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sldIdLst>
    <p:sldId id="256" r:id="rId5"/>
    <p:sldId id="270" r:id="rId6"/>
    <p:sldId id="341" r:id="rId7"/>
    <p:sldId id="382" r:id="rId8"/>
    <p:sldId id="411" r:id="rId9"/>
    <p:sldId id="257" r:id="rId10"/>
    <p:sldId id="383" r:id="rId11"/>
    <p:sldId id="262" r:id="rId12"/>
    <p:sldId id="406" r:id="rId13"/>
    <p:sldId id="407" r:id="rId14"/>
    <p:sldId id="399" r:id="rId15"/>
    <p:sldId id="400" r:id="rId16"/>
    <p:sldId id="401" r:id="rId17"/>
    <p:sldId id="402" r:id="rId18"/>
    <p:sldId id="338" r:id="rId19"/>
    <p:sldId id="408" r:id="rId20"/>
    <p:sldId id="405" r:id="rId21"/>
    <p:sldId id="412" r:id="rId22"/>
    <p:sldId id="373" r:id="rId23"/>
    <p:sldId id="276" r:id="rId24"/>
    <p:sldId id="342" r:id="rId25"/>
    <p:sldId id="377" r:id="rId26"/>
    <p:sldId id="378" r:id="rId27"/>
    <p:sldId id="347" r:id="rId28"/>
    <p:sldId id="339" r:id="rId29"/>
    <p:sldId id="343" r:id="rId30"/>
    <p:sldId id="298" r:id="rId31"/>
    <p:sldId id="351" r:id="rId32"/>
    <p:sldId id="352" r:id="rId33"/>
    <p:sldId id="354" r:id="rId34"/>
    <p:sldId id="281" r:id="rId35"/>
    <p:sldId id="349" r:id="rId36"/>
    <p:sldId id="413" r:id="rId37"/>
    <p:sldId id="336" r:id="rId38"/>
    <p:sldId id="337" r:id="rId39"/>
    <p:sldId id="409" r:id="rId40"/>
    <p:sldId id="410" r:id="rId41"/>
    <p:sldId id="37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DE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81763B-81E6-485A-9447-D53761ECB73E}" v="17" dt="2026-09-16T15:00:34.6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53221" autoAdjust="0"/>
  </p:normalViewPr>
  <p:slideViewPr>
    <p:cSldViewPr snapToGrid="0">
      <p:cViewPr varScale="1">
        <p:scale>
          <a:sx n="34" d="100"/>
          <a:sy n="34" d="100"/>
        </p:scale>
        <p:origin x="192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Welsh" userId="74e3ecb0-0ac5-4992-8a6f-d140714f37b1" providerId="ADAL" clId="{022E3E3A-8941-4A38-8D97-D7DE79D7E51F}"/>
    <pc:docChg chg="undo custSel addSld delSld modSld sldOrd">
      <pc:chgData name="E Welsh" userId="74e3ecb0-0ac5-4992-8a6f-d140714f37b1" providerId="ADAL" clId="{022E3E3A-8941-4A38-8D97-D7DE79D7E51F}" dt="2026-09-16T15:13:15.214" v="376" actId="26606"/>
      <pc:docMkLst>
        <pc:docMk/>
      </pc:docMkLst>
      <pc:sldChg chg="addSp modSp mod">
        <pc:chgData name="E Welsh" userId="74e3ecb0-0ac5-4992-8a6f-d140714f37b1" providerId="ADAL" clId="{022E3E3A-8941-4A38-8D97-D7DE79D7E51F}" dt="2026-09-16T14:40:19.718" v="49" actId="14100"/>
        <pc:sldMkLst>
          <pc:docMk/>
          <pc:sldMk cId="3139813562" sldId="257"/>
        </pc:sldMkLst>
        <pc:spChg chg="mod">
          <ac:chgData name="E Welsh" userId="74e3ecb0-0ac5-4992-8a6f-d140714f37b1" providerId="ADAL" clId="{022E3E3A-8941-4A38-8D97-D7DE79D7E51F}" dt="2026-09-16T14:38:46.135" v="43" actId="6549"/>
          <ac:spMkLst>
            <pc:docMk/>
            <pc:sldMk cId="3139813562" sldId="257"/>
            <ac:spMk id="2" creationId="{7ACB3061-6653-7156-75D6-A002C2980CD4}"/>
          </ac:spMkLst>
        </pc:spChg>
        <pc:spChg chg="add mod">
          <ac:chgData name="E Welsh" userId="74e3ecb0-0ac5-4992-8a6f-d140714f37b1" providerId="ADAL" clId="{022E3E3A-8941-4A38-8D97-D7DE79D7E51F}" dt="2026-09-16T14:38:38.832" v="38" actId="164"/>
          <ac:spMkLst>
            <pc:docMk/>
            <pc:sldMk cId="3139813562" sldId="257"/>
            <ac:spMk id="6" creationId="{7733BFEC-F9DD-ABBA-E9D0-91FF504870EF}"/>
          </ac:spMkLst>
        </pc:spChg>
        <pc:grpChg chg="add mod">
          <ac:chgData name="E Welsh" userId="74e3ecb0-0ac5-4992-8a6f-d140714f37b1" providerId="ADAL" clId="{022E3E3A-8941-4A38-8D97-D7DE79D7E51F}" dt="2026-09-16T14:38:38.832" v="38" actId="164"/>
          <ac:grpSpMkLst>
            <pc:docMk/>
            <pc:sldMk cId="3139813562" sldId="257"/>
            <ac:grpSpMk id="7" creationId="{07E825EC-5B71-B942-9F7D-590A9612BCA2}"/>
          </ac:grpSpMkLst>
        </pc:grpChg>
        <pc:picChg chg="add mod">
          <ac:chgData name="E Welsh" userId="74e3ecb0-0ac5-4992-8a6f-d140714f37b1" providerId="ADAL" clId="{022E3E3A-8941-4A38-8D97-D7DE79D7E51F}" dt="2026-09-16T14:38:32.456" v="36" actId="1076"/>
          <ac:picMkLst>
            <pc:docMk/>
            <pc:sldMk cId="3139813562" sldId="257"/>
            <ac:picMk id="3" creationId="{330EF491-EE87-5524-8A84-4729AF9BB854}"/>
          </ac:picMkLst>
        </pc:picChg>
        <pc:picChg chg="add mod">
          <ac:chgData name="E Welsh" userId="74e3ecb0-0ac5-4992-8a6f-d140714f37b1" providerId="ADAL" clId="{022E3E3A-8941-4A38-8D97-D7DE79D7E51F}" dt="2026-09-16T14:38:32.456" v="36" actId="1076"/>
          <ac:picMkLst>
            <pc:docMk/>
            <pc:sldMk cId="3139813562" sldId="257"/>
            <ac:picMk id="4" creationId="{8DF40CB5-FA3D-2C08-F04F-9BA2E81EEB3D}"/>
          </ac:picMkLst>
        </pc:picChg>
        <pc:picChg chg="add mod">
          <ac:chgData name="E Welsh" userId="74e3ecb0-0ac5-4992-8a6f-d140714f37b1" providerId="ADAL" clId="{022E3E3A-8941-4A38-8D97-D7DE79D7E51F}" dt="2026-09-16T14:38:38.832" v="38" actId="164"/>
          <ac:picMkLst>
            <pc:docMk/>
            <pc:sldMk cId="3139813562" sldId="257"/>
            <ac:picMk id="5" creationId="{AA9F941B-C8BE-E865-E7D1-B2A64A8C08B0}"/>
          </ac:picMkLst>
        </pc:picChg>
        <pc:picChg chg="add mod">
          <ac:chgData name="E Welsh" userId="74e3ecb0-0ac5-4992-8a6f-d140714f37b1" providerId="ADAL" clId="{022E3E3A-8941-4A38-8D97-D7DE79D7E51F}" dt="2026-09-16T14:40:19.718" v="49" actId="14100"/>
          <ac:picMkLst>
            <pc:docMk/>
            <pc:sldMk cId="3139813562" sldId="257"/>
            <ac:picMk id="9" creationId="{300C9D1E-212C-CFEE-BCEB-F14676892CF3}"/>
          </ac:picMkLst>
        </pc:picChg>
      </pc:sldChg>
      <pc:sldChg chg="modSp ord">
        <pc:chgData name="E Welsh" userId="74e3ecb0-0ac5-4992-8a6f-d140714f37b1" providerId="ADAL" clId="{022E3E3A-8941-4A38-8D97-D7DE79D7E51F}" dt="2026-09-16T14:40:48.357" v="58"/>
        <pc:sldMkLst>
          <pc:docMk/>
          <pc:sldMk cId="2434071975" sldId="270"/>
        </pc:sldMkLst>
        <pc:picChg chg="mod">
          <ac:chgData name="E Welsh" userId="74e3ecb0-0ac5-4992-8a6f-d140714f37b1" providerId="ADAL" clId="{022E3E3A-8941-4A38-8D97-D7DE79D7E51F}" dt="2026-09-16T14:39:08.050" v="45" actId="1076"/>
          <ac:picMkLst>
            <pc:docMk/>
            <pc:sldMk cId="2434071975" sldId="270"/>
            <ac:picMk id="1026" creationId="{EC214D96-8DF5-AE4A-DD85-B41F394FD016}"/>
          </ac:picMkLst>
        </pc:picChg>
      </pc:sldChg>
      <pc:sldChg chg="addSp delSp modSp mod">
        <pc:chgData name="E Welsh" userId="74e3ecb0-0ac5-4992-8a6f-d140714f37b1" providerId="ADAL" clId="{022E3E3A-8941-4A38-8D97-D7DE79D7E51F}" dt="2026-09-16T14:44:34.096" v="71" actId="1076"/>
        <pc:sldMkLst>
          <pc:docMk/>
          <pc:sldMk cId="1493323498" sldId="338"/>
        </pc:sldMkLst>
        <pc:spChg chg="mod">
          <ac:chgData name="E Welsh" userId="74e3ecb0-0ac5-4992-8a6f-d140714f37b1" providerId="ADAL" clId="{022E3E3A-8941-4A38-8D97-D7DE79D7E51F}" dt="2026-09-16T14:44:34.096" v="71" actId="1076"/>
          <ac:spMkLst>
            <pc:docMk/>
            <pc:sldMk cId="1493323498" sldId="338"/>
            <ac:spMk id="2" creationId="{F0575610-0F29-3981-40B9-7C80A3C592EB}"/>
          </ac:spMkLst>
        </pc:spChg>
        <pc:picChg chg="del">
          <ac:chgData name="E Welsh" userId="74e3ecb0-0ac5-4992-8a6f-d140714f37b1" providerId="ADAL" clId="{022E3E3A-8941-4A38-8D97-D7DE79D7E51F}" dt="2026-09-16T14:43:46.463" v="66" actId="478"/>
          <ac:picMkLst>
            <pc:docMk/>
            <pc:sldMk cId="1493323498" sldId="338"/>
            <ac:picMk id="3" creationId="{82A6AA47-A1C8-9DE7-0C47-9478A8979CAA}"/>
          </ac:picMkLst>
        </pc:picChg>
        <pc:picChg chg="add mod">
          <ac:chgData name="E Welsh" userId="74e3ecb0-0ac5-4992-8a6f-d140714f37b1" providerId="ADAL" clId="{022E3E3A-8941-4A38-8D97-D7DE79D7E51F}" dt="2026-09-16T14:44:28.156" v="68" actId="1076"/>
          <ac:picMkLst>
            <pc:docMk/>
            <pc:sldMk cId="1493323498" sldId="338"/>
            <ac:picMk id="5" creationId="{31312BFF-8293-B254-3C85-024D8A919069}"/>
          </ac:picMkLst>
        </pc:picChg>
      </pc:sldChg>
      <pc:sldChg chg="ord">
        <pc:chgData name="E Welsh" userId="74e3ecb0-0ac5-4992-8a6f-d140714f37b1" providerId="ADAL" clId="{022E3E3A-8941-4A38-8D97-D7DE79D7E51F}" dt="2026-09-16T14:40:46.769" v="56"/>
        <pc:sldMkLst>
          <pc:docMk/>
          <pc:sldMk cId="3527331024" sldId="341"/>
        </pc:sldMkLst>
      </pc:sldChg>
      <pc:sldChg chg="modSp mod">
        <pc:chgData name="E Welsh" userId="74e3ecb0-0ac5-4992-8a6f-d140714f37b1" providerId="ADAL" clId="{022E3E3A-8941-4A38-8D97-D7DE79D7E51F}" dt="2026-09-16T14:50:34.286" v="194" actId="20577"/>
        <pc:sldMkLst>
          <pc:docMk/>
          <pc:sldMk cId="466254474" sldId="342"/>
        </pc:sldMkLst>
        <pc:spChg chg="mod">
          <ac:chgData name="E Welsh" userId="74e3ecb0-0ac5-4992-8a6f-d140714f37b1" providerId="ADAL" clId="{022E3E3A-8941-4A38-8D97-D7DE79D7E51F}" dt="2026-09-16T14:50:34.286" v="194" actId="20577"/>
          <ac:spMkLst>
            <pc:docMk/>
            <pc:sldMk cId="466254474" sldId="342"/>
            <ac:spMk id="3" creationId="{14E61560-9D9A-385C-94A1-6F0B3930CE90}"/>
          </ac:spMkLst>
        </pc:spChg>
      </pc:sldChg>
      <pc:sldChg chg="del">
        <pc:chgData name="E Welsh" userId="74e3ecb0-0ac5-4992-8a6f-d140714f37b1" providerId="ADAL" clId="{022E3E3A-8941-4A38-8D97-D7DE79D7E51F}" dt="2026-09-16T14:52:26.078" v="195" actId="47"/>
        <pc:sldMkLst>
          <pc:docMk/>
          <pc:sldMk cId="1299213279" sldId="350"/>
        </pc:sldMkLst>
      </pc:sldChg>
      <pc:sldChg chg="modSp ord">
        <pc:chgData name="E Welsh" userId="74e3ecb0-0ac5-4992-8a6f-d140714f37b1" providerId="ADAL" clId="{022E3E3A-8941-4A38-8D97-D7DE79D7E51F}" dt="2026-09-16T14:55:01.866" v="252" actId="1076"/>
        <pc:sldMkLst>
          <pc:docMk/>
          <pc:sldMk cId="3431121959" sldId="376"/>
        </pc:sldMkLst>
        <pc:picChg chg="mod">
          <ac:chgData name="E Welsh" userId="74e3ecb0-0ac5-4992-8a6f-d140714f37b1" providerId="ADAL" clId="{022E3E3A-8941-4A38-8D97-D7DE79D7E51F}" dt="2026-09-16T14:55:01.866" v="252" actId="1076"/>
          <ac:picMkLst>
            <pc:docMk/>
            <pc:sldMk cId="3431121959" sldId="376"/>
            <ac:picMk id="2050" creationId="{DC131C3E-B455-5C8A-814C-6BB16E3EA9C1}"/>
          </ac:picMkLst>
        </pc:picChg>
      </pc:sldChg>
      <pc:sldChg chg="ord">
        <pc:chgData name="E Welsh" userId="74e3ecb0-0ac5-4992-8a6f-d140714f37b1" providerId="ADAL" clId="{022E3E3A-8941-4A38-8D97-D7DE79D7E51F}" dt="2026-09-16T14:42:36.121" v="65"/>
        <pc:sldMkLst>
          <pc:docMk/>
          <pc:sldMk cId="3819174728" sldId="382"/>
        </pc:sldMkLst>
      </pc:sldChg>
      <pc:sldChg chg="addSp delSp modSp mod">
        <pc:chgData name="E Welsh" userId="74e3ecb0-0ac5-4992-8a6f-d140714f37b1" providerId="ADAL" clId="{022E3E3A-8941-4A38-8D97-D7DE79D7E51F}" dt="2026-09-16T14:45:36.035" v="76" actId="22"/>
        <pc:sldMkLst>
          <pc:docMk/>
          <pc:sldMk cId="2119312802" sldId="407"/>
        </pc:sldMkLst>
        <pc:spChg chg="del mod">
          <ac:chgData name="E Welsh" userId="74e3ecb0-0ac5-4992-8a6f-d140714f37b1" providerId="ADAL" clId="{022E3E3A-8941-4A38-8D97-D7DE79D7E51F}" dt="2026-09-16T14:44:49.456" v="74"/>
          <ac:spMkLst>
            <pc:docMk/>
            <pc:sldMk cId="2119312802" sldId="407"/>
            <ac:spMk id="4" creationId="{E4C27EAE-50BE-A52B-B24E-C042222C3AF7}"/>
          </ac:spMkLst>
        </pc:spChg>
        <pc:picChg chg="del">
          <ac:chgData name="E Welsh" userId="74e3ecb0-0ac5-4992-8a6f-d140714f37b1" providerId="ADAL" clId="{022E3E3A-8941-4A38-8D97-D7DE79D7E51F}" dt="2026-09-16T14:45:35.575" v="75" actId="478"/>
          <ac:picMkLst>
            <pc:docMk/>
            <pc:sldMk cId="2119312802" sldId="407"/>
            <ac:picMk id="3" creationId="{6D4191E3-DC40-66BC-5FE7-E5BC23BAB837}"/>
          </ac:picMkLst>
        </pc:picChg>
        <pc:picChg chg="add">
          <ac:chgData name="E Welsh" userId="74e3ecb0-0ac5-4992-8a6f-d140714f37b1" providerId="ADAL" clId="{022E3E3A-8941-4A38-8D97-D7DE79D7E51F}" dt="2026-09-16T14:45:36.035" v="76" actId="22"/>
          <ac:picMkLst>
            <pc:docMk/>
            <pc:sldMk cId="2119312802" sldId="407"/>
            <ac:picMk id="5" creationId="{CE7BAC9D-C2E6-37BE-E62E-CA71AC5F4FC2}"/>
          </ac:picMkLst>
        </pc:picChg>
      </pc:sldChg>
      <pc:sldChg chg="addSp delSp modSp mod setBg">
        <pc:chgData name="E Welsh" userId="74e3ecb0-0ac5-4992-8a6f-d140714f37b1" providerId="ADAL" clId="{022E3E3A-8941-4A38-8D97-D7DE79D7E51F}" dt="2026-09-16T15:13:15.214" v="376" actId="26606"/>
        <pc:sldMkLst>
          <pc:docMk/>
          <pc:sldMk cId="708838718" sldId="408"/>
        </pc:sldMkLst>
        <pc:spChg chg="add del">
          <ac:chgData name="E Welsh" userId="74e3ecb0-0ac5-4992-8a6f-d140714f37b1" providerId="ADAL" clId="{022E3E3A-8941-4A38-8D97-D7DE79D7E51F}" dt="2026-09-16T15:13:15.214" v="376" actId="26606"/>
          <ac:spMkLst>
            <pc:docMk/>
            <pc:sldMk cId="708838718" sldId="408"/>
            <ac:spMk id="8" creationId="{F3060C83-F051-4F0E-ABAD-AA0DFC48B218}"/>
          </ac:spMkLst>
        </pc:spChg>
        <pc:spChg chg="add del">
          <ac:chgData name="E Welsh" userId="74e3ecb0-0ac5-4992-8a6f-d140714f37b1" providerId="ADAL" clId="{022E3E3A-8941-4A38-8D97-D7DE79D7E51F}" dt="2026-09-16T15:13:15.214" v="376" actId="26606"/>
          <ac:spMkLst>
            <pc:docMk/>
            <pc:sldMk cId="708838718" sldId="408"/>
            <ac:spMk id="10" creationId="{83C98ABE-055B-441F-B07E-44F97F083C39}"/>
          </ac:spMkLst>
        </pc:spChg>
        <pc:spChg chg="add del">
          <ac:chgData name="E Welsh" userId="74e3ecb0-0ac5-4992-8a6f-d140714f37b1" providerId="ADAL" clId="{022E3E3A-8941-4A38-8D97-D7DE79D7E51F}" dt="2026-09-16T15:13:15.214" v="376" actId="26606"/>
          <ac:spMkLst>
            <pc:docMk/>
            <pc:sldMk cId="708838718" sldId="408"/>
            <ac:spMk id="12" creationId="{29FDB030-9B49-4CED-8CCD-4D99382388AC}"/>
          </ac:spMkLst>
        </pc:spChg>
        <pc:spChg chg="add del">
          <ac:chgData name="E Welsh" userId="74e3ecb0-0ac5-4992-8a6f-d140714f37b1" providerId="ADAL" clId="{022E3E3A-8941-4A38-8D97-D7DE79D7E51F}" dt="2026-09-16T15:13:15.214" v="376" actId="26606"/>
          <ac:spMkLst>
            <pc:docMk/>
            <pc:sldMk cId="708838718" sldId="408"/>
            <ac:spMk id="14" creationId="{3783CA14-24A1-485C-8B30-D6A5D87987AD}"/>
          </ac:spMkLst>
        </pc:spChg>
        <pc:spChg chg="add del">
          <ac:chgData name="E Welsh" userId="74e3ecb0-0ac5-4992-8a6f-d140714f37b1" providerId="ADAL" clId="{022E3E3A-8941-4A38-8D97-D7DE79D7E51F}" dt="2026-09-16T15:13:15.214" v="376" actId="26606"/>
          <ac:spMkLst>
            <pc:docMk/>
            <pc:sldMk cId="708838718" sldId="408"/>
            <ac:spMk id="16" creationId="{9A97C86A-04D6-40F7-AE84-31AB43E6A846}"/>
          </ac:spMkLst>
        </pc:spChg>
        <pc:spChg chg="add del">
          <ac:chgData name="E Welsh" userId="74e3ecb0-0ac5-4992-8a6f-d140714f37b1" providerId="ADAL" clId="{022E3E3A-8941-4A38-8D97-D7DE79D7E51F}" dt="2026-09-16T15:13:15.214" v="376" actId="26606"/>
          <ac:spMkLst>
            <pc:docMk/>
            <pc:sldMk cId="708838718" sldId="408"/>
            <ac:spMk id="18" creationId="{FF9F2414-84E8-453E-B1F3-389FDE8192D9}"/>
          </ac:spMkLst>
        </pc:spChg>
        <pc:spChg chg="add del">
          <ac:chgData name="E Welsh" userId="74e3ecb0-0ac5-4992-8a6f-d140714f37b1" providerId="ADAL" clId="{022E3E3A-8941-4A38-8D97-D7DE79D7E51F}" dt="2026-09-16T15:13:15.214" v="376" actId="26606"/>
          <ac:spMkLst>
            <pc:docMk/>
            <pc:sldMk cId="708838718" sldId="408"/>
            <ac:spMk id="20" creationId="{3ECA69A1-7536-43AC-85EF-C7106179F5ED}"/>
          </ac:spMkLst>
        </pc:spChg>
        <pc:picChg chg="add mod">
          <ac:chgData name="E Welsh" userId="74e3ecb0-0ac5-4992-8a6f-d140714f37b1" providerId="ADAL" clId="{022E3E3A-8941-4A38-8D97-D7DE79D7E51F}" dt="2026-09-16T15:13:15.214" v="376" actId="26606"/>
          <ac:picMkLst>
            <pc:docMk/>
            <pc:sldMk cId="708838718" sldId="408"/>
            <ac:picMk id="3" creationId="{2D0FC5E8-A58D-748A-904E-CC0CE67B59E6}"/>
          </ac:picMkLst>
        </pc:picChg>
        <pc:picChg chg="del">
          <ac:chgData name="E Welsh" userId="74e3ecb0-0ac5-4992-8a6f-d140714f37b1" providerId="ADAL" clId="{022E3E3A-8941-4A38-8D97-D7DE79D7E51F}" dt="2026-09-16T15:13:12.186" v="373" actId="478"/>
          <ac:picMkLst>
            <pc:docMk/>
            <pc:sldMk cId="708838718" sldId="408"/>
            <ac:picMk id="4" creationId="{A007943A-FB03-AF98-DD29-2C17E08FD9DB}"/>
          </ac:picMkLst>
        </pc:picChg>
      </pc:sldChg>
      <pc:sldChg chg="addSp delSp add">
        <pc:chgData name="E Welsh" userId="74e3ecb0-0ac5-4992-8a6f-d140714f37b1" providerId="ADAL" clId="{022E3E3A-8941-4A38-8D97-D7DE79D7E51F}" dt="2026-09-08T13:44:21.258" v="3"/>
        <pc:sldMkLst>
          <pc:docMk/>
          <pc:sldMk cId="4054110251" sldId="410"/>
        </pc:sldMkLst>
        <pc:picChg chg="add">
          <ac:chgData name="E Welsh" userId="74e3ecb0-0ac5-4992-8a6f-d140714f37b1" providerId="ADAL" clId="{022E3E3A-8941-4A38-8D97-D7DE79D7E51F}" dt="2026-09-08T13:44:21.258" v="3"/>
          <ac:picMkLst>
            <pc:docMk/>
            <pc:sldMk cId="4054110251" sldId="410"/>
            <ac:picMk id="3" creationId="{C8514578-8C75-4DA1-9E8E-AEAFF1603B05}"/>
          </ac:picMkLst>
        </pc:picChg>
      </pc:sldChg>
      <pc:sldChg chg="addSp modSp new mod ord">
        <pc:chgData name="E Welsh" userId="74e3ecb0-0ac5-4992-8a6f-d140714f37b1" providerId="ADAL" clId="{022E3E3A-8941-4A38-8D97-D7DE79D7E51F}" dt="2026-09-16T14:56:19.136" v="372" actId="1076"/>
        <pc:sldMkLst>
          <pc:docMk/>
          <pc:sldMk cId="1390866904" sldId="411"/>
        </pc:sldMkLst>
        <pc:spChg chg="add mod">
          <ac:chgData name="E Welsh" userId="74e3ecb0-0ac5-4992-8a6f-d140714f37b1" providerId="ADAL" clId="{022E3E3A-8941-4A38-8D97-D7DE79D7E51F}" dt="2026-09-16T14:56:19.136" v="372" actId="1076"/>
          <ac:spMkLst>
            <pc:docMk/>
            <pc:sldMk cId="1390866904" sldId="411"/>
            <ac:spMk id="4" creationId="{73471840-6C9B-C48C-58A8-8C518DD58992}"/>
          </ac:spMkLst>
        </pc:spChg>
        <pc:picChg chg="add mod">
          <ac:chgData name="E Welsh" userId="74e3ecb0-0ac5-4992-8a6f-d140714f37b1" providerId="ADAL" clId="{022E3E3A-8941-4A38-8D97-D7DE79D7E51F}" dt="2026-09-16T14:41:35.473" v="63" actId="1076"/>
          <ac:picMkLst>
            <pc:docMk/>
            <pc:sldMk cId="1390866904" sldId="411"/>
            <ac:picMk id="2" creationId="{D76FB859-9D3A-FC8E-389C-053C49053DFD}"/>
          </ac:picMkLst>
        </pc:picChg>
      </pc:sldChg>
      <pc:sldChg chg="addSp modSp new mod">
        <pc:chgData name="E Welsh" userId="74e3ecb0-0ac5-4992-8a6f-d140714f37b1" providerId="ADAL" clId="{022E3E3A-8941-4A38-8D97-D7DE79D7E51F}" dt="2026-09-16T14:49:55.210" v="104" actId="21"/>
        <pc:sldMkLst>
          <pc:docMk/>
          <pc:sldMk cId="3850691284" sldId="412"/>
        </pc:sldMkLst>
        <pc:spChg chg="add">
          <ac:chgData name="E Welsh" userId="74e3ecb0-0ac5-4992-8a6f-d140714f37b1" providerId="ADAL" clId="{022E3E3A-8941-4A38-8D97-D7DE79D7E51F}" dt="2026-09-16T14:48:08.838" v="79"/>
          <ac:spMkLst>
            <pc:docMk/>
            <pc:sldMk cId="3850691284" sldId="412"/>
            <ac:spMk id="4" creationId="{9434DC2F-1B10-3C57-AB92-A1DA1FB6C770}"/>
          </ac:spMkLst>
        </pc:spChg>
        <pc:graphicFrameChg chg="add mod modGraphic">
          <ac:chgData name="E Welsh" userId="74e3ecb0-0ac5-4992-8a6f-d140714f37b1" providerId="ADAL" clId="{022E3E3A-8941-4A38-8D97-D7DE79D7E51F}" dt="2026-09-16T14:49:55.210" v="104" actId="21"/>
          <ac:graphicFrameMkLst>
            <pc:docMk/>
            <pc:sldMk cId="3850691284" sldId="412"/>
            <ac:graphicFrameMk id="2" creationId="{BCA0C075-8E36-572B-E9F1-0495951B660F}"/>
          </ac:graphicFrameMkLst>
        </pc:graphicFrameChg>
      </pc:sldChg>
      <pc:sldChg chg="addSp modSp new mod">
        <pc:chgData name="E Welsh" userId="74e3ecb0-0ac5-4992-8a6f-d140714f37b1" providerId="ADAL" clId="{022E3E3A-8941-4A38-8D97-D7DE79D7E51F}" dt="2026-09-16T14:53:23.447" v="248" actId="122"/>
        <pc:sldMkLst>
          <pc:docMk/>
          <pc:sldMk cId="3158519645" sldId="413"/>
        </pc:sldMkLst>
        <pc:spChg chg="add mod">
          <ac:chgData name="E Welsh" userId="74e3ecb0-0ac5-4992-8a6f-d140714f37b1" providerId="ADAL" clId="{022E3E3A-8941-4A38-8D97-D7DE79D7E51F}" dt="2026-09-16T14:53:23.447" v="248" actId="122"/>
          <ac:spMkLst>
            <pc:docMk/>
            <pc:sldMk cId="3158519645" sldId="413"/>
            <ac:spMk id="13" creationId="{36836402-39AE-4FA0-634D-BEE321F4F707}"/>
          </ac:spMkLst>
        </pc:spChg>
        <pc:picChg chg="add">
          <ac:chgData name="E Welsh" userId="74e3ecb0-0ac5-4992-8a6f-d140714f37b1" providerId="ADAL" clId="{022E3E3A-8941-4A38-8D97-D7DE79D7E51F}" dt="2026-09-16T14:53:01.225" v="197" actId="22"/>
          <ac:picMkLst>
            <pc:docMk/>
            <pc:sldMk cId="3158519645" sldId="413"/>
            <ac:picMk id="3" creationId="{E0D0C16E-F840-6CE1-C48A-54F9D2554396}"/>
          </ac:picMkLst>
        </pc:picChg>
        <pc:picChg chg="add">
          <ac:chgData name="E Welsh" userId="74e3ecb0-0ac5-4992-8a6f-d140714f37b1" providerId="ADAL" clId="{022E3E3A-8941-4A38-8D97-D7DE79D7E51F}" dt="2026-09-16T14:53:01.225" v="197" actId="22"/>
          <ac:picMkLst>
            <pc:docMk/>
            <pc:sldMk cId="3158519645" sldId="413"/>
            <ac:picMk id="5" creationId="{A5E73175-AF6F-1B70-3A84-5DF55C8B2F4B}"/>
          </ac:picMkLst>
        </pc:picChg>
        <pc:picChg chg="add">
          <ac:chgData name="E Welsh" userId="74e3ecb0-0ac5-4992-8a6f-d140714f37b1" providerId="ADAL" clId="{022E3E3A-8941-4A38-8D97-D7DE79D7E51F}" dt="2026-09-16T14:53:01.225" v="197" actId="22"/>
          <ac:picMkLst>
            <pc:docMk/>
            <pc:sldMk cId="3158519645" sldId="413"/>
            <ac:picMk id="7" creationId="{08C4A7A0-73CF-306B-01B5-FF5CA359B4CB}"/>
          </ac:picMkLst>
        </pc:picChg>
        <pc:picChg chg="add">
          <ac:chgData name="E Welsh" userId="74e3ecb0-0ac5-4992-8a6f-d140714f37b1" providerId="ADAL" clId="{022E3E3A-8941-4A38-8D97-D7DE79D7E51F}" dt="2026-09-16T14:53:01.225" v="197" actId="22"/>
          <ac:picMkLst>
            <pc:docMk/>
            <pc:sldMk cId="3158519645" sldId="413"/>
            <ac:picMk id="9" creationId="{766745BF-122D-3A1C-8E22-C229B8F16901}"/>
          </ac:picMkLst>
        </pc:picChg>
        <pc:picChg chg="add">
          <ac:chgData name="E Welsh" userId="74e3ecb0-0ac5-4992-8a6f-d140714f37b1" providerId="ADAL" clId="{022E3E3A-8941-4A38-8D97-D7DE79D7E51F}" dt="2026-09-16T14:53:01.225" v="197" actId="22"/>
          <ac:picMkLst>
            <pc:docMk/>
            <pc:sldMk cId="3158519645" sldId="413"/>
            <ac:picMk id="11" creationId="{D4597485-C1B2-3034-3480-5CF5E84F29F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Candara" panose="020E0502030303020204"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Candara" panose="020E0502030303020204" pitchFamily="34" charset="0"/>
              </a:defRPr>
            </a:lvl1pPr>
          </a:lstStyle>
          <a:p>
            <a:fld id="{20A83699-7E7D-485A-B669-0BD7881E7EAB}" type="datetimeFigureOut">
              <a:rPr lang="en-GB" smtClean="0"/>
              <a:pPr/>
              <a:t>21/09/2026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Candara" panose="020E0502030303020204"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Candara" panose="020E0502030303020204" pitchFamily="34" charset="0"/>
              </a:defRPr>
            </a:lvl1pPr>
          </a:lstStyle>
          <a:p>
            <a:fld id="{0EB48E67-49F3-4C3E-964F-2FC29E7F9020}" type="slidenum">
              <a:rPr lang="en-GB" smtClean="0"/>
              <a:pPr/>
              <a:t>‹#›</a:t>
            </a:fld>
            <a:endParaRPr lang="en-GB" dirty="0"/>
          </a:p>
        </p:txBody>
      </p:sp>
    </p:spTree>
    <p:extLst>
      <p:ext uri="{BB962C8B-B14F-4D97-AF65-F5344CB8AC3E}">
        <p14:creationId xmlns:p14="http://schemas.microsoft.com/office/powerpoint/2010/main" val="4046394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andara" panose="020E0502030303020204" pitchFamily="34" charset="0"/>
        <a:ea typeface="+mn-ea"/>
        <a:cs typeface="+mn-cs"/>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B48E67-49F3-4C3E-964F-2FC29E7F9020}" type="slidenum">
              <a:rPr lang="en-GB" smtClean="0"/>
              <a:t>1</a:t>
            </a:fld>
            <a:endParaRPr lang="en-GB"/>
          </a:p>
        </p:txBody>
      </p:sp>
    </p:spTree>
    <p:extLst>
      <p:ext uri="{BB962C8B-B14F-4D97-AF65-F5344CB8AC3E}">
        <p14:creationId xmlns:p14="http://schemas.microsoft.com/office/powerpoint/2010/main" val="1763772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B48E67-49F3-4C3E-964F-2FC29E7F9020}" type="slidenum">
              <a:rPr lang="en-GB" smtClean="0"/>
              <a:t>2</a:t>
            </a:fld>
            <a:endParaRPr lang="en-GB"/>
          </a:p>
        </p:txBody>
      </p:sp>
    </p:spTree>
    <p:extLst>
      <p:ext uri="{BB962C8B-B14F-4D97-AF65-F5344CB8AC3E}">
        <p14:creationId xmlns:p14="http://schemas.microsoft.com/office/powerpoint/2010/main" val="1261649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D66D5F2-4648-4130-9686-474395A38DE9}" type="slidenum">
              <a:rPr lang="en-GB" smtClean="0"/>
              <a:pPr/>
              <a:t>3</a:t>
            </a:fld>
            <a:endParaRPr lang="en-GB"/>
          </a:p>
        </p:txBody>
      </p:sp>
    </p:spTree>
    <p:extLst>
      <p:ext uri="{BB962C8B-B14F-4D97-AF65-F5344CB8AC3E}">
        <p14:creationId xmlns:p14="http://schemas.microsoft.com/office/powerpoint/2010/main" val="32385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B48E67-49F3-4C3E-964F-2FC29E7F9020}" type="slidenum">
              <a:rPr lang="en-GB" smtClean="0"/>
              <a:t>6</a:t>
            </a:fld>
            <a:endParaRPr lang="en-GB"/>
          </a:p>
        </p:txBody>
      </p:sp>
    </p:spTree>
    <p:extLst>
      <p:ext uri="{BB962C8B-B14F-4D97-AF65-F5344CB8AC3E}">
        <p14:creationId xmlns:p14="http://schemas.microsoft.com/office/powerpoint/2010/main" val="2363161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B48E67-49F3-4C3E-964F-2FC29E7F9020}" type="slidenum">
              <a:rPr lang="en-GB" smtClean="0"/>
              <a:t>7</a:t>
            </a:fld>
            <a:endParaRPr lang="en-GB"/>
          </a:p>
        </p:txBody>
      </p:sp>
    </p:spTree>
    <p:extLst>
      <p:ext uri="{BB962C8B-B14F-4D97-AF65-F5344CB8AC3E}">
        <p14:creationId xmlns:p14="http://schemas.microsoft.com/office/powerpoint/2010/main" val="2018676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3D66D5F2-4648-4130-9686-474395A38DE9}" type="slidenum">
              <a:rPr lang="en-GB" smtClean="0"/>
              <a:pPr/>
              <a:t>15</a:t>
            </a:fld>
            <a:endParaRPr lang="en-GB"/>
          </a:p>
        </p:txBody>
      </p:sp>
    </p:spTree>
    <p:extLst>
      <p:ext uri="{BB962C8B-B14F-4D97-AF65-F5344CB8AC3E}">
        <p14:creationId xmlns:p14="http://schemas.microsoft.com/office/powerpoint/2010/main" val="6417979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B48E67-49F3-4C3E-964F-2FC29E7F9020}" type="slidenum">
              <a:rPr lang="en-GB" smtClean="0"/>
              <a:t>17</a:t>
            </a:fld>
            <a:endParaRPr lang="en-GB"/>
          </a:p>
        </p:txBody>
      </p:sp>
    </p:spTree>
    <p:extLst>
      <p:ext uri="{BB962C8B-B14F-4D97-AF65-F5344CB8AC3E}">
        <p14:creationId xmlns:p14="http://schemas.microsoft.com/office/powerpoint/2010/main" val="2358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EB48E67-49F3-4C3E-964F-2FC29E7F9020}" type="slidenum">
              <a:rPr lang="en-GB" smtClean="0"/>
              <a:t>19</a:t>
            </a:fld>
            <a:endParaRPr lang="en-GB"/>
          </a:p>
        </p:txBody>
      </p:sp>
    </p:spTree>
    <p:extLst>
      <p:ext uri="{BB962C8B-B14F-4D97-AF65-F5344CB8AC3E}">
        <p14:creationId xmlns:p14="http://schemas.microsoft.com/office/powerpoint/2010/main" val="3134787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D66D5F2-4648-4130-9686-474395A38DE9}" type="slidenum">
              <a:rPr lang="en-GB" smtClean="0"/>
              <a:pPr/>
              <a:t>20</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B48E67-49F3-4C3E-964F-2FC29E7F9020}" type="slidenum">
              <a:rPr lang="en-GB" smtClean="0"/>
              <a:t>21</a:t>
            </a:fld>
            <a:endParaRPr lang="en-GB"/>
          </a:p>
        </p:txBody>
      </p:sp>
    </p:spTree>
    <p:extLst>
      <p:ext uri="{BB962C8B-B14F-4D97-AF65-F5344CB8AC3E}">
        <p14:creationId xmlns:p14="http://schemas.microsoft.com/office/powerpoint/2010/main" val="2437919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fontAlgn="t"/>
            <a:endParaRPr lang="en-US" sz="1800" dirty="0">
              <a:solidFill>
                <a:srgbClr val="000000"/>
              </a:solidFill>
              <a:cs typeface="Calibri"/>
            </a:endParaRPr>
          </a:p>
        </p:txBody>
      </p:sp>
      <p:sp>
        <p:nvSpPr>
          <p:cNvPr id="4" name="Slide Number Placeholder 3"/>
          <p:cNvSpPr>
            <a:spLocks noGrp="1"/>
          </p:cNvSpPr>
          <p:nvPr>
            <p:ph type="sldNum" sz="quarter" idx="5"/>
          </p:nvPr>
        </p:nvSpPr>
        <p:spPr/>
        <p:txBody>
          <a:bodyPr/>
          <a:lstStyle/>
          <a:p>
            <a:fld id="{3D66D5F2-4648-4130-9686-474395A38DE9}" type="slidenum">
              <a:rPr lang="en-GB" smtClean="0"/>
              <a:pPr/>
              <a:t>22</a:t>
            </a:fld>
            <a:endParaRPr lang="en-GB"/>
          </a:p>
        </p:txBody>
      </p:sp>
    </p:spTree>
    <p:extLst>
      <p:ext uri="{BB962C8B-B14F-4D97-AF65-F5344CB8AC3E}">
        <p14:creationId xmlns:p14="http://schemas.microsoft.com/office/powerpoint/2010/main" val="9354031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D66D5F2-4648-4130-9686-474395A38DE9}" type="slidenum">
              <a:rPr lang="en-GB" smtClean="0"/>
              <a:pPr/>
              <a:t>23</a:t>
            </a:fld>
            <a:endParaRPr lang="en-GB"/>
          </a:p>
        </p:txBody>
      </p:sp>
    </p:spTree>
    <p:extLst>
      <p:ext uri="{BB962C8B-B14F-4D97-AF65-F5344CB8AC3E}">
        <p14:creationId xmlns:p14="http://schemas.microsoft.com/office/powerpoint/2010/main" val="28585648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D66D5F2-4648-4130-9686-474395A38DE9}" type="slidenum">
              <a:rPr lang="en-GB" smtClean="0"/>
              <a:pPr/>
              <a:t>24</a:t>
            </a:fld>
            <a:endParaRPr lang="en-GB"/>
          </a:p>
        </p:txBody>
      </p:sp>
    </p:spTree>
    <p:extLst>
      <p:ext uri="{BB962C8B-B14F-4D97-AF65-F5344CB8AC3E}">
        <p14:creationId xmlns:p14="http://schemas.microsoft.com/office/powerpoint/2010/main" val="34107708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3D66D5F2-4648-4130-9686-474395A38DE9}" type="slidenum">
              <a:rPr lang="en-GB" smtClean="0"/>
              <a:pPr/>
              <a:t>25</a:t>
            </a:fld>
            <a:endParaRPr lang="en-GB"/>
          </a:p>
        </p:txBody>
      </p:sp>
    </p:spTree>
    <p:extLst>
      <p:ext uri="{BB962C8B-B14F-4D97-AF65-F5344CB8AC3E}">
        <p14:creationId xmlns:p14="http://schemas.microsoft.com/office/powerpoint/2010/main" val="1926052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D66D5F2-4648-4130-9686-474395A38DE9}" type="slidenum">
              <a:rPr lang="en-GB" smtClean="0"/>
              <a:pPr/>
              <a:t>26</a:t>
            </a:fld>
            <a:endParaRPr lang="en-GB"/>
          </a:p>
        </p:txBody>
      </p:sp>
    </p:spTree>
    <p:extLst>
      <p:ext uri="{BB962C8B-B14F-4D97-AF65-F5344CB8AC3E}">
        <p14:creationId xmlns:p14="http://schemas.microsoft.com/office/powerpoint/2010/main" val="4292563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fld id="{3D66D5F2-4648-4130-9686-474395A38DE9}" type="slidenum">
              <a:rPr lang="en-GB" smtClean="0"/>
              <a:pPr/>
              <a:t>27</a:t>
            </a:fld>
            <a:endParaRPr lang="en-GB"/>
          </a:p>
        </p:txBody>
      </p:sp>
    </p:spTree>
    <p:extLst>
      <p:ext uri="{BB962C8B-B14F-4D97-AF65-F5344CB8AC3E}">
        <p14:creationId xmlns:p14="http://schemas.microsoft.com/office/powerpoint/2010/main" val="36744915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fld id="{3D66D5F2-4648-4130-9686-474395A38DE9}" type="slidenum">
              <a:rPr lang="en-GB" smtClean="0"/>
              <a:pPr/>
              <a:t>31</a:t>
            </a:fld>
            <a:endParaRPr lang="en-GB"/>
          </a:p>
        </p:txBody>
      </p:sp>
    </p:spTree>
    <p:extLst>
      <p:ext uri="{BB962C8B-B14F-4D97-AF65-F5344CB8AC3E}">
        <p14:creationId xmlns:p14="http://schemas.microsoft.com/office/powerpoint/2010/main" val="2832472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D66D5F2-4648-4130-9686-474395A38DE9}" type="slidenum">
              <a:rPr lang="en-GB" smtClean="0"/>
              <a:pPr/>
              <a:t>32</a:t>
            </a:fld>
            <a:endParaRPr lang="en-GB"/>
          </a:p>
        </p:txBody>
      </p:sp>
    </p:spTree>
    <p:extLst>
      <p:ext uri="{BB962C8B-B14F-4D97-AF65-F5344CB8AC3E}">
        <p14:creationId xmlns:p14="http://schemas.microsoft.com/office/powerpoint/2010/main" val="11694063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D66D5F2-4648-4130-9686-474395A38DE9}" type="slidenum">
              <a:rPr lang="en-GB" smtClean="0"/>
              <a:pPr/>
              <a:t>34</a:t>
            </a:fld>
            <a:endParaRPr lang="en-GB"/>
          </a:p>
        </p:txBody>
      </p:sp>
    </p:spTree>
    <p:extLst>
      <p:ext uri="{BB962C8B-B14F-4D97-AF65-F5344CB8AC3E}">
        <p14:creationId xmlns:p14="http://schemas.microsoft.com/office/powerpoint/2010/main" val="15835578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D66D5F2-4648-4130-9686-474395A38DE9}" type="slidenum">
              <a:rPr lang="en-GB" smtClean="0"/>
              <a:pPr/>
              <a:t>35</a:t>
            </a:fld>
            <a:endParaRPr lang="en-GB"/>
          </a:p>
        </p:txBody>
      </p:sp>
    </p:spTree>
    <p:extLst>
      <p:ext uri="{BB962C8B-B14F-4D97-AF65-F5344CB8AC3E}">
        <p14:creationId xmlns:p14="http://schemas.microsoft.com/office/powerpoint/2010/main" val="24677570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44B2B-2325-3AD1-0CB0-232594B770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6B0763-20CC-DE96-A1A3-E31919FAAD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2EA00A-A821-2217-4E95-D1FA9787171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7EC8A60-D608-5420-9BE3-E50733712633}"/>
              </a:ext>
            </a:extLst>
          </p:cNvPr>
          <p:cNvSpPr>
            <a:spLocks noGrp="1"/>
          </p:cNvSpPr>
          <p:nvPr>
            <p:ph type="sldNum" sz="quarter" idx="5"/>
          </p:nvPr>
        </p:nvSpPr>
        <p:spPr/>
        <p:txBody>
          <a:bodyPr/>
          <a:lstStyle/>
          <a:p>
            <a:fld id="{0EB48E67-49F3-4C3E-964F-2FC29E7F9020}" type="slidenum">
              <a:rPr lang="en-GB" smtClean="0"/>
              <a:t>37</a:t>
            </a:fld>
            <a:endParaRPr lang="en-GB"/>
          </a:p>
        </p:txBody>
      </p:sp>
    </p:spTree>
    <p:extLst>
      <p:ext uri="{BB962C8B-B14F-4D97-AF65-F5344CB8AC3E}">
        <p14:creationId xmlns:p14="http://schemas.microsoft.com/office/powerpoint/2010/main" val="1258138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EB48E67-49F3-4C3E-964F-2FC29E7F9020}" type="slidenum">
              <a:rPr lang="en-GB" smtClean="0"/>
              <a:t>38</a:t>
            </a:fld>
            <a:endParaRPr lang="en-GB"/>
          </a:p>
        </p:txBody>
      </p:sp>
    </p:spTree>
    <p:extLst>
      <p:ext uri="{BB962C8B-B14F-4D97-AF65-F5344CB8AC3E}">
        <p14:creationId xmlns:p14="http://schemas.microsoft.com/office/powerpoint/2010/main" val="3372143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A3344-D594-0E95-E7E2-EFFD4D5AC8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DD2009-0D68-99A4-5231-4E5ADABC3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DDB373C-B734-E9D5-32A4-B5E86010B4F4}"/>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5" name="Footer Placeholder 4">
            <a:extLst>
              <a:ext uri="{FF2B5EF4-FFF2-40B4-BE49-F238E27FC236}">
                <a16:creationId xmlns:a16="http://schemas.microsoft.com/office/drawing/2014/main" id="{CD82247E-7270-BAAA-14C6-AB90EC71A5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5EE15D-F802-7742-A16C-A259C4C9BEAB}"/>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413296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6CB3E-05BC-12D9-3B31-E86EA9BB2D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F6C2C1-6F4A-AC66-F468-D92DB24C0C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46A444-42C8-3463-BBDA-528019C9755C}"/>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5" name="Footer Placeholder 4">
            <a:extLst>
              <a:ext uri="{FF2B5EF4-FFF2-40B4-BE49-F238E27FC236}">
                <a16:creationId xmlns:a16="http://schemas.microsoft.com/office/drawing/2014/main" id="{D346AD33-D20E-6E58-D8D2-A8351F5543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FC3739-44CD-772C-F0F1-5238908196B9}"/>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2754924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E05F0-F4C3-5419-6B76-32CE393160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74383F-F89E-EF59-5EA7-92CE39FC628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F5BB5E3-1B66-1C97-04BD-45C8CBD79449}"/>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5" name="Footer Placeholder 4">
            <a:extLst>
              <a:ext uri="{FF2B5EF4-FFF2-40B4-BE49-F238E27FC236}">
                <a16:creationId xmlns:a16="http://schemas.microsoft.com/office/drawing/2014/main" id="{5C44E09F-36FB-83A1-1ABA-A6BEB44B2A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483BCE-A131-59B4-C3C9-7B499D407134}"/>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3846943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FABA2-0A8D-E72C-A5A6-67A971E9DF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C22600A-B1E4-7EC0-62F1-52D96E8A4A2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7EC5DE-427F-2FF9-AC2E-464A6AFDC2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97E006-8F90-1878-6891-4C601E767678}"/>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6" name="Footer Placeholder 5">
            <a:extLst>
              <a:ext uri="{FF2B5EF4-FFF2-40B4-BE49-F238E27FC236}">
                <a16:creationId xmlns:a16="http://schemas.microsoft.com/office/drawing/2014/main" id="{7ED50C4D-26D8-2708-7EFA-E707C48E9A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ACD862-1FA6-C8B9-EAAA-8807E28BA8AD}"/>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508689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C06AD-7E90-8C6F-CC1C-7B0BB6291C8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592CB8-C437-9130-2237-2F26F8B134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D29D6F6-A930-2009-4471-F404D1F935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3F667B8-9FD2-777A-3D91-8B4A42032A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537135E-0695-ED58-6AF2-09E91DE195B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A875453-0D87-A57F-6AD9-63FE1AA384C1}"/>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8" name="Footer Placeholder 7">
            <a:extLst>
              <a:ext uri="{FF2B5EF4-FFF2-40B4-BE49-F238E27FC236}">
                <a16:creationId xmlns:a16="http://schemas.microsoft.com/office/drawing/2014/main" id="{AB6F8685-0601-56CB-F795-120E2E6892F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7E1E922-A8A0-1E88-375D-05A2DFB85E41}"/>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2768133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3091-0B30-6852-AB18-AEA87C284EC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36B4A4-C445-1D7B-ED67-41D4149BAE87}"/>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4" name="Footer Placeholder 3">
            <a:extLst>
              <a:ext uri="{FF2B5EF4-FFF2-40B4-BE49-F238E27FC236}">
                <a16:creationId xmlns:a16="http://schemas.microsoft.com/office/drawing/2014/main" id="{0D249FB4-6164-F122-94BA-85FA40B7875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AFBCFE5-0EA7-A36C-2585-AE1BB0A19C86}"/>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2303229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74CF3E-64A5-EBAA-C6BD-476FC32195A6}"/>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3" name="Footer Placeholder 2">
            <a:extLst>
              <a:ext uri="{FF2B5EF4-FFF2-40B4-BE49-F238E27FC236}">
                <a16:creationId xmlns:a16="http://schemas.microsoft.com/office/drawing/2014/main" id="{73650E19-31D0-C03A-C98F-ACB49B015CE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25B920D-E5E2-AF23-6AF4-401524FF1530}"/>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567045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CBBB7-4CDA-CA92-1A47-06E7E02526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D33903C-20AA-455D-F8C6-C2B4258BB6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9F52561-99C5-B48A-F03B-9D1BE36C17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0C39B8-D220-FCFB-3F1F-14DCA5245008}"/>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6" name="Footer Placeholder 5">
            <a:extLst>
              <a:ext uri="{FF2B5EF4-FFF2-40B4-BE49-F238E27FC236}">
                <a16:creationId xmlns:a16="http://schemas.microsoft.com/office/drawing/2014/main" id="{530DB541-2A7E-CB2B-7701-0FD3607ECFB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A8AA85-870B-59D7-03DC-CA8E663A2F39}"/>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473650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A1DEF-0EA8-6B4D-19D8-1EF0511EB7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B27C035-FADB-3BF7-2A5F-4B0E0644BB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CCA2D52-AE8C-66EE-4915-B0781C444D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B0C15B-A389-AAFA-7161-199AFD4D12A3}"/>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6" name="Footer Placeholder 5">
            <a:extLst>
              <a:ext uri="{FF2B5EF4-FFF2-40B4-BE49-F238E27FC236}">
                <a16:creationId xmlns:a16="http://schemas.microsoft.com/office/drawing/2014/main" id="{0BD8587D-4AB8-4FD1-C432-02C54BD060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55373D-B7E0-A028-5BE7-01F0FDB9A077}"/>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3200625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B48A1-C683-9132-EF49-22A2D55050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16AE18-60F9-D080-942A-B7D9A68ECBB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B642A8-2D3D-1687-A11F-6D6BCE7B144D}"/>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5" name="Footer Placeholder 4">
            <a:extLst>
              <a:ext uri="{FF2B5EF4-FFF2-40B4-BE49-F238E27FC236}">
                <a16:creationId xmlns:a16="http://schemas.microsoft.com/office/drawing/2014/main" id="{F6FCAAC1-49DB-13ED-BD5E-DF7BE6829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6723A9-3296-1169-874C-CBAEEF3ACD1F}"/>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3140408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C38A4D-4F01-E134-FB27-E63C55C59B2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EAEA1D-ED84-1510-5A04-7C963FECF2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C4DC5D-4D75-3DF9-6DEF-854C6E2CDA5B}"/>
              </a:ext>
            </a:extLst>
          </p:cNvPr>
          <p:cNvSpPr>
            <a:spLocks noGrp="1"/>
          </p:cNvSpPr>
          <p:nvPr>
            <p:ph type="dt" sz="half" idx="10"/>
          </p:nvPr>
        </p:nvSpPr>
        <p:spPr/>
        <p:txBody>
          <a:bodyPr/>
          <a:lstStyle/>
          <a:p>
            <a:fld id="{7254BDB8-B118-4E24-B9D1-A2B0D65D2AD6}" type="datetimeFigureOut">
              <a:rPr lang="en-GB" smtClean="0"/>
              <a:t>21/09/2026</a:t>
            </a:fld>
            <a:endParaRPr lang="en-GB"/>
          </a:p>
        </p:txBody>
      </p:sp>
      <p:sp>
        <p:nvSpPr>
          <p:cNvPr id="5" name="Footer Placeholder 4">
            <a:extLst>
              <a:ext uri="{FF2B5EF4-FFF2-40B4-BE49-F238E27FC236}">
                <a16:creationId xmlns:a16="http://schemas.microsoft.com/office/drawing/2014/main" id="{C784B9B3-C3FD-D177-92D3-F8D1939F66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0AE3E3-DA74-803A-6359-7C9A184FE939}"/>
              </a:ext>
            </a:extLst>
          </p:cNvPr>
          <p:cNvSpPr>
            <a:spLocks noGrp="1"/>
          </p:cNvSpPr>
          <p:nvPr>
            <p:ph type="sldNum" sz="quarter" idx="12"/>
          </p:nvPr>
        </p:nvSpPr>
        <p:spPr/>
        <p:txBody>
          <a:bodyPr/>
          <a:lstStyle/>
          <a:p>
            <a:fld id="{5E327E9A-D67B-4E8F-953D-F64912B9B938}" type="slidenum">
              <a:rPr lang="en-GB" smtClean="0"/>
              <a:t>‹#›</a:t>
            </a:fld>
            <a:endParaRPr lang="en-GB"/>
          </a:p>
        </p:txBody>
      </p:sp>
    </p:spTree>
    <p:extLst>
      <p:ext uri="{BB962C8B-B14F-4D97-AF65-F5344CB8AC3E}">
        <p14:creationId xmlns:p14="http://schemas.microsoft.com/office/powerpoint/2010/main" val="1051111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CFDE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3584B8-A97A-3363-C7EC-7CD38AEC61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4942C6B0-5818-8716-7558-6181D82992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5CD330B-3EB2-5E93-07B0-E32F6009C9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Candara" panose="020E0502030303020204" pitchFamily="34" charset="0"/>
              </a:defRPr>
            </a:lvl1pPr>
          </a:lstStyle>
          <a:p>
            <a:fld id="{7254BDB8-B118-4E24-B9D1-A2B0D65D2AD6}" type="datetimeFigureOut">
              <a:rPr lang="en-GB" smtClean="0"/>
              <a:pPr/>
              <a:t>21/09/2026</a:t>
            </a:fld>
            <a:endParaRPr lang="en-GB" dirty="0"/>
          </a:p>
        </p:txBody>
      </p:sp>
      <p:sp>
        <p:nvSpPr>
          <p:cNvPr id="5" name="Footer Placeholder 4">
            <a:extLst>
              <a:ext uri="{FF2B5EF4-FFF2-40B4-BE49-F238E27FC236}">
                <a16:creationId xmlns:a16="http://schemas.microsoft.com/office/drawing/2014/main" id="{4B207CD3-927B-8EDA-132E-E1D718373F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Candara" panose="020E0502030303020204" pitchFamily="34" charset="0"/>
              </a:defRPr>
            </a:lvl1pPr>
          </a:lstStyle>
          <a:p>
            <a:endParaRPr lang="en-GB" dirty="0"/>
          </a:p>
        </p:txBody>
      </p:sp>
      <p:sp>
        <p:nvSpPr>
          <p:cNvPr id="6" name="Slide Number Placeholder 5">
            <a:extLst>
              <a:ext uri="{FF2B5EF4-FFF2-40B4-BE49-F238E27FC236}">
                <a16:creationId xmlns:a16="http://schemas.microsoft.com/office/drawing/2014/main" id="{7A1B2181-CE98-D903-DF28-26BE4A93C9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Candara" panose="020E0502030303020204" pitchFamily="34" charset="0"/>
              </a:defRPr>
            </a:lvl1pPr>
          </a:lstStyle>
          <a:p>
            <a:fld id="{5E327E9A-D67B-4E8F-953D-F64912B9B938}" type="slidenum">
              <a:rPr lang="en-GB" smtClean="0"/>
              <a:pPr/>
              <a:t>‹#›</a:t>
            </a:fld>
            <a:endParaRPr lang="en-GB" dirty="0"/>
          </a:p>
        </p:txBody>
      </p:sp>
    </p:spTree>
    <p:extLst>
      <p:ext uri="{BB962C8B-B14F-4D97-AF65-F5344CB8AC3E}">
        <p14:creationId xmlns:p14="http://schemas.microsoft.com/office/powerpoint/2010/main" val="12540882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Candara" panose="020E05020303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ndara" panose="020E05020303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ndara" panose="020E05020303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ndara" panose="020E05020303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ndara" panose="020E05020303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ndara" panose="020E05020303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JP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094BDE1-ED80-946B-1C5A-29015C56FCB1}"/>
              </a:ext>
            </a:extLst>
          </p:cNvPr>
          <p:cNvSpPr>
            <a:spLocks noGrp="1"/>
          </p:cNvSpPr>
          <p:nvPr>
            <p:ph type="title"/>
          </p:nvPr>
        </p:nvSpPr>
        <p:spPr/>
        <p:txBody>
          <a:bodyPr/>
          <a:lstStyle/>
          <a:p>
            <a:pPr algn="ctr"/>
            <a:r>
              <a:rPr lang="en-US" dirty="0"/>
              <a:t>Welcome to Year 1</a:t>
            </a:r>
            <a:endParaRPr lang="en-GB" dirty="0"/>
          </a:p>
        </p:txBody>
      </p:sp>
      <p:pic>
        <p:nvPicPr>
          <p:cNvPr id="5" name="Picture 4" descr="A rainbow and rainbow colored book pages&#10;&#10;Description automatically generated">
            <a:extLst>
              <a:ext uri="{FF2B5EF4-FFF2-40B4-BE49-F238E27FC236}">
                <a16:creationId xmlns:a16="http://schemas.microsoft.com/office/drawing/2014/main" id="{1327DF6A-53B7-804B-B17F-7B7B0DA5D711}"/>
              </a:ext>
            </a:extLst>
          </p:cNvPr>
          <p:cNvPicPr>
            <a:picLocks noChangeAspect="1"/>
          </p:cNvPicPr>
          <p:nvPr/>
        </p:nvPicPr>
        <p:blipFill>
          <a:blip r:embed="rId3"/>
          <a:stretch>
            <a:fillRect/>
          </a:stretch>
        </p:blipFill>
        <p:spPr>
          <a:xfrm>
            <a:off x="758427" y="2209250"/>
            <a:ext cx="10595373" cy="4014569"/>
          </a:xfrm>
          <a:prstGeom prst="rect">
            <a:avLst/>
          </a:prstGeom>
        </p:spPr>
      </p:pic>
    </p:spTree>
    <p:extLst>
      <p:ext uri="{BB962C8B-B14F-4D97-AF65-F5344CB8AC3E}">
        <p14:creationId xmlns:p14="http://schemas.microsoft.com/office/powerpoint/2010/main" val="954898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588B6-2C63-DF47-FD7A-2EF5E7D60F40}"/>
              </a:ext>
            </a:extLst>
          </p:cNvPr>
          <p:cNvSpPr>
            <a:spLocks noGrp="1"/>
          </p:cNvSpPr>
          <p:nvPr>
            <p:ph type="title"/>
          </p:nvPr>
        </p:nvSpPr>
        <p:spPr>
          <a:xfrm>
            <a:off x="838200" y="811914"/>
            <a:ext cx="10515600" cy="1060552"/>
          </a:xfrm>
        </p:spPr>
        <p:txBody>
          <a:bodyPr>
            <a:normAutofit fontScale="90000"/>
          </a:bodyPr>
          <a:lstStyle/>
          <a:p>
            <a:r>
              <a:rPr lang="en-US" dirty="0"/>
              <a:t>We want the same outcomes for your child.</a:t>
            </a:r>
            <a:br>
              <a:rPr lang="en-US" dirty="0"/>
            </a:br>
            <a:br>
              <a:rPr lang="en-US" dirty="0"/>
            </a:br>
            <a:r>
              <a:rPr lang="en-US" dirty="0"/>
              <a:t> </a:t>
            </a:r>
            <a:endParaRPr lang="en-GB" dirty="0"/>
          </a:p>
        </p:txBody>
      </p:sp>
      <p:pic>
        <p:nvPicPr>
          <p:cNvPr id="1026" name="Picture 2" descr="Teamwork Collaboration Quotes To Get Your Team Pumped Up!">
            <a:extLst>
              <a:ext uri="{FF2B5EF4-FFF2-40B4-BE49-F238E27FC236}">
                <a16:creationId xmlns:a16="http://schemas.microsoft.com/office/drawing/2014/main" id="{EC214D96-8DF5-AE4A-DD85-B41F394FD01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237" r="712" b="7172"/>
          <a:stretch>
            <a:fillRect/>
          </a:stretch>
        </p:blipFill>
        <p:spPr bwMode="auto">
          <a:xfrm>
            <a:off x="390832" y="2362200"/>
            <a:ext cx="10962968" cy="3142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4071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Aims of the evening:</a:t>
            </a:r>
          </a:p>
        </p:txBody>
      </p:sp>
      <p:sp>
        <p:nvSpPr>
          <p:cNvPr id="3" name="Content Placeholder 2"/>
          <p:cNvSpPr>
            <a:spLocks noGrp="1"/>
          </p:cNvSpPr>
          <p:nvPr>
            <p:ph idx="1"/>
          </p:nvPr>
        </p:nvSpPr>
        <p:spPr>
          <a:xfrm>
            <a:off x="301751" y="2259298"/>
            <a:ext cx="11339085" cy="4080542"/>
          </a:xfrm>
        </p:spPr>
        <p:txBody>
          <a:bodyPr vert="horz" lIns="91440" tIns="45720" rIns="91440" bIns="45720" rtlCol="0" anchor="t">
            <a:normAutofit/>
          </a:bodyPr>
          <a:lstStyle/>
          <a:p>
            <a:r>
              <a:rPr lang="en-GB" sz="4000" b="1" dirty="0"/>
              <a:t>To help parents understand the bigger picture of what we will be learning this year (and why).</a:t>
            </a:r>
          </a:p>
          <a:p>
            <a:pPr>
              <a:buNone/>
            </a:pPr>
            <a:endParaRPr lang="en-GB" sz="4000" b="1" dirty="0"/>
          </a:p>
          <a:p>
            <a:r>
              <a:rPr lang="en-GB" sz="4000" b="1" dirty="0"/>
              <a:t>To provide parents with information on the things that are most important to the year (and how you can help at home).</a:t>
            </a:r>
            <a:endParaRPr lang="en-GB" sz="4000" b="1" dirty="0">
              <a:cs typeface="Calibri"/>
            </a:endParaRPr>
          </a:p>
        </p:txBody>
      </p:sp>
      <p:pic>
        <p:nvPicPr>
          <p:cNvPr id="4" name="Picture 3" descr="A rainbow and rainbow colored book pages&#10;&#10;Description automatically generated">
            <a:extLst>
              <a:ext uri="{FF2B5EF4-FFF2-40B4-BE49-F238E27FC236}">
                <a16:creationId xmlns:a16="http://schemas.microsoft.com/office/drawing/2014/main" id="{DE27ABE8-B20E-077F-4806-831199E1AC94}"/>
              </a:ext>
            </a:extLst>
          </p:cNvPr>
          <p:cNvPicPr>
            <a:picLocks noChangeAspect="1"/>
          </p:cNvPicPr>
          <p:nvPr/>
        </p:nvPicPr>
        <p:blipFill>
          <a:blip r:embed="rId3"/>
          <a:stretch>
            <a:fillRect/>
          </a:stretch>
        </p:blipFill>
        <p:spPr>
          <a:xfrm>
            <a:off x="6096000" y="158369"/>
            <a:ext cx="5544837" cy="2100929"/>
          </a:xfrm>
          <a:prstGeom prst="rect">
            <a:avLst/>
          </a:prstGeom>
        </p:spPr>
      </p:pic>
    </p:spTree>
    <p:extLst>
      <p:ext uri="{BB962C8B-B14F-4D97-AF65-F5344CB8AC3E}">
        <p14:creationId xmlns:p14="http://schemas.microsoft.com/office/powerpoint/2010/main" val="3527331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36A5B-FB5F-ABBE-E38B-8D178C227FC8}"/>
              </a:ext>
            </a:extLst>
          </p:cNvPr>
          <p:cNvSpPr>
            <a:spLocks noGrp="1"/>
          </p:cNvSpPr>
          <p:nvPr>
            <p:ph type="title"/>
          </p:nvPr>
        </p:nvSpPr>
        <p:spPr/>
        <p:txBody>
          <a:bodyPr/>
          <a:lstStyle/>
          <a:p>
            <a:r>
              <a:rPr lang="en-GB"/>
              <a:t>The impact will be that...</a:t>
            </a:r>
          </a:p>
        </p:txBody>
      </p:sp>
      <p:sp>
        <p:nvSpPr>
          <p:cNvPr id="3" name="Content Placeholder 2">
            <a:extLst>
              <a:ext uri="{FF2B5EF4-FFF2-40B4-BE49-F238E27FC236}">
                <a16:creationId xmlns:a16="http://schemas.microsoft.com/office/drawing/2014/main" id="{3A91564A-29CF-AA40-7A6B-46740CF4427D}"/>
              </a:ext>
            </a:extLst>
          </p:cNvPr>
          <p:cNvSpPr>
            <a:spLocks noGrp="1"/>
          </p:cNvSpPr>
          <p:nvPr>
            <p:ph idx="1"/>
          </p:nvPr>
        </p:nvSpPr>
        <p:spPr/>
        <p:txBody>
          <a:bodyPr vert="horz" lIns="91440" tIns="45720" rIns="91440" bIns="45720" rtlCol="0" anchor="t">
            <a:normAutofit/>
          </a:bodyPr>
          <a:lstStyle/>
          <a:p>
            <a:pPr marL="0" indent="0">
              <a:buNone/>
            </a:pPr>
            <a:r>
              <a:rPr lang="en-GB" sz="5400"/>
              <a:t>You are in a better, more informed, place to help your child thrive.</a:t>
            </a:r>
          </a:p>
        </p:txBody>
      </p:sp>
      <p:pic>
        <p:nvPicPr>
          <p:cNvPr id="4" name="Picture 3" descr="Purpose Thrive Stock Illustrations ...">
            <a:extLst>
              <a:ext uri="{FF2B5EF4-FFF2-40B4-BE49-F238E27FC236}">
                <a16:creationId xmlns:a16="http://schemas.microsoft.com/office/drawing/2014/main" id="{A8AC95E9-A90F-F137-D1C7-8760AF038F20}"/>
              </a:ext>
            </a:extLst>
          </p:cNvPr>
          <p:cNvPicPr>
            <a:picLocks noChangeAspect="1"/>
          </p:cNvPicPr>
          <p:nvPr/>
        </p:nvPicPr>
        <p:blipFill>
          <a:blip r:embed="rId2"/>
          <a:stretch>
            <a:fillRect/>
          </a:stretch>
        </p:blipFill>
        <p:spPr>
          <a:xfrm>
            <a:off x="3458936" y="3695701"/>
            <a:ext cx="4991100" cy="2754085"/>
          </a:xfrm>
          <a:prstGeom prst="rect">
            <a:avLst/>
          </a:prstGeom>
        </p:spPr>
      </p:pic>
    </p:spTree>
    <p:extLst>
      <p:ext uri="{BB962C8B-B14F-4D97-AF65-F5344CB8AC3E}">
        <p14:creationId xmlns:p14="http://schemas.microsoft.com/office/powerpoint/2010/main" val="3819174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6FB859-9D3A-FC8E-389C-053C49053DF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30654" y="928370"/>
            <a:ext cx="3750945" cy="5001260"/>
          </a:xfrm>
          <a:prstGeom prst="rect">
            <a:avLst/>
          </a:prstGeom>
          <a:noFill/>
          <a:ln>
            <a:noFill/>
          </a:ln>
        </p:spPr>
      </p:pic>
      <p:sp>
        <p:nvSpPr>
          <p:cNvPr id="4" name="TextBox 3">
            <a:extLst>
              <a:ext uri="{FF2B5EF4-FFF2-40B4-BE49-F238E27FC236}">
                <a16:creationId xmlns:a16="http://schemas.microsoft.com/office/drawing/2014/main" id="{73471840-6C9B-C48C-58A8-8C518DD58992}"/>
              </a:ext>
            </a:extLst>
          </p:cNvPr>
          <p:cNvSpPr txBox="1"/>
          <p:nvPr/>
        </p:nvSpPr>
        <p:spPr>
          <a:xfrm>
            <a:off x="5858934" y="1097538"/>
            <a:ext cx="5164667" cy="4832092"/>
          </a:xfrm>
          <a:prstGeom prst="rect">
            <a:avLst/>
          </a:prstGeom>
          <a:noFill/>
        </p:spPr>
        <p:txBody>
          <a:bodyPr wrap="square">
            <a:spAutoFit/>
          </a:bodyPr>
          <a:lstStyle/>
          <a:p>
            <a:r>
              <a:rPr lang="en-GB" sz="4400" dirty="0"/>
              <a:t>We are committed to supporting children transition into Year 1 successfully and develop independence.</a:t>
            </a:r>
            <a:endParaRPr lang="en-GB" dirty="0"/>
          </a:p>
        </p:txBody>
      </p:sp>
    </p:spTree>
    <p:extLst>
      <p:ext uri="{BB962C8B-B14F-4D97-AF65-F5344CB8AC3E}">
        <p14:creationId xmlns:p14="http://schemas.microsoft.com/office/powerpoint/2010/main" val="1390866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B3061-6653-7156-75D6-A002C2980CD4}"/>
              </a:ext>
            </a:extLst>
          </p:cNvPr>
          <p:cNvSpPr>
            <a:spLocks noGrp="1"/>
          </p:cNvSpPr>
          <p:nvPr>
            <p:ph type="title"/>
          </p:nvPr>
        </p:nvSpPr>
        <p:spPr>
          <a:xfrm>
            <a:off x="1188954" y="2766218"/>
            <a:ext cx="8337618" cy="1325563"/>
          </a:xfrm>
        </p:spPr>
        <p:txBody>
          <a:bodyPr>
            <a:normAutofit fontScale="90000"/>
          </a:bodyPr>
          <a:lstStyle/>
          <a:p>
            <a:r>
              <a:rPr lang="en-US" dirty="0"/>
              <a:t>A warm welcome from us </a:t>
            </a:r>
            <a:r>
              <a:rPr lang="en-US" dirty="0">
                <a:sym typeface="Wingdings" panose="05000000000000000000" pitchFamily="2" charset="2"/>
              </a:rPr>
              <a:t></a:t>
            </a:r>
            <a:br>
              <a:rPr lang="en-US" dirty="0">
                <a:sym typeface="Wingdings" panose="05000000000000000000" pitchFamily="2" charset="2"/>
              </a:rPr>
            </a:br>
            <a:br>
              <a:rPr lang="en-US" dirty="0">
                <a:sym typeface="Wingdings" panose="05000000000000000000" pitchFamily="2" charset="2"/>
              </a:rPr>
            </a:br>
            <a:br>
              <a:rPr lang="en-US" dirty="0">
                <a:sym typeface="Wingdings" panose="05000000000000000000" pitchFamily="2" charset="2"/>
              </a:rPr>
            </a:br>
            <a:br>
              <a:rPr lang="en-US" dirty="0">
                <a:sym typeface="Wingdings" panose="05000000000000000000" pitchFamily="2" charset="2"/>
              </a:rPr>
            </a:br>
            <a:br>
              <a:rPr lang="en-US" dirty="0">
                <a:sym typeface="Wingdings" panose="05000000000000000000" pitchFamily="2" charset="2"/>
              </a:rPr>
            </a:br>
            <a:br>
              <a:rPr lang="en-US" dirty="0">
                <a:sym typeface="Wingdings" panose="05000000000000000000" pitchFamily="2" charset="2"/>
              </a:rPr>
            </a:br>
            <a:endParaRPr lang="en-GB" dirty="0"/>
          </a:p>
        </p:txBody>
      </p:sp>
      <p:pic>
        <p:nvPicPr>
          <p:cNvPr id="3" name="Picture 2">
            <a:extLst>
              <a:ext uri="{FF2B5EF4-FFF2-40B4-BE49-F238E27FC236}">
                <a16:creationId xmlns:a16="http://schemas.microsoft.com/office/drawing/2014/main" id="{330EF491-EE87-5524-8A84-4729AF9BB8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5370" y="2199323"/>
            <a:ext cx="2414972" cy="3708570"/>
          </a:xfrm>
          <a:prstGeom prst="rect">
            <a:avLst/>
          </a:prstGeom>
        </p:spPr>
      </p:pic>
      <p:pic>
        <p:nvPicPr>
          <p:cNvPr id="4" name="Picture 3">
            <a:extLst>
              <a:ext uri="{FF2B5EF4-FFF2-40B4-BE49-F238E27FC236}">
                <a16:creationId xmlns:a16="http://schemas.microsoft.com/office/drawing/2014/main" id="{8DF40CB5-FA3D-2C08-F04F-9BA2E81EEB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65898" y="2199323"/>
            <a:ext cx="2319292" cy="3620545"/>
          </a:xfrm>
          <a:prstGeom prst="rect">
            <a:avLst/>
          </a:prstGeom>
        </p:spPr>
      </p:pic>
      <p:grpSp>
        <p:nvGrpSpPr>
          <p:cNvPr id="7" name="Group 6">
            <a:extLst>
              <a:ext uri="{FF2B5EF4-FFF2-40B4-BE49-F238E27FC236}">
                <a16:creationId xmlns:a16="http://schemas.microsoft.com/office/drawing/2014/main" id="{07E825EC-5B71-B942-9F7D-590A9612BCA2}"/>
              </a:ext>
            </a:extLst>
          </p:cNvPr>
          <p:cNvGrpSpPr/>
          <p:nvPr/>
        </p:nvGrpSpPr>
        <p:grpSpPr>
          <a:xfrm>
            <a:off x="8875731" y="2199323"/>
            <a:ext cx="2343064" cy="3529121"/>
            <a:chOff x="8875731" y="2199323"/>
            <a:chExt cx="2343064" cy="3529121"/>
          </a:xfrm>
        </p:grpSpPr>
        <p:pic>
          <p:nvPicPr>
            <p:cNvPr id="5" name="Picture 4" descr="Muscliff Primary School - Who's Who">
              <a:extLst>
                <a:ext uri="{FF2B5EF4-FFF2-40B4-BE49-F238E27FC236}">
                  <a16:creationId xmlns:a16="http://schemas.microsoft.com/office/drawing/2014/main" id="{AA9F941B-C8BE-E865-E7D1-B2A64A8C08B0}"/>
                </a:ext>
              </a:extLst>
            </p:cNvPr>
            <p:cNvPicPr>
              <a:picLocks noChangeAspect="1"/>
            </p:cNvPicPr>
            <p:nvPr/>
          </p:nvPicPr>
          <p:blipFill>
            <a:blip r:embed="rId5"/>
            <a:stretch>
              <a:fillRect/>
            </a:stretch>
          </p:blipFill>
          <p:spPr>
            <a:xfrm>
              <a:off x="8875731" y="2199323"/>
              <a:ext cx="2343064" cy="3159789"/>
            </a:xfrm>
            <a:prstGeom prst="rect">
              <a:avLst/>
            </a:prstGeom>
          </p:spPr>
        </p:pic>
        <p:sp>
          <p:nvSpPr>
            <p:cNvPr id="6" name="TextBox 5">
              <a:extLst>
                <a:ext uri="{FF2B5EF4-FFF2-40B4-BE49-F238E27FC236}">
                  <a16:creationId xmlns:a16="http://schemas.microsoft.com/office/drawing/2014/main" id="{7733BFEC-F9DD-ABBA-E9D0-91FF504870EF}"/>
                </a:ext>
              </a:extLst>
            </p:cNvPr>
            <p:cNvSpPr txBox="1"/>
            <p:nvPr/>
          </p:nvSpPr>
          <p:spPr>
            <a:xfrm>
              <a:off x="8875732" y="5359112"/>
              <a:ext cx="2343063" cy="369332"/>
            </a:xfrm>
            <a:prstGeom prst="rect">
              <a:avLst/>
            </a:prstGeom>
            <a:solidFill>
              <a:schemeClr val="bg1"/>
            </a:solidFill>
            <a:ln>
              <a:solidFill>
                <a:schemeClr val="bg1"/>
              </a:solidFill>
            </a:ln>
          </p:spPr>
          <p:txBody>
            <a:bodyPr wrap="square" rtlCol="0">
              <a:spAutoFit/>
            </a:bodyPr>
            <a:lstStyle/>
            <a:p>
              <a:r>
                <a:rPr lang="en-US" dirty="0"/>
                <a:t>Miss Cross</a:t>
              </a:r>
              <a:endParaRPr lang="en-GB" dirty="0"/>
            </a:p>
          </p:txBody>
        </p:sp>
      </p:grpSp>
      <p:pic>
        <p:nvPicPr>
          <p:cNvPr id="9" name="Picture 8">
            <a:extLst>
              <a:ext uri="{FF2B5EF4-FFF2-40B4-BE49-F238E27FC236}">
                <a16:creationId xmlns:a16="http://schemas.microsoft.com/office/drawing/2014/main" id="{300C9D1E-212C-CFEE-BCEB-F14676892CF3}"/>
              </a:ext>
            </a:extLst>
          </p:cNvPr>
          <p:cNvPicPr>
            <a:picLocks noChangeAspect="1"/>
          </p:cNvPicPr>
          <p:nvPr/>
        </p:nvPicPr>
        <p:blipFill>
          <a:blip r:embed="rId6"/>
          <a:stretch>
            <a:fillRect/>
          </a:stretch>
        </p:blipFill>
        <p:spPr>
          <a:xfrm>
            <a:off x="947022" y="2117762"/>
            <a:ext cx="2485788" cy="3708570"/>
          </a:xfrm>
          <a:prstGeom prst="rect">
            <a:avLst/>
          </a:prstGeom>
        </p:spPr>
      </p:pic>
    </p:spTree>
    <p:extLst>
      <p:ext uri="{BB962C8B-B14F-4D97-AF65-F5344CB8AC3E}">
        <p14:creationId xmlns:p14="http://schemas.microsoft.com/office/powerpoint/2010/main" val="3139813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A20AA-3BDE-C2A8-A343-010199302700}"/>
              </a:ext>
            </a:extLst>
          </p:cNvPr>
          <p:cNvSpPr>
            <a:spLocks noGrp="1"/>
          </p:cNvSpPr>
          <p:nvPr>
            <p:ph type="title"/>
          </p:nvPr>
        </p:nvSpPr>
        <p:spPr>
          <a:xfrm>
            <a:off x="664029" y="811439"/>
            <a:ext cx="10515600" cy="1325563"/>
          </a:xfrm>
        </p:spPr>
        <p:txBody>
          <a:bodyPr>
            <a:normAutofit fontScale="90000"/>
          </a:bodyPr>
          <a:lstStyle/>
          <a:p>
            <a:r>
              <a:rPr lang="en-GB" dirty="0"/>
              <a:t>School trips...</a:t>
            </a:r>
            <a:br>
              <a:rPr lang="en-GB" dirty="0"/>
            </a:br>
            <a:br>
              <a:rPr lang="en-GB" dirty="0"/>
            </a:br>
            <a:endParaRPr lang="en-GB" dirty="0"/>
          </a:p>
        </p:txBody>
      </p:sp>
      <p:pic>
        <p:nvPicPr>
          <p:cNvPr id="3" name="Picture 2" descr="Are you giving 'Value for Money ...">
            <a:extLst>
              <a:ext uri="{FF2B5EF4-FFF2-40B4-BE49-F238E27FC236}">
                <a16:creationId xmlns:a16="http://schemas.microsoft.com/office/drawing/2014/main" id="{F0F74F3A-194C-B7CB-EB90-EDF80345B3E3}"/>
              </a:ext>
            </a:extLst>
          </p:cNvPr>
          <p:cNvPicPr>
            <a:picLocks noChangeAspect="1"/>
          </p:cNvPicPr>
          <p:nvPr/>
        </p:nvPicPr>
        <p:blipFill>
          <a:blip r:embed="rId3"/>
          <a:stretch>
            <a:fillRect/>
          </a:stretch>
        </p:blipFill>
        <p:spPr>
          <a:xfrm>
            <a:off x="2195488" y="1335077"/>
            <a:ext cx="4484092" cy="3006390"/>
          </a:xfrm>
          <a:prstGeom prst="rect">
            <a:avLst/>
          </a:prstGeom>
        </p:spPr>
      </p:pic>
      <p:sp>
        <p:nvSpPr>
          <p:cNvPr id="4" name="TextBox 3">
            <a:extLst>
              <a:ext uri="{FF2B5EF4-FFF2-40B4-BE49-F238E27FC236}">
                <a16:creationId xmlns:a16="http://schemas.microsoft.com/office/drawing/2014/main" id="{D2FC2F49-8DD2-C9B1-076E-9F2F47DBB1FC}"/>
              </a:ext>
            </a:extLst>
          </p:cNvPr>
          <p:cNvSpPr txBox="1"/>
          <p:nvPr/>
        </p:nvSpPr>
        <p:spPr>
          <a:xfrm>
            <a:off x="4207727" y="4720999"/>
            <a:ext cx="7984273" cy="1200329"/>
          </a:xfrm>
          <a:prstGeom prst="rect">
            <a:avLst/>
          </a:prstGeom>
          <a:noFill/>
        </p:spPr>
        <p:txBody>
          <a:bodyPr wrap="square" rtlCol="0">
            <a:spAutoFit/>
          </a:bodyPr>
          <a:lstStyle/>
          <a:p>
            <a:r>
              <a:rPr lang="en-GB" dirty="0">
                <a:latin typeface="Candara" panose="020E0502030303020204" pitchFamily="34" charset="0"/>
              </a:rPr>
              <a:t>Our provisional / planned trips so far…</a:t>
            </a:r>
          </a:p>
          <a:p>
            <a:endParaRPr lang="en-GB" dirty="0">
              <a:latin typeface="Candara" panose="020E0502030303020204" pitchFamily="34" charset="0"/>
            </a:endParaRPr>
          </a:p>
          <a:p>
            <a:r>
              <a:rPr lang="en-GB" dirty="0">
                <a:latin typeface="Candara" panose="020E0502030303020204" pitchFamily="34" charset="0"/>
              </a:rPr>
              <a:t>Friday 25</a:t>
            </a:r>
            <a:r>
              <a:rPr lang="en-GB" baseline="30000" dirty="0">
                <a:latin typeface="Candara" panose="020E0502030303020204" pitchFamily="34" charset="0"/>
              </a:rPr>
              <a:t>th</a:t>
            </a:r>
            <a:r>
              <a:rPr lang="en-GB" dirty="0">
                <a:latin typeface="Candara" panose="020E0502030303020204" pitchFamily="34" charset="0"/>
              </a:rPr>
              <a:t> June – Farmer Palmers </a:t>
            </a:r>
          </a:p>
          <a:p>
            <a:endParaRPr lang="en-GB" dirty="0">
              <a:latin typeface="Candara" panose="020E0502030303020204" pitchFamily="34" charset="0"/>
            </a:endParaRPr>
          </a:p>
        </p:txBody>
      </p:sp>
    </p:spTree>
    <p:extLst>
      <p:ext uri="{BB962C8B-B14F-4D97-AF65-F5344CB8AC3E}">
        <p14:creationId xmlns:p14="http://schemas.microsoft.com/office/powerpoint/2010/main" val="1568362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9513DDD-E6BC-4B0A-AC8C-B213BE4615B7}"/>
              </a:ext>
            </a:extLst>
          </p:cNvPr>
          <p:cNvPicPr/>
          <p:nvPr/>
        </p:nvPicPr>
        <p:blipFill rotWithShape="1">
          <a:blip r:embed="rId2">
            <a:clrChange>
              <a:clrFrom>
                <a:srgbClr val="FFFFFF"/>
              </a:clrFrom>
              <a:clrTo>
                <a:srgbClr val="FFFFFF">
                  <a:alpha val="0"/>
                </a:srgbClr>
              </a:clrTo>
            </a:clrChange>
            <a:alphaModFix amt="20000"/>
            <a:grayscl/>
          </a:blip>
          <a:srcRect l="2180" r="2180" b="14844"/>
          <a:stretch/>
        </p:blipFill>
        <p:spPr bwMode="auto">
          <a:xfrm>
            <a:off x="2312037" y="269519"/>
            <a:ext cx="8048161" cy="6231094"/>
          </a:xfrm>
          <a:prstGeom prst="rect">
            <a:avLst/>
          </a:prstGeom>
          <a:noFill/>
        </p:spPr>
      </p:pic>
      <p:graphicFrame>
        <p:nvGraphicFramePr>
          <p:cNvPr id="4" name="Table 4">
            <a:extLst>
              <a:ext uri="{FF2B5EF4-FFF2-40B4-BE49-F238E27FC236}">
                <a16:creationId xmlns:a16="http://schemas.microsoft.com/office/drawing/2014/main" id="{06AE44C1-1756-418D-8D76-106D195FC96D}"/>
              </a:ext>
            </a:extLst>
          </p:cNvPr>
          <p:cNvGraphicFramePr>
            <a:graphicFrameLocks noGrp="1"/>
          </p:cNvGraphicFramePr>
          <p:nvPr>
            <p:extLst>
              <p:ext uri="{D42A27DB-BD31-4B8C-83A1-F6EECF244321}">
                <p14:modId xmlns:p14="http://schemas.microsoft.com/office/powerpoint/2010/main" val="2916749846"/>
              </p:ext>
            </p:extLst>
          </p:nvPr>
        </p:nvGraphicFramePr>
        <p:xfrm>
          <a:off x="1173480" y="-219675"/>
          <a:ext cx="9509759" cy="7077675"/>
        </p:xfrm>
        <a:graphic>
          <a:graphicData uri="http://schemas.openxmlformats.org/drawingml/2006/table">
            <a:tbl>
              <a:tblPr firstRow="1" bandRow="1">
                <a:tableStyleId>{5940675A-B579-460E-94D1-54222C63F5DA}</a:tableStyleId>
              </a:tblPr>
              <a:tblGrid>
                <a:gridCol w="774221">
                  <a:extLst>
                    <a:ext uri="{9D8B030D-6E8A-4147-A177-3AD203B41FA5}">
                      <a16:colId xmlns:a16="http://schemas.microsoft.com/office/drawing/2014/main" val="593335440"/>
                    </a:ext>
                  </a:extLst>
                </a:gridCol>
                <a:gridCol w="1455923">
                  <a:extLst>
                    <a:ext uri="{9D8B030D-6E8A-4147-A177-3AD203B41FA5}">
                      <a16:colId xmlns:a16="http://schemas.microsoft.com/office/drawing/2014/main" val="350631615"/>
                    </a:ext>
                  </a:extLst>
                </a:gridCol>
                <a:gridCol w="1455923">
                  <a:extLst>
                    <a:ext uri="{9D8B030D-6E8A-4147-A177-3AD203B41FA5}">
                      <a16:colId xmlns:a16="http://schemas.microsoft.com/office/drawing/2014/main" val="58166358"/>
                    </a:ext>
                  </a:extLst>
                </a:gridCol>
                <a:gridCol w="1455923">
                  <a:extLst>
                    <a:ext uri="{9D8B030D-6E8A-4147-A177-3AD203B41FA5}">
                      <a16:colId xmlns:a16="http://schemas.microsoft.com/office/drawing/2014/main" val="1967162404"/>
                    </a:ext>
                  </a:extLst>
                </a:gridCol>
                <a:gridCol w="1455923">
                  <a:extLst>
                    <a:ext uri="{9D8B030D-6E8A-4147-A177-3AD203B41FA5}">
                      <a16:colId xmlns:a16="http://schemas.microsoft.com/office/drawing/2014/main" val="1688133565"/>
                    </a:ext>
                  </a:extLst>
                </a:gridCol>
                <a:gridCol w="1455923">
                  <a:extLst>
                    <a:ext uri="{9D8B030D-6E8A-4147-A177-3AD203B41FA5}">
                      <a16:colId xmlns:a16="http://schemas.microsoft.com/office/drawing/2014/main" val="4017540564"/>
                    </a:ext>
                  </a:extLst>
                </a:gridCol>
                <a:gridCol w="1455923">
                  <a:extLst>
                    <a:ext uri="{9D8B030D-6E8A-4147-A177-3AD203B41FA5}">
                      <a16:colId xmlns:a16="http://schemas.microsoft.com/office/drawing/2014/main" val="180088545"/>
                    </a:ext>
                  </a:extLst>
                </a:gridCol>
              </a:tblGrid>
              <a:tr h="193463">
                <a:tc gridSpan="7">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err="1">
                          <a:latin typeface="Candara"/>
                          <a:ea typeface="Calibri"/>
                          <a:cs typeface="Times New Roman"/>
                        </a:rPr>
                        <a:t>Muscliff</a:t>
                      </a:r>
                      <a:r>
                        <a:rPr lang="en-GB" sz="800" b="1" dirty="0">
                          <a:latin typeface="Candara"/>
                          <a:ea typeface="Calibri"/>
                          <a:cs typeface="Times New Roman"/>
                        </a:rPr>
                        <a:t> Primary School: Year 1 Curriculum Overview</a:t>
                      </a:r>
                      <a:r>
                        <a:rPr lang="en-GB" sz="800" dirty="0">
                          <a:latin typeface="Candara"/>
                          <a:ea typeface="Calibri"/>
                          <a:cs typeface="Times New Roman"/>
                        </a:rPr>
                        <a:t>       </a:t>
                      </a:r>
                      <a:endParaRPr lang="en-GB" sz="800" dirty="0">
                        <a:latin typeface="Candara"/>
                        <a:ea typeface="Calibri"/>
                        <a:cs typeface="Times New Roman" panose="02020603050405020304" pitchFamily="18" charset="0"/>
                      </a:endParaRPr>
                    </a:p>
                  </a:txBody>
                  <a:tcPr>
                    <a:solidFill>
                      <a:srgbClr val="B1F1E5"/>
                    </a:solidFill>
                  </a:tcPr>
                </a:tc>
                <a:tc hMerge="1">
                  <a:txBody>
                    <a:bodyPr/>
                    <a:lstStyle/>
                    <a:p>
                      <a:pPr algn="ctr"/>
                      <a:endParaRPr lang="en-GB" sz="650">
                        <a:latin typeface="Arial Narrow"/>
                      </a:endParaRPr>
                    </a:p>
                  </a:txBody>
                  <a:tcPr anchor="ctr">
                    <a:solidFill>
                      <a:schemeClr val="tx2">
                        <a:lumMod val="40000"/>
                        <a:lumOff val="60000"/>
                      </a:schemeClr>
                    </a:solidFill>
                  </a:tcPr>
                </a:tc>
                <a:tc hMerge="1">
                  <a:txBody>
                    <a:bodyPr/>
                    <a:lstStyle/>
                    <a:p>
                      <a:endParaRPr lang="en-GB"/>
                    </a:p>
                  </a:txBody>
                  <a:tcPr/>
                </a:tc>
                <a:tc hMerge="1">
                  <a:txBody>
                    <a:bodyPr/>
                    <a:lstStyle/>
                    <a:p>
                      <a:pPr algn="ctr"/>
                      <a:endParaRPr lang="en-GB" sz="650">
                        <a:latin typeface="Arial Narrow"/>
                      </a:endParaRPr>
                    </a:p>
                  </a:txBody>
                  <a:tcPr anchor="ctr">
                    <a:solidFill>
                      <a:schemeClr val="tx2">
                        <a:lumMod val="40000"/>
                        <a:lumOff val="60000"/>
                      </a:schemeClr>
                    </a:solidFill>
                  </a:tcPr>
                </a:tc>
                <a:tc hMerge="1">
                  <a:txBody>
                    <a:bodyPr/>
                    <a:lstStyle/>
                    <a:p>
                      <a:endParaRPr lang="en-GB"/>
                    </a:p>
                  </a:txBody>
                  <a:tcPr/>
                </a:tc>
                <a:tc hMerge="1">
                  <a:txBody>
                    <a:bodyPr/>
                    <a:lstStyle/>
                    <a:p>
                      <a:pPr algn="ctr"/>
                      <a:endParaRPr lang="en-GB" sz="650">
                        <a:latin typeface="Arial Narrow"/>
                      </a:endParaRPr>
                    </a:p>
                  </a:txBody>
                  <a:tcPr anchor="ctr">
                    <a:solidFill>
                      <a:schemeClr val="tx2">
                        <a:lumMod val="40000"/>
                        <a:lumOff val="60000"/>
                      </a:schemeClr>
                    </a:solidFill>
                  </a:tcPr>
                </a:tc>
                <a:tc hMerge="1">
                  <a:txBody>
                    <a:bodyPr/>
                    <a:lstStyle/>
                    <a:p>
                      <a:endParaRPr lang="en-GB"/>
                    </a:p>
                  </a:txBody>
                  <a:tcPr/>
                </a:tc>
                <a:extLst>
                  <a:ext uri="{0D108BD9-81ED-4DB2-BD59-A6C34878D82A}">
                    <a16:rowId xmlns:a16="http://schemas.microsoft.com/office/drawing/2014/main" val="3197893377"/>
                  </a:ext>
                </a:extLst>
              </a:tr>
              <a:tr h="193463">
                <a:tc>
                  <a:txBody>
                    <a:bodyPr/>
                    <a:lstStyle/>
                    <a:p>
                      <a:pPr>
                        <a:lnSpc>
                          <a:spcPct val="100000"/>
                        </a:lnSpc>
                        <a:spcBef>
                          <a:spcPts val="0"/>
                        </a:spcBef>
                        <a:spcAft>
                          <a:spcPts val="0"/>
                        </a:spcAft>
                      </a:pPr>
                      <a:endParaRPr lang="en-GB" sz="800">
                        <a:latin typeface="Candara" panose="020E0502030303020204" pitchFamily="34" charset="0"/>
                      </a:endParaRPr>
                    </a:p>
                  </a:txBody>
                  <a:tcPr>
                    <a:solidFill>
                      <a:schemeClr val="tx2">
                        <a:lumMod val="40000"/>
                        <a:lumOff val="60000"/>
                      </a:schemeClr>
                    </a:solidFill>
                  </a:tcPr>
                </a:tc>
                <a:tc gridSpan="2">
                  <a:txBody>
                    <a:bodyPr/>
                    <a:lstStyle/>
                    <a:p>
                      <a:pPr algn="ctr">
                        <a:lnSpc>
                          <a:spcPct val="100000"/>
                        </a:lnSpc>
                        <a:spcBef>
                          <a:spcPts val="0"/>
                        </a:spcBef>
                        <a:spcAft>
                          <a:spcPts val="0"/>
                        </a:spcAft>
                      </a:pPr>
                      <a:r>
                        <a:rPr lang="en-GB" sz="800" dirty="0">
                          <a:latin typeface="Candara"/>
                        </a:rPr>
                        <a:t>Autumn Term</a:t>
                      </a:r>
                    </a:p>
                  </a:txBody>
                  <a:tcPr anchor="ctr">
                    <a:solidFill>
                      <a:schemeClr val="tx2">
                        <a:lumMod val="40000"/>
                        <a:lumOff val="60000"/>
                      </a:schemeClr>
                    </a:solidFill>
                  </a:tcPr>
                </a:tc>
                <a:tc hMerge="1">
                  <a:txBody>
                    <a:bodyPr/>
                    <a:lstStyle/>
                    <a:p>
                      <a:endParaRPr lang="en-GB" sz="1200"/>
                    </a:p>
                  </a:txBody>
                  <a:tcPr/>
                </a:tc>
                <a:tc gridSpan="2">
                  <a:txBody>
                    <a:bodyPr/>
                    <a:lstStyle/>
                    <a:p>
                      <a:pPr algn="ctr">
                        <a:lnSpc>
                          <a:spcPct val="100000"/>
                        </a:lnSpc>
                        <a:spcBef>
                          <a:spcPts val="0"/>
                        </a:spcBef>
                        <a:spcAft>
                          <a:spcPts val="0"/>
                        </a:spcAft>
                      </a:pPr>
                      <a:r>
                        <a:rPr lang="en-GB" sz="800" dirty="0">
                          <a:latin typeface="Candara"/>
                        </a:rPr>
                        <a:t>Spring Term</a:t>
                      </a:r>
                    </a:p>
                  </a:txBody>
                  <a:tcPr anchor="ctr">
                    <a:solidFill>
                      <a:schemeClr val="tx2">
                        <a:lumMod val="40000"/>
                        <a:lumOff val="60000"/>
                      </a:schemeClr>
                    </a:solidFill>
                  </a:tcPr>
                </a:tc>
                <a:tc hMerge="1">
                  <a:txBody>
                    <a:bodyPr/>
                    <a:lstStyle/>
                    <a:p>
                      <a:endParaRPr lang="en-GB" sz="1200"/>
                    </a:p>
                  </a:txBody>
                  <a:tcPr/>
                </a:tc>
                <a:tc gridSpan="2">
                  <a:txBody>
                    <a:bodyPr/>
                    <a:lstStyle/>
                    <a:p>
                      <a:pPr algn="ctr">
                        <a:lnSpc>
                          <a:spcPct val="100000"/>
                        </a:lnSpc>
                        <a:spcBef>
                          <a:spcPts val="0"/>
                        </a:spcBef>
                        <a:spcAft>
                          <a:spcPts val="0"/>
                        </a:spcAft>
                      </a:pPr>
                      <a:r>
                        <a:rPr lang="en-GB" sz="800" dirty="0">
                          <a:latin typeface="Candara"/>
                        </a:rPr>
                        <a:t>Summer Term</a:t>
                      </a:r>
                    </a:p>
                  </a:txBody>
                  <a:tcPr anchor="ctr">
                    <a:solidFill>
                      <a:schemeClr val="tx2">
                        <a:lumMod val="40000"/>
                        <a:lumOff val="60000"/>
                      </a:schemeClr>
                    </a:solidFill>
                  </a:tcPr>
                </a:tc>
                <a:tc hMerge="1">
                  <a:txBody>
                    <a:bodyPr/>
                    <a:lstStyle/>
                    <a:p>
                      <a:endParaRPr lang="en-GB" sz="1200"/>
                    </a:p>
                  </a:txBody>
                  <a:tcPr/>
                </a:tc>
                <a:extLst>
                  <a:ext uri="{0D108BD9-81ED-4DB2-BD59-A6C34878D82A}">
                    <a16:rowId xmlns:a16="http://schemas.microsoft.com/office/drawing/2014/main" val="488252132"/>
                  </a:ext>
                </a:extLst>
              </a:tr>
              <a:tr h="3040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Candara"/>
                        </a:rPr>
                        <a:t>Value</a:t>
                      </a:r>
                    </a:p>
                  </a:txBody>
                  <a:tcPr>
                    <a:solidFill>
                      <a:schemeClr val="tx2">
                        <a:lumMod val="40000"/>
                        <a:lumOff val="60000"/>
                      </a:schemeClr>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800" b="0" dirty="0">
                          <a:latin typeface="Candara"/>
                        </a:rPr>
                        <a:t>Aspiration</a:t>
                      </a:r>
                    </a:p>
                    <a:p>
                      <a:pPr marL="0" marR="0" lvl="0" indent="0" algn="l" defTabSz="914400">
                        <a:lnSpc>
                          <a:spcPct val="100000"/>
                        </a:lnSpc>
                        <a:spcBef>
                          <a:spcPts val="0"/>
                        </a:spcBef>
                        <a:spcAft>
                          <a:spcPts val="0"/>
                        </a:spcAft>
                        <a:buClrTx/>
                        <a:buSzTx/>
                        <a:buFontTx/>
                        <a:buNone/>
                        <a:tabLst/>
                        <a:defRPr/>
                      </a:pPr>
                      <a:r>
                        <a:rPr lang="en-GB" sz="800" b="1" dirty="0">
                          <a:latin typeface="Candara"/>
                        </a:rPr>
                        <a:t>Marvellous</a:t>
                      </a:r>
                      <a:r>
                        <a:rPr lang="en-GB" sz="800" b="1" baseline="0" dirty="0">
                          <a:latin typeface="Candara"/>
                        </a:rPr>
                        <a:t> Me</a:t>
                      </a:r>
                      <a:endParaRPr lang="en-GB" sz="800" b="1" dirty="0">
                        <a:latin typeface="Candara"/>
                      </a:endParaRPr>
                    </a:p>
                  </a:txBody>
                  <a:tcPr>
                    <a:lnR w="12700" cap="flat" cmpd="sng" algn="ctr">
                      <a:solidFill>
                        <a:schemeClr val="tx1"/>
                      </a:solidFill>
                      <a:prstDash val="solid"/>
                      <a:round/>
                      <a:headEnd type="none" w="med" len="med"/>
                      <a:tailEnd type="none" w="med" len="med"/>
                    </a:lnR>
                    <a:solidFill>
                      <a:srgbClr val="FF0000"/>
                    </a:solidFill>
                  </a:tcPr>
                </a:tc>
                <a:tc>
                  <a:txBody>
                    <a:bodyPr/>
                    <a:lstStyle/>
                    <a:p>
                      <a:pPr algn="l">
                        <a:lnSpc>
                          <a:spcPct val="100000"/>
                        </a:lnSpc>
                        <a:spcBef>
                          <a:spcPts val="0"/>
                        </a:spcBef>
                        <a:spcAft>
                          <a:spcPts val="0"/>
                        </a:spcAft>
                      </a:pPr>
                      <a:r>
                        <a:rPr lang="en-GB" sz="800" b="0" dirty="0">
                          <a:latin typeface="Candara"/>
                        </a:rPr>
                        <a:t>Curiosity</a:t>
                      </a:r>
                    </a:p>
                    <a:p>
                      <a:pPr lvl="0" algn="l">
                        <a:lnSpc>
                          <a:spcPct val="100000"/>
                        </a:lnSpc>
                        <a:spcBef>
                          <a:spcPts val="0"/>
                        </a:spcBef>
                        <a:spcAft>
                          <a:spcPts val="0"/>
                        </a:spcAft>
                        <a:buNone/>
                      </a:pPr>
                      <a:r>
                        <a:rPr lang="en-GB" sz="800" b="1" dirty="0">
                          <a:latin typeface="Candara"/>
                        </a:rPr>
                        <a:t>Seasons and Fairytales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FFC000"/>
                    </a:solidFill>
                  </a:tcPr>
                </a:tc>
                <a:tc>
                  <a:txBody>
                    <a:bodyPr/>
                    <a:lstStyle/>
                    <a:p>
                      <a:pPr algn="l">
                        <a:lnSpc>
                          <a:spcPct val="100000"/>
                        </a:lnSpc>
                        <a:spcBef>
                          <a:spcPts val="0"/>
                        </a:spcBef>
                        <a:spcAft>
                          <a:spcPts val="0"/>
                        </a:spcAft>
                      </a:pPr>
                      <a:r>
                        <a:rPr lang="en-GB" sz="800" b="0" baseline="0" dirty="0">
                          <a:latin typeface="Candara"/>
                        </a:rPr>
                        <a:t>Responsibility</a:t>
                      </a:r>
                    </a:p>
                    <a:p>
                      <a:pPr lvl="0" algn="l">
                        <a:lnSpc>
                          <a:spcPct val="100000"/>
                        </a:lnSpc>
                        <a:spcBef>
                          <a:spcPts val="0"/>
                        </a:spcBef>
                        <a:spcAft>
                          <a:spcPts val="0"/>
                        </a:spcAft>
                        <a:buNone/>
                      </a:pPr>
                      <a:r>
                        <a:rPr lang="en-GB" sz="800" b="1" baseline="0" dirty="0">
                          <a:latin typeface="Candara"/>
                        </a:rPr>
                        <a:t>Sue Hendra</a:t>
                      </a:r>
                    </a:p>
                  </a:txBody>
                  <a:tcPr>
                    <a:lnL w="12700" cap="flat" cmpd="sng" algn="ctr">
                      <a:solidFill>
                        <a:schemeClr val="tx1"/>
                      </a:solidFill>
                      <a:prstDash val="solid"/>
                      <a:round/>
                      <a:headEnd type="none" w="med" len="med"/>
                      <a:tailEnd type="none" w="med" len="med"/>
                    </a:lnL>
                    <a:solidFill>
                      <a:srgbClr val="FFFF00"/>
                    </a:solidFill>
                  </a:tcPr>
                </a:tc>
                <a:tc>
                  <a:txBody>
                    <a:bodyPr/>
                    <a:lstStyle/>
                    <a:p>
                      <a:pPr lvl="0" algn="l">
                        <a:lnSpc>
                          <a:spcPct val="100000"/>
                        </a:lnSpc>
                        <a:spcBef>
                          <a:spcPts val="0"/>
                        </a:spcBef>
                        <a:spcAft>
                          <a:spcPts val="0"/>
                        </a:spcAft>
                        <a:buNone/>
                      </a:pPr>
                      <a:r>
                        <a:rPr lang="en-GB" sz="800" b="0" baseline="0" dirty="0">
                          <a:latin typeface="Candara"/>
                        </a:rPr>
                        <a:t>Kindness</a:t>
                      </a:r>
                    </a:p>
                    <a:p>
                      <a:pPr lvl="0" algn="l">
                        <a:lnSpc>
                          <a:spcPct val="100000"/>
                        </a:lnSpc>
                        <a:spcBef>
                          <a:spcPts val="0"/>
                        </a:spcBef>
                        <a:spcAft>
                          <a:spcPts val="0"/>
                        </a:spcAft>
                        <a:buNone/>
                      </a:pPr>
                      <a:r>
                        <a:rPr lang="en-GB" sz="800" b="1" baseline="0" dirty="0">
                          <a:latin typeface="Candara"/>
                        </a:rPr>
                        <a:t>Animal Kingdom</a:t>
                      </a:r>
                      <a:endParaRPr lang="en-US" sz="800" b="1" dirty="0">
                        <a:latin typeface="Candara"/>
                      </a:endParaRPr>
                    </a:p>
                  </a:txBody>
                  <a:tcPr>
                    <a:solidFill>
                      <a:srgbClr val="00B050"/>
                    </a:solidFill>
                  </a:tcPr>
                </a:tc>
                <a:tc>
                  <a:txBody>
                    <a:bodyPr/>
                    <a:lstStyle/>
                    <a:p>
                      <a:pPr algn="l">
                        <a:lnSpc>
                          <a:spcPct val="100000"/>
                        </a:lnSpc>
                        <a:spcBef>
                          <a:spcPts val="0"/>
                        </a:spcBef>
                        <a:spcAft>
                          <a:spcPts val="0"/>
                        </a:spcAft>
                      </a:pPr>
                      <a:r>
                        <a:rPr lang="en-GB" sz="800" b="0" dirty="0">
                          <a:latin typeface="Candara"/>
                        </a:rPr>
                        <a:t>Resilience</a:t>
                      </a:r>
                    </a:p>
                    <a:p>
                      <a:pPr lvl="0" algn="l">
                        <a:lnSpc>
                          <a:spcPct val="100000"/>
                        </a:lnSpc>
                        <a:spcBef>
                          <a:spcPts val="0"/>
                        </a:spcBef>
                        <a:spcAft>
                          <a:spcPts val="0"/>
                        </a:spcAft>
                        <a:buNone/>
                      </a:pPr>
                      <a:r>
                        <a:rPr lang="en-GB" sz="800" b="1" dirty="0">
                          <a:latin typeface="Candara"/>
                        </a:rPr>
                        <a:t>Let’s Grow!</a:t>
                      </a:r>
                    </a:p>
                  </a:txBody>
                  <a:tcPr>
                    <a:solidFill>
                      <a:srgbClr val="00B0F0"/>
                    </a:solidFill>
                  </a:tcPr>
                </a:tc>
                <a:tc>
                  <a:txBody>
                    <a:bodyPr/>
                    <a:lstStyle/>
                    <a:p>
                      <a:pPr algn="l">
                        <a:lnSpc>
                          <a:spcPct val="100000"/>
                        </a:lnSpc>
                        <a:spcBef>
                          <a:spcPts val="0"/>
                        </a:spcBef>
                        <a:spcAft>
                          <a:spcPts val="0"/>
                        </a:spcAft>
                      </a:pPr>
                      <a:r>
                        <a:rPr lang="en-GB" sz="800" b="0" dirty="0">
                          <a:latin typeface="Candara"/>
                        </a:rPr>
                        <a:t>Curiosity</a:t>
                      </a:r>
                    </a:p>
                    <a:p>
                      <a:pPr lvl="0" algn="l">
                        <a:lnSpc>
                          <a:spcPct val="100000"/>
                        </a:lnSpc>
                        <a:spcBef>
                          <a:spcPts val="0"/>
                        </a:spcBef>
                        <a:spcAft>
                          <a:spcPts val="0"/>
                        </a:spcAft>
                        <a:buNone/>
                      </a:pPr>
                      <a:r>
                        <a:rPr lang="en-GB" sz="800" b="1" dirty="0">
                          <a:latin typeface="Candara"/>
                        </a:rPr>
                        <a:t>Where</a:t>
                      </a:r>
                      <a:r>
                        <a:rPr lang="en-GB" sz="800" b="1" baseline="0" dirty="0">
                          <a:latin typeface="Candara"/>
                        </a:rPr>
                        <a:t> in the world? </a:t>
                      </a:r>
                      <a:endParaRPr lang="en-GB" sz="800" b="1" dirty="0">
                        <a:latin typeface="Candara"/>
                      </a:endParaRPr>
                    </a:p>
                  </a:txBody>
                  <a:tcPr>
                    <a:solidFill>
                      <a:srgbClr val="FFC000"/>
                    </a:solidFill>
                  </a:tcPr>
                </a:tc>
                <a:extLst>
                  <a:ext uri="{0D108BD9-81ED-4DB2-BD59-A6C34878D82A}">
                    <a16:rowId xmlns:a16="http://schemas.microsoft.com/office/drawing/2014/main" val="676348339"/>
                  </a:ext>
                </a:extLst>
              </a:tr>
              <a:tr h="856766">
                <a:tc>
                  <a:txBody>
                    <a:bodyPr/>
                    <a:lstStyle/>
                    <a:p>
                      <a:pPr lvl="0">
                        <a:lnSpc>
                          <a:spcPct val="100000"/>
                        </a:lnSpc>
                        <a:spcBef>
                          <a:spcPts val="0"/>
                        </a:spcBef>
                        <a:spcAft>
                          <a:spcPts val="0"/>
                        </a:spcAft>
                        <a:buNone/>
                      </a:pPr>
                      <a:r>
                        <a:rPr lang="en-GB" sz="800" b="0" dirty="0">
                          <a:latin typeface="Candara"/>
                        </a:rPr>
                        <a:t>English</a:t>
                      </a:r>
                    </a:p>
                  </a:txBody>
                  <a:tcPr>
                    <a:solidFill>
                      <a:srgbClr val="B1F1E5"/>
                    </a:solidFill>
                  </a:tcPr>
                </a:tc>
                <a:tc>
                  <a:txBody>
                    <a:bodyPr/>
                    <a:lstStyle/>
                    <a:p>
                      <a:pPr marL="0" marR="0" lvl="0" indent="0" algn="ctr">
                        <a:lnSpc>
                          <a:spcPct val="100000"/>
                        </a:lnSpc>
                        <a:spcBef>
                          <a:spcPts val="0"/>
                        </a:spcBef>
                        <a:spcAft>
                          <a:spcPts val="0"/>
                        </a:spcAft>
                        <a:buNone/>
                      </a:pPr>
                      <a:r>
                        <a:rPr lang="en-GB" sz="800" b="1" i="0" u="none" strike="noStrike" noProof="0" dirty="0">
                          <a:solidFill>
                            <a:schemeClr val="tx1"/>
                          </a:solidFill>
                          <a:latin typeface="Candara"/>
                        </a:rPr>
                        <a:t>Marvellous Me</a:t>
                      </a:r>
                      <a:endParaRPr lang="en-GB" sz="800" b="1" i="0" u="none" strike="noStrike" noProof="0" dirty="0">
                        <a:latin typeface="Candara"/>
                      </a:endParaRPr>
                    </a:p>
                    <a:p>
                      <a:pPr marL="0" marR="0" lvl="0" indent="0" algn="ctr">
                        <a:lnSpc>
                          <a:spcPct val="100000"/>
                        </a:lnSpc>
                        <a:spcBef>
                          <a:spcPts val="0"/>
                        </a:spcBef>
                        <a:spcAft>
                          <a:spcPts val="0"/>
                        </a:spcAft>
                        <a:buNone/>
                      </a:pPr>
                      <a:r>
                        <a:rPr lang="en-GB" sz="800" b="1" i="0" u="none" strike="noStrike" noProof="0" dirty="0">
                          <a:solidFill>
                            <a:schemeClr val="tx1"/>
                          </a:solidFill>
                          <a:latin typeface="Candara"/>
                        </a:rPr>
                        <a:t>What I Like About Me</a:t>
                      </a:r>
                      <a:endParaRPr lang="en-GB" sz="800" b="1" i="0" u="none" strike="noStrike" noProof="0" dirty="0">
                        <a:latin typeface="Candara"/>
                      </a:endParaRPr>
                    </a:p>
                    <a:p>
                      <a:pPr marL="0" marR="0" lvl="0" indent="0" algn="ctr">
                        <a:lnSpc>
                          <a:spcPct val="100000"/>
                        </a:lnSpc>
                        <a:spcBef>
                          <a:spcPts val="0"/>
                        </a:spcBef>
                        <a:spcAft>
                          <a:spcPts val="0"/>
                        </a:spcAft>
                        <a:buNone/>
                      </a:pPr>
                      <a:r>
                        <a:rPr lang="en-GB" sz="800" b="1" i="0" u="none" strike="noStrike" noProof="0" dirty="0">
                          <a:solidFill>
                            <a:schemeClr val="tx1"/>
                          </a:solidFill>
                          <a:latin typeface="Candara"/>
                        </a:rPr>
                        <a:t>You choose</a:t>
                      </a:r>
                      <a:endParaRPr lang="en-GB" sz="800" b="1" i="0" u="none" strike="noStrike" noProof="0" dirty="0">
                        <a:latin typeface="Candara"/>
                      </a:endParaRPr>
                    </a:p>
                    <a:p>
                      <a:pPr marL="0" marR="0" lvl="0" indent="0" algn="ctr">
                        <a:lnSpc>
                          <a:spcPct val="100000"/>
                        </a:lnSpc>
                        <a:spcBef>
                          <a:spcPts val="0"/>
                        </a:spcBef>
                        <a:spcAft>
                          <a:spcPts val="0"/>
                        </a:spcAft>
                        <a:buNone/>
                      </a:pPr>
                      <a:r>
                        <a:rPr lang="en-GB" sz="800" b="1" i="0" u="none" strike="noStrike" noProof="0" dirty="0">
                          <a:solidFill>
                            <a:schemeClr val="tx1"/>
                          </a:solidFill>
                          <a:latin typeface="Candara"/>
                        </a:rPr>
                        <a:t>Feelings</a:t>
                      </a:r>
                      <a:endParaRPr lang="en-GB" sz="800" b="1" i="0" u="none" strike="noStrike" noProof="0" dirty="0">
                        <a:latin typeface="Candara"/>
                      </a:endParaRPr>
                    </a:p>
                    <a:p>
                      <a:pPr marL="0" marR="0" lvl="0" indent="0" algn="ctr">
                        <a:lnSpc>
                          <a:spcPct val="100000"/>
                        </a:lnSpc>
                        <a:spcBef>
                          <a:spcPts val="0"/>
                        </a:spcBef>
                        <a:spcAft>
                          <a:spcPts val="0"/>
                        </a:spcAft>
                        <a:buNone/>
                      </a:pPr>
                      <a:r>
                        <a:rPr lang="en-GB" sz="800" b="1" i="0" u="none" strike="noStrike" noProof="0" dirty="0">
                          <a:solidFill>
                            <a:schemeClr val="tx1"/>
                          </a:solidFill>
                          <a:latin typeface="Candara"/>
                        </a:rPr>
                        <a:t>What Makes Me</a:t>
                      </a:r>
                      <a:endParaRPr lang="en-GB" sz="800" b="1" i="0" u="none" strike="noStrike" noProof="0" dirty="0">
                        <a:latin typeface="Candara"/>
                      </a:endParaRPr>
                    </a:p>
                    <a:p>
                      <a:pPr marL="0" marR="0" lvl="0" indent="0" algn="ctr">
                        <a:lnSpc>
                          <a:spcPct val="100000"/>
                        </a:lnSpc>
                        <a:spcBef>
                          <a:spcPts val="0"/>
                        </a:spcBef>
                        <a:spcAft>
                          <a:spcPts val="0"/>
                        </a:spcAft>
                        <a:buNone/>
                      </a:pPr>
                      <a:r>
                        <a:rPr lang="en-GB" sz="800" b="1" i="0" u="none" strike="noStrike" noProof="0" dirty="0">
                          <a:solidFill>
                            <a:schemeClr val="tx1"/>
                          </a:solidFill>
                          <a:latin typeface="Candara"/>
                        </a:rPr>
                        <a:t>Brilliant Bodies</a:t>
                      </a:r>
                      <a:endParaRPr lang="en-GB" sz="800" b="1" i="0" u="none" strike="noStrike" noProof="0" dirty="0">
                        <a:latin typeface="Candara"/>
                      </a:endParaRPr>
                    </a:p>
                    <a:p>
                      <a:pPr marL="0" marR="0" lvl="0" indent="0" algn="ctr">
                        <a:lnSpc>
                          <a:spcPct val="100000"/>
                        </a:lnSpc>
                        <a:spcBef>
                          <a:spcPts val="0"/>
                        </a:spcBef>
                        <a:spcAft>
                          <a:spcPts val="0"/>
                        </a:spcAft>
                        <a:buNone/>
                      </a:pPr>
                      <a:r>
                        <a:rPr lang="en-GB" sz="800" b="1" i="0" u="none" strike="noStrike" noProof="0" dirty="0">
                          <a:solidFill>
                            <a:schemeClr val="tx1"/>
                          </a:solidFill>
                          <a:latin typeface="Candara"/>
                        </a:rPr>
                        <a:t>Funny Bones</a:t>
                      </a:r>
                      <a:endParaRPr lang="en-GB" sz="800" b="1" i="0" u="none" strike="noStrike" noProof="0" dirty="0">
                        <a:latin typeface="Candara"/>
                      </a:endParaRPr>
                    </a:p>
                  </a:txBody>
                  <a:tcPr>
                    <a:lnR w="12700">
                      <a:solidFill>
                        <a:schemeClr val="tx1"/>
                      </a:solidFill>
                    </a:lnR>
                    <a:noFill/>
                  </a:tcPr>
                </a:tc>
                <a:tc>
                  <a:txBody>
                    <a:bodyPr/>
                    <a:lstStyle/>
                    <a:p>
                      <a:pPr marL="0" lvl="0" algn="ctr">
                        <a:lnSpc>
                          <a:spcPct val="100000"/>
                        </a:lnSpc>
                        <a:spcBef>
                          <a:spcPts val="0"/>
                        </a:spcBef>
                        <a:spcAft>
                          <a:spcPts val="0"/>
                        </a:spcAft>
                        <a:buNone/>
                      </a:pPr>
                      <a:r>
                        <a:rPr lang="en-GB" sz="800" b="1" i="0" u="none" strike="noStrike" noProof="0" dirty="0">
                          <a:solidFill>
                            <a:schemeClr val="tx1"/>
                          </a:solidFill>
                          <a:latin typeface="Candara"/>
                        </a:rPr>
                        <a:t>Seasons </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Stick Man</a:t>
                      </a:r>
                    </a:p>
                    <a:p>
                      <a:pPr marL="0" lvl="0" algn="ctr">
                        <a:lnSpc>
                          <a:spcPct val="100000"/>
                        </a:lnSpc>
                        <a:spcBef>
                          <a:spcPts val="0"/>
                        </a:spcBef>
                        <a:spcAft>
                          <a:spcPts val="0"/>
                        </a:spcAft>
                        <a:buNone/>
                      </a:pPr>
                      <a:r>
                        <a:rPr lang="en-GB" sz="800" b="1" i="0" u="none" strike="noStrike" noProof="0" dirty="0">
                          <a:solidFill>
                            <a:schemeClr val="tx1"/>
                          </a:solidFill>
                          <a:latin typeface="Candara"/>
                        </a:rPr>
                        <a:t>The Three Little Pigs</a:t>
                      </a:r>
                    </a:p>
                    <a:p>
                      <a:pPr marL="0" lvl="0" algn="ctr">
                        <a:lnSpc>
                          <a:spcPct val="100000"/>
                        </a:lnSpc>
                        <a:spcBef>
                          <a:spcPts val="0"/>
                        </a:spcBef>
                        <a:spcAft>
                          <a:spcPts val="0"/>
                        </a:spcAft>
                        <a:buNone/>
                      </a:pPr>
                      <a:r>
                        <a:rPr lang="en-GB" sz="800" b="1" i="0" u="none" strike="noStrike" noProof="0" dirty="0">
                          <a:solidFill>
                            <a:schemeClr val="tx1"/>
                          </a:solidFill>
                          <a:latin typeface="Candara"/>
                        </a:rPr>
                        <a:t>Goldilocks and the Three Bears</a:t>
                      </a:r>
                    </a:p>
                    <a:p>
                      <a:pPr marL="0" lvl="0" algn="ctr">
                        <a:lnSpc>
                          <a:spcPct val="100000"/>
                        </a:lnSpc>
                        <a:spcBef>
                          <a:spcPts val="0"/>
                        </a:spcBef>
                        <a:spcAft>
                          <a:spcPts val="0"/>
                        </a:spcAft>
                        <a:buNone/>
                      </a:pPr>
                      <a:r>
                        <a:rPr lang="en-GB" sz="800" b="1" i="0" u="none" strike="noStrike" noProof="0" dirty="0">
                          <a:solidFill>
                            <a:schemeClr val="tx1"/>
                          </a:solidFill>
                          <a:latin typeface="Candara"/>
                        </a:rPr>
                        <a:t>The Snowman</a:t>
                      </a:r>
                      <a:endParaRPr lang="en-GB" sz="800" b="1" i="0" u="none" strike="noStrike" noProof="0" dirty="0">
                        <a:latin typeface="Candara"/>
                      </a:endParaRPr>
                    </a:p>
                  </a:txBody>
                  <a:tcPr>
                    <a:lnL w="12700">
                      <a:solidFill>
                        <a:schemeClr val="tx1"/>
                      </a:solidFill>
                    </a:lnL>
                    <a:lnR w="12700">
                      <a:solidFill>
                        <a:schemeClr val="tx1"/>
                      </a:solidFill>
                    </a:lnR>
                    <a:noFill/>
                  </a:tcPr>
                </a:tc>
                <a:tc>
                  <a:txBody>
                    <a:bodyPr/>
                    <a:lstStyle/>
                    <a:p>
                      <a:pPr marL="0" lvl="0" algn="ctr">
                        <a:lnSpc>
                          <a:spcPct val="100000"/>
                        </a:lnSpc>
                        <a:spcBef>
                          <a:spcPts val="0"/>
                        </a:spcBef>
                        <a:spcAft>
                          <a:spcPts val="0"/>
                        </a:spcAft>
                        <a:buNone/>
                      </a:pPr>
                      <a:r>
                        <a:rPr lang="en-GB" sz="800" b="1" i="0" u="none" strike="noStrike" noProof="0" dirty="0">
                          <a:solidFill>
                            <a:schemeClr val="tx1"/>
                          </a:solidFill>
                          <a:latin typeface="Candara"/>
                        </a:rPr>
                        <a:t>Sue Hendra</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err="1">
                          <a:solidFill>
                            <a:schemeClr val="tx1"/>
                          </a:solidFill>
                          <a:latin typeface="Candara" panose="020E0502030303020204" pitchFamily="34" charset="0"/>
                        </a:rPr>
                        <a:t>Supertato</a:t>
                      </a:r>
                      <a:endParaRPr lang="en-GB" sz="800" b="1" i="0" u="none" strike="noStrike" noProof="0" err="1">
                        <a:latin typeface="Candara" panose="020E0502030303020204" pitchFamily="34" charset="0"/>
                      </a:endParaRPr>
                    </a:p>
                    <a:p>
                      <a:pPr marL="0" lvl="0" algn="ctr">
                        <a:lnSpc>
                          <a:spcPct val="100000"/>
                        </a:lnSpc>
                        <a:spcBef>
                          <a:spcPts val="0"/>
                        </a:spcBef>
                        <a:spcAft>
                          <a:spcPts val="0"/>
                        </a:spcAft>
                        <a:buNone/>
                      </a:pPr>
                      <a:r>
                        <a:rPr lang="en-GB" sz="800" b="1" i="0" u="none" strike="noStrike" noProof="0" dirty="0" err="1">
                          <a:solidFill>
                            <a:schemeClr val="tx1"/>
                          </a:solidFill>
                          <a:latin typeface="Candara"/>
                        </a:rPr>
                        <a:t>Supertato</a:t>
                      </a:r>
                      <a:r>
                        <a:rPr lang="en-GB" sz="800" b="1" i="0" u="none" strike="noStrike" noProof="0" dirty="0">
                          <a:solidFill>
                            <a:schemeClr val="tx1"/>
                          </a:solidFill>
                          <a:latin typeface="Candara"/>
                        </a:rPr>
                        <a:t> Carnival </a:t>
                      </a:r>
                      <a:r>
                        <a:rPr lang="en-GB" sz="800" b="1" i="0" u="none" strike="noStrike" noProof="0" dirty="0" err="1">
                          <a:solidFill>
                            <a:schemeClr val="tx1"/>
                          </a:solidFill>
                          <a:latin typeface="Candara"/>
                        </a:rPr>
                        <a:t>Catastro</a:t>
                      </a:r>
                      <a:r>
                        <a:rPr lang="en-GB" sz="800" b="1" i="0" u="none" strike="noStrike" noProof="0" dirty="0">
                          <a:solidFill>
                            <a:schemeClr val="tx1"/>
                          </a:solidFill>
                          <a:latin typeface="Candara"/>
                        </a:rPr>
                        <a:t>-pea</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Barry the Fish with Fingers</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Norman the Snail with the Silly Shell</a:t>
                      </a:r>
                      <a:endParaRPr lang="en-GB" sz="800" b="1" i="0" u="none" strike="noStrike" noProof="0" dirty="0">
                        <a:latin typeface="Candara"/>
                      </a:endParaRPr>
                    </a:p>
                  </a:txBody>
                  <a:tcPr>
                    <a:lnL w="12700">
                      <a:solidFill>
                        <a:schemeClr val="tx1"/>
                      </a:solidFill>
                    </a:lnL>
                  </a:tcPr>
                </a:tc>
                <a:tc>
                  <a:txBody>
                    <a:bodyPr/>
                    <a:lstStyle/>
                    <a:p>
                      <a:pPr marL="0" lvl="0" algn="ctr">
                        <a:lnSpc>
                          <a:spcPct val="100000"/>
                        </a:lnSpc>
                        <a:spcBef>
                          <a:spcPts val="0"/>
                        </a:spcBef>
                        <a:spcAft>
                          <a:spcPts val="0"/>
                        </a:spcAft>
                        <a:buNone/>
                      </a:pPr>
                      <a:r>
                        <a:rPr lang="en-GB" sz="800" b="0" i="0" u="none" strike="noStrike" noProof="0" dirty="0">
                          <a:latin typeface="Candara"/>
                        </a:rPr>
                        <a:t>A</a:t>
                      </a:r>
                      <a:r>
                        <a:rPr lang="en-GB" sz="800" b="1" i="0" u="none" strike="noStrike" noProof="0" dirty="0">
                          <a:solidFill>
                            <a:schemeClr val="tx1"/>
                          </a:solidFill>
                          <a:latin typeface="Candara"/>
                        </a:rPr>
                        <a:t>nimal Kingdom </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The Ugly Duckling</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If I had a Dinosaur</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From Egg to Chick </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Dinosaur Lady</a:t>
                      </a:r>
                      <a:endParaRPr lang="en-GB" sz="800" b="1" i="0" u="none" strike="noStrike" noProof="0" dirty="0">
                        <a:latin typeface="Candara"/>
                      </a:endParaRPr>
                    </a:p>
                    <a:p>
                      <a:pPr lvl="0" algn="l">
                        <a:lnSpc>
                          <a:spcPct val="100000"/>
                        </a:lnSpc>
                        <a:spcBef>
                          <a:spcPts val="0"/>
                        </a:spcBef>
                        <a:spcAft>
                          <a:spcPts val="0"/>
                        </a:spcAft>
                        <a:buNone/>
                      </a:pPr>
                      <a:endParaRPr lang="en-GB" sz="800" b="0" i="0" u="none" strike="noStrike" noProof="0">
                        <a:latin typeface="Candara" panose="020E0502030303020204" pitchFamily="34" charset="0"/>
                      </a:endParaRPr>
                    </a:p>
                  </a:txBody>
                  <a:tcPr/>
                </a:tc>
                <a:tc>
                  <a:txBody>
                    <a:bodyPr/>
                    <a:lstStyle/>
                    <a:p>
                      <a:pPr marL="0" lvl="0" algn="ctr">
                        <a:lnSpc>
                          <a:spcPct val="100000"/>
                        </a:lnSpc>
                        <a:spcBef>
                          <a:spcPts val="0"/>
                        </a:spcBef>
                        <a:spcAft>
                          <a:spcPts val="0"/>
                        </a:spcAft>
                        <a:buNone/>
                      </a:pPr>
                      <a:r>
                        <a:rPr lang="en-GB" sz="800" b="1" i="0" u="none" strike="noStrike" noProof="0" dirty="0">
                          <a:solidFill>
                            <a:schemeClr val="tx1"/>
                          </a:solidFill>
                          <a:latin typeface="Candara"/>
                        </a:rPr>
                        <a:t>Let’s Grow!</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The Little Gardener</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The Extraordinary Gardener</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Gruffalo</a:t>
                      </a:r>
                    </a:p>
                    <a:p>
                      <a:pPr marL="0" lvl="0" algn="ctr">
                        <a:lnSpc>
                          <a:spcPct val="100000"/>
                        </a:lnSpc>
                        <a:spcBef>
                          <a:spcPts val="0"/>
                        </a:spcBef>
                        <a:spcAft>
                          <a:spcPts val="0"/>
                        </a:spcAft>
                        <a:buNone/>
                      </a:pPr>
                      <a:r>
                        <a:rPr lang="en-GB" sz="800" b="1" i="0" u="none" strike="noStrike" noProof="0" dirty="0">
                          <a:solidFill>
                            <a:schemeClr val="tx1"/>
                          </a:solidFill>
                          <a:latin typeface="Candara"/>
                        </a:rPr>
                        <a:t>The  Wilderness</a:t>
                      </a:r>
                    </a:p>
                  </a:txBody>
                  <a:tcPr>
                    <a:noFill/>
                  </a:tcPr>
                </a:tc>
                <a:tc>
                  <a:txBody>
                    <a:bodyPr/>
                    <a:lstStyle/>
                    <a:p>
                      <a:pPr marL="0" lvl="0" algn="ctr">
                        <a:lnSpc>
                          <a:spcPct val="100000"/>
                        </a:lnSpc>
                        <a:spcBef>
                          <a:spcPts val="0"/>
                        </a:spcBef>
                        <a:spcAft>
                          <a:spcPts val="0"/>
                        </a:spcAft>
                        <a:buNone/>
                      </a:pPr>
                      <a:r>
                        <a:rPr lang="en-GB" sz="800" b="1" i="0" u="none" strike="noStrike" noProof="0" dirty="0">
                          <a:solidFill>
                            <a:schemeClr val="tx1"/>
                          </a:solidFill>
                          <a:latin typeface="Candara"/>
                        </a:rPr>
                        <a:t>Where in the world? </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Poles Apart</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Coming to England</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Blown Away</a:t>
                      </a:r>
                      <a:endParaRPr lang="en-GB" sz="800" b="1" i="0" u="none" strike="noStrike" noProof="0" dirty="0">
                        <a:latin typeface="Candara"/>
                      </a:endParaRPr>
                    </a:p>
                    <a:p>
                      <a:pPr marL="0" lvl="0" algn="ctr">
                        <a:lnSpc>
                          <a:spcPct val="100000"/>
                        </a:lnSpc>
                        <a:spcBef>
                          <a:spcPts val="0"/>
                        </a:spcBef>
                        <a:spcAft>
                          <a:spcPts val="0"/>
                        </a:spcAft>
                        <a:buNone/>
                      </a:pPr>
                      <a:r>
                        <a:rPr lang="en-GB" sz="800" b="1" i="0" u="none" strike="noStrike" noProof="0" dirty="0">
                          <a:solidFill>
                            <a:schemeClr val="tx1"/>
                          </a:solidFill>
                          <a:latin typeface="Candara"/>
                        </a:rPr>
                        <a:t>Where the Wild Things Are</a:t>
                      </a:r>
                      <a:endParaRPr lang="en-GB" sz="800" dirty="0">
                        <a:latin typeface="Candara"/>
                      </a:endParaRPr>
                    </a:p>
                  </a:txBody>
                  <a:tcPr>
                    <a:noFill/>
                  </a:tcPr>
                </a:tc>
                <a:extLst>
                  <a:ext uri="{0D108BD9-81ED-4DB2-BD59-A6C34878D82A}">
                    <a16:rowId xmlns:a16="http://schemas.microsoft.com/office/drawing/2014/main" val="3581568935"/>
                  </a:ext>
                </a:extLst>
              </a:tr>
              <a:tr h="392851">
                <a:tc>
                  <a:txBody>
                    <a:bodyPr/>
                    <a:lstStyle/>
                    <a:p>
                      <a:pPr>
                        <a:lnSpc>
                          <a:spcPct val="100000"/>
                        </a:lnSpc>
                        <a:spcBef>
                          <a:spcPts val="0"/>
                        </a:spcBef>
                        <a:spcAft>
                          <a:spcPts val="0"/>
                        </a:spcAft>
                      </a:pPr>
                      <a:r>
                        <a:rPr lang="en-GB" sz="800" b="0" dirty="0">
                          <a:latin typeface="Candara"/>
                        </a:rPr>
                        <a:t>Science</a:t>
                      </a:r>
                    </a:p>
                  </a:txBody>
                  <a:tcPr>
                    <a:solidFill>
                      <a:srgbClr val="B1F1E5"/>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Candara"/>
                        </a:rPr>
                        <a:t>Animals including humans (body/senses) (3)</a:t>
                      </a:r>
                    </a:p>
                    <a:p>
                      <a:pPr>
                        <a:lnSpc>
                          <a:spcPct val="100000"/>
                        </a:lnSpc>
                        <a:spcBef>
                          <a:spcPts val="0"/>
                        </a:spcBef>
                        <a:spcAft>
                          <a:spcPts val="0"/>
                        </a:spcAft>
                      </a:pPr>
                      <a:endParaRPr lang="en-GB" sz="800" dirty="0">
                        <a:latin typeface="Candara"/>
                      </a:endParaRPr>
                    </a:p>
                  </a:txBody>
                  <a:tcPr>
                    <a:lnR w="12700" cap="flat" cmpd="sng" algn="ctr">
                      <a:solidFill>
                        <a:schemeClr val="tx1"/>
                      </a:solidFill>
                      <a:prstDash val="solid"/>
                      <a:round/>
                      <a:headEnd type="none" w="med" len="med"/>
                      <a:tailEnd type="none" w="med" len="med"/>
                    </a:lnR>
                    <a:noFill/>
                  </a:tcPr>
                </a:tc>
                <a:tc>
                  <a:txBody>
                    <a:bodyPr/>
                    <a:lstStyle/>
                    <a:p>
                      <a:pPr>
                        <a:lnSpc>
                          <a:spcPct val="100000"/>
                        </a:lnSpc>
                        <a:spcBef>
                          <a:spcPts val="0"/>
                        </a:spcBef>
                        <a:spcAft>
                          <a:spcPts val="0"/>
                        </a:spcAft>
                      </a:pPr>
                      <a:r>
                        <a:rPr lang="en-GB" sz="800" dirty="0">
                          <a:latin typeface="Candara"/>
                        </a:rPr>
                        <a:t>Season weather diary lesson (record weather/photos)</a:t>
                      </a:r>
                    </a:p>
                    <a:p>
                      <a:pPr>
                        <a:lnSpc>
                          <a:spcPct val="100000"/>
                        </a:lnSpc>
                        <a:spcBef>
                          <a:spcPts val="0"/>
                        </a:spcBef>
                        <a:spcAft>
                          <a:spcPts val="0"/>
                        </a:spcAft>
                      </a:pPr>
                      <a:endParaRPr lang="en-GB" sz="800" dirty="0">
                        <a:latin typeface="Candara" panose="020E05020303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a:lnSpc>
                          <a:spcPct val="100000"/>
                        </a:lnSpc>
                        <a:spcBef>
                          <a:spcPts val="0"/>
                        </a:spcBef>
                        <a:spcAft>
                          <a:spcPts val="0"/>
                        </a:spcAft>
                      </a:pPr>
                      <a:r>
                        <a:rPr lang="en-GB" sz="800" dirty="0">
                          <a:latin typeface="Candara"/>
                        </a:rPr>
                        <a:t>Season weather diary lesson (record weather/photos)</a:t>
                      </a:r>
                    </a:p>
                    <a:p>
                      <a:pPr>
                        <a:lnSpc>
                          <a:spcPct val="100000"/>
                        </a:lnSpc>
                        <a:spcBef>
                          <a:spcPts val="0"/>
                        </a:spcBef>
                        <a:spcAft>
                          <a:spcPts val="0"/>
                        </a:spcAft>
                      </a:pPr>
                      <a:endParaRPr lang="en-GB" sz="800" dirty="0">
                        <a:latin typeface="Candara" panose="020E0502030303020204" pitchFamily="34" charset="0"/>
                      </a:endParaRPr>
                    </a:p>
                  </a:txBody>
                  <a:tcPr>
                    <a:lnL w="12700" cap="flat" cmpd="sng" algn="ctr">
                      <a:solidFill>
                        <a:schemeClr val="tx1"/>
                      </a:solidFill>
                      <a:prstDash val="solid"/>
                      <a:round/>
                      <a:headEnd type="none" w="med" len="med"/>
                      <a:tailEnd type="none" w="med" len="med"/>
                    </a:ln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Candara"/>
                        </a:rPr>
                        <a:t>Animals including humans (life cycles)</a:t>
                      </a:r>
                    </a:p>
                    <a:p>
                      <a:pPr>
                        <a:lnSpc>
                          <a:spcPct val="100000"/>
                        </a:lnSpc>
                        <a:spcBef>
                          <a:spcPts val="0"/>
                        </a:spcBef>
                        <a:spcAft>
                          <a:spcPts val="0"/>
                        </a:spcAft>
                      </a:pPr>
                      <a:r>
                        <a:rPr lang="en-GB" sz="800" dirty="0">
                          <a:latin typeface="Candara"/>
                        </a:rPr>
                        <a:t>Season weather diary lesson (record weather/photos)</a:t>
                      </a:r>
                    </a:p>
                  </a:txBody>
                  <a:tcPr/>
                </a:tc>
                <a:tc>
                  <a:txBody>
                    <a:bodyPr/>
                    <a:lstStyle/>
                    <a:p>
                      <a:pPr>
                        <a:lnSpc>
                          <a:spcPct val="100000"/>
                        </a:lnSpc>
                        <a:spcBef>
                          <a:spcPts val="0"/>
                        </a:spcBef>
                        <a:spcAft>
                          <a:spcPts val="0"/>
                        </a:spcAft>
                      </a:pPr>
                      <a:r>
                        <a:rPr lang="en-GB" sz="800" dirty="0">
                          <a:latin typeface="Candara"/>
                        </a:rPr>
                        <a:t>Plants: Identify and name parts of plants and trees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Candara"/>
                        </a:rPr>
                        <a:t>Everyday materials (linked to paper planes) </a:t>
                      </a:r>
                    </a:p>
                    <a:p>
                      <a:pPr>
                        <a:lnSpc>
                          <a:spcPct val="100000"/>
                        </a:lnSpc>
                        <a:spcBef>
                          <a:spcPts val="0"/>
                        </a:spcBef>
                        <a:spcAft>
                          <a:spcPts val="0"/>
                        </a:spcAft>
                      </a:pPr>
                      <a:r>
                        <a:rPr lang="en-GB" sz="800" dirty="0">
                          <a:latin typeface="Candara"/>
                        </a:rPr>
                        <a:t>Season weather diary lesson (record weather/photos)</a:t>
                      </a:r>
                    </a:p>
                  </a:txBody>
                  <a:tcPr>
                    <a:noFill/>
                  </a:tcPr>
                </a:tc>
                <a:extLst>
                  <a:ext uri="{0D108BD9-81ED-4DB2-BD59-A6C34878D82A}">
                    <a16:rowId xmlns:a16="http://schemas.microsoft.com/office/drawing/2014/main" val="4006799983"/>
                  </a:ext>
                </a:extLst>
              </a:tr>
              <a:tr h="525114">
                <a:tc>
                  <a:txBody>
                    <a:bodyPr/>
                    <a:lstStyle/>
                    <a:p>
                      <a:pPr>
                        <a:lnSpc>
                          <a:spcPct val="100000"/>
                        </a:lnSpc>
                        <a:spcBef>
                          <a:spcPts val="0"/>
                        </a:spcBef>
                        <a:spcAft>
                          <a:spcPts val="0"/>
                        </a:spcAft>
                      </a:pPr>
                      <a:r>
                        <a:rPr lang="en-GB" sz="800" b="0" dirty="0">
                          <a:latin typeface="Candara"/>
                        </a:rPr>
                        <a:t>History</a:t>
                      </a:r>
                    </a:p>
                  </a:txBody>
                  <a:tcPr>
                    <a:solidFill>
                      <a:srgbClr val="B1F1E5"/>
                    </a:solidFill>
                  </a:tcPr>
                </a:tc>
                <a:tc>
                  <a:txBody>
                    <a:bodyPr/>
                    <a:lstStyle/>
                    <a:p>
                      <a:pPr>
                        <a:lnSpc>
                          <a:spcPct val="100000"/>
                        </a:lnSpc>
                        <a:spcBef>
                          <a:spcPts val="0"/>
                        </a:spcBef>
                        <a:spcAft>
                          <a:spcPts val="0"/>
                        </a:spcAft>
                      </a:pPr>
                      <a:r>
                        <a:rPr lang="en-GB" sz="800" dirty="0">
                          <a:latin typeface="Candara"/>
                        </a:rPr>
                        <a:t>Changes within living memory:</a:t>
                      </a:r>
                    </a:p>
                    <a:p>
                      <a:pPr>
                        <a:lnSpc>
                          <a:spcPct val="100000"/>
                        </a:lnSpc>
                        <a:spcBef>
                          <a:spcPts val="0"/>
                        </a:spcBef>
                        <a:spcAft>
                          <a:spcPts val="0"/>
                        </a:spcAft>
                      </a:pPr>
                      <a:r>
                        <a:rPr lang="en-GB" sz="800" baseline="0" dirty="0">
                          <a:latin typeface="Candara"/>
                        </a:rPr>
                        <a:t>Home</a:t>
                      </a:r>
                    </a:p>
                    <a:p>
                      <a:pPr>
                        <a:lnSpc>
                          <a:spcPct val="100000"/>
                        </a:lnSpc>
                        <a:spcBef>
                          <a:spcPts val="0"/>
                        </a:spcBef>
                        <a:spcAft>
                          <a:spcPts val="0"/>
                        </a:spcAft>
                      </a:pPr>
                      <a:r>
                        <a:rPr lang="en-GB" sz="800" baseline="0" dirty="0">
                          <a:latin typeface="Candara"/>
                        </a:rPr>
                        <a:t>Timelines (past and present and personal timeline) (5)</a:t>
                      </a:r>
                      <a:endParaRPr lang="en-GB" sz="800" dirty="0">
                        <a:latin typeface="Candara"/>
                      </a:endParaRPr>
                    </a:p>
                  </a:txBody>
                  <a:tcPr>
                    <a:lnR w="12700" cap="flat" cmpd="sng" algn="ctr">
                      <a:solidFill>
                        <a:schemeClr val="tx1"/>
                      </a:solidFill>
                      <a:prstDash val="solid"/>
                      <a:round/>
                      <a:headEnd type="none" w="med" len="med"/>
                      <a:tailEnd type="none" w="med" len="med"/>
                    </a:lnR>
                    <a:noFill/>
                  </a:tcPr>
                </a:tc>
                <a:tc>
                  <a:txBody>
                    <a:bodyPr/>
                    <a:lstStyle/>
                    <a:p>
                      <a:pPr>
                        <a:lnSpc>
                          <a:spcPct val="100000"/>
                        </a:lnSpc>
                        <a:spcBef>
                          <a:spcPts val="0"/>
                        </a:spcBef>
                        <a:spcAft>
                          <a:spcPts val="0"/>
                        </a:spcAft>
                      </a:pPr>
                      <a:endParaRPr lang="en-GB" sz="800">
                        <a:latin typeface="Candar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lvl="0">
                        <a:lnSpc>
                          <a:spcPct val="100000"/>
                        </a:lnSpc>
                        <a:spcBef>
                          <a:spcPts val="0"/>
                        </a:spcBef>
                        <a:spcAft>
                          <a:spcPts val="0"/>
                        </a:spcAft>
                        <a:buNone/>
                      </a:pPr>
                      <a:endParaRPr lang="en-GB" sz="800" baseline="0">
                        <a:latin typeface="Candara" panose="020E0502030303020204" pitchFamily="34" charset="0"/>
                      </a:endParaRPr>
                    </a:p>
                  </a:txBody>
                  <a:tcPr>
                    <a:lnL w="12700" cap="flat" cmpd="sng" algn="ctr">
                      <a:solidFill>
                        <a:schemeClr val="tx1"/>
                      </a:solidFill>
                      <a:prstDash val="solid"/>
                      <a:round/>
                      <a:headEnd type="none" w="med" len="med"/>
                      <a:tailEnd type="none" w="med" len="med"/>
                    </a:lnL>
                    <a:noFill/>
                  </a:tcPr>
                </a:tc>
                <a:tc>
                  <a:txBody>
                    <a:bodyPr/>
                    <a:lstStyle/>
                    <a:p>
                      <a:pPr lvl="0">
                        <a:lnSpc>
                          <a:spcPct val="100000"/>
                        </a:lnSpc>
                        <a:spcBef>
                          <a:spcPts val="0"/>
                        </a:spcBef>
                        <a:spcAft>
                          <a:spcPts val="0"/>
                        </a:spcAft>
                        <a:buNone/>
                      </a:pPr>
                      <a:r>
                        <a:rPr lang="en-GB" sz="800" dirty="0">
                          <a:latin typeface="Candara"/>
                        </a:rPr>
                        <a:t>Mary Anning (study of local</a:t>
                      </a:r>
                      <a:r>
                        <a:rPr lang="en-GB" sz="800" baseline="0" dirty="0">
                          <a:latin typeface="Candara"/>
                        </a:rPr>
                        <a:t> person)</a:t>
                      </a:r>
                      <a:endParaRPr lang="en-GB" sz="800" dirty="0">
                        <a:latin typeface="Candara"/>
                      </a:endParaRPr>
                    </a:p>
                  </a:txBody>
                  <a:tcPr>
                    <a:noFill/>
                  </a:tcPr>
                </a:tc>
                <a:tc>
                  <a:txBody>
                    <a:bodyPr/>
                    <a:lstStyle/>
                    <a:p>
                      <a:pPr>
                        <a:lnSpc>
                          <a:spcPct val="100000"/>
                        </a:lnSpc>
                        <a:spcBef>
                          <a:spcPts val="0"/>
                        </a:spcBef>
                        <a:spcAft>
                          <a:spcPts val="0"/>
                        </a:spcAft>
                      </a:pPr>
                      <a:endParaRPr lang="en-GB" sz="800">
                        <a:latin typeface="Candara" panose="020E0502030303020204" pitchFamily="34" charset="0"/>
                      </a:endParaRPr>
                    </a:p>
                  </a:txBody>
                  <a:tcPr>
                    <a:noFill/>
                  </a:tcPr>
                </a:tc>
                <a:tc>
                  <a:txBody>
                    <a:bodyPr/>
                    <a:lstStyle/>
                    <a:p>
                      <a:pPr>
                        <a:lnSpc>
                          <a:spcPct val="100000"/>
                        </a:lnSpc>
                        <a:spcBef>
                          <a:spcPts val="0"/>
                        </a:spcBef>
                        <a:spcAft>
                          <a:spcPts val="0"/>
                        </a:spcAft>
                      </a:pPr>
                      <a:endParaRPr lang="en-GB" sz="800">
                        <a:latin typeface="Candara"/>
                      </a:endParaRPr>
                    </a:p>
                  </a:txBody>
                  <a:tcPr>
                    <a:noFill/>
                  </a:tcPr>
                </a:tc>
                <a:extLst>
                  <a:ext uri="{0D108BD9-81ED-4DB2-BD59-A6C34878D82A}">
                    <a16:rowId xmlns:a16="http://schemas.microsoft.com/office/drawing/2014/main" val="770930153"/>
                  </a:ext>
                </a:extLst>
              </a:tr>
              <a:tr h="646395">
                <a:tc>
                  <a:txBody>
                    <a:bodyPr/>
                    <a:lstStyle/>
                    <a:p>
                      <a:pPr>
                        <a:lnSpc>
                          <a:spcPct val="100000"/>
                        </a:lnSpc>
                        <a:spcBef>
                          <a:spcPts val="0"/>
                        </a:spcBef>
                        <a:spcAft>
                          <a:spcPts val="0"/>
                        </a:spcAft>
                      </a:pPr>
                      <a:r>
                        <a:rPr lang="en-GB" sz="800" b="0" dirty="0">
                          <a:latin typeface="Candara"/>
                        </a:rPr>
                        <a:t>Geography</a:t>
                      </a:r>
                    </a:p>
                  </a:txBody>
                  <a:tcPr>
                    <a:solidFill>
                      <a:srgbClr val="B1F1E5"/>
                    </a:solidFill>
                  </a:tcPr>
                </a:tc>
                <a:tc>
                  <a:txBody>
                    <a:bodyPr/>
                    <a:lstStyle/>
                    <a:p>
                      <a:pPr>
                        <a:lnSpc>
                          <a:spcPct val="100000"/>
                        </a:lnSpc>
                        <a:spcBef>
                          <a:spcPts val="0"/>
                        </a:spcBef>
                        <a:spcAft>
                          <a:spcPts val="0"/>
                        </a:spcAft>
                      </a:pPr>
                      <a:endParaRPr lang="en-GB" sz="800">
                        <a:latin typeface="Candara" panose="020E0502030303020204" pitchFamily="34" charset="0"/>
                      </a:endParaRPr>
                    </a:p>
                  </a:txBody>
                  <a:tcPr>
                    <a:lnR w="12700" cap="flat" cmpd="sng" algn="ctr">
                      <a:solidFill>
                        <a:schemeClr val="tx1"/>
                      </a:solidFill>
                      <a:prstDash val="solid"/>
                      <a:round/>
                      <a:headEnd type="none" w="med" len="med"/>
                      <a:tailEnd type="none" w="med" len="med"/>
                    </a:lnR>
                  </a:tcPr>
                </a:tc>
                <a:tc>
                  <a:txBody>
                    <a:bodyPr/>
                    <a:lstStyle/>
                    <a:p>
                      <a:pPr>
                        <a:lnSpc>
                          <a:spcPct val="100000"/>
                        </a:lnSpc>
                        <a:spcBef>
                          <a:spcPts val="0"/>
                        </a:spcBef>
                        <a:spcAft>
                          <a:spcPts val="0"/>
                        </a:spcAft>
                      </a:pPr>
                      <a:endParaRPr lang="en-GB" sz="800">
                        <a:latin typeface="Candara" panose="020E0502030303020204" pitchFamily="34" charset="0"/>
                      </a:endParaRPr>
                    </a:p>
                    <a:p>
                      <a:pPr>
                        <a:lnSpc>
                          <a:spcPct val="100000"/>
                        </a:lnSpc>
                        <a:spcBef>
                          <a:spcPts val="0"/>
                        </a:spcBef>
                        <a:spcAft>
                          <a:spcPts val="0"/>
                        </a:spcAft>
                      </a:pPr>
                      <a:endParaRPr lang="en-GB" sz="800">
                        <a:latin typeface="Candara" panose="020E05020303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lvl="0">
                        <a:lnSpc>
                          <a:spcPct val="100000"/>
                        </a:lnSpc>
                        <a:spcBef>
                          <a:spcPts val="0"/>
                        </a:spcBef>
                        <a:spcAft>
                          <a:spcPts val="0"/>
                        </a:spcAft>
                        <a:buNone/>
                      </a:pPr>
                      <a:r>
                        <a:rPr lang="en-GB" sz="800" dirty="0">
                          <a:latin typeface="Candara"/>
                        </a:rPr>
                        <a:t>UK</a:t>
                      </a:r>
                    </a:p>
                  </a:txBody>
                  <a:tcPr>
                    <a:lnL w="12700" cap="flat" cmpd="sng" algn="ctr">
                      <a:solidFill>
                        <a:schemeClr val="tx1"/>
                      </a:solidFill>
                      <a:prstDash val="solid"/>
                      <a:round/>
                      <a:headEnd type="none" w="med" len="med"/>
                      <a:tailEnd type="none" w="med" len="med"/>
                    </a:lnL>
                  </a:tcPr>
                </a:tc>
                <a:tc>
                  <a:txBody>
                    <a:bodyPr/>
                    <a:lstStyle/>
                    <a:p>
                      <a:pPr lvl="0">
                        <a:lnSpc>
                          <a:spcPct val="100000"/>
                        </a:lnSpc>
                        <a:spcBef>
                          <a:spcPts val="0"/>
                        </a:spcBef>
                        <a:spcAft>
                          <a:spcPts val="0"/>
                        </a:spcAft>
                        <a:buNone/>
                      </a:pPr>
                      <a:endParaRPr lang="en-US" sz="800">
                        <a:latin typeface="Candara"/>
                      </a:endParaRPr>
                    </a:p>
                  </a:txBody>
                  <a:tcPr/>
                </a:tc>
                <a:tc>
                  <a:txBody>
                    <a:bodyPr/>
                    <a:lstStyle/>
                    <a:p>
                      <a:pPr>
                        <a:lnSpc>
                          <a:spcPct val="100000"/>
                        </a:lnSpc>
                        <a:spcBef>
                          <a:spcPts val="0"/>
                        </a:spcBef>
                        <a:spcAft>
                          <a:spcPts val="0"/>
                        </a:spcAft>
                      </a:pPr>
                      <a:r>
                        <a:rPr lang="en-US" sz="800" baseline="0" dirty="0">
                          <a:latin typeface="Candara"/>
                        </a:rPr>
                        <a:t>Local Area</a:t>
                      </a:r>
                      <a:endParaRPr lang="en-GB" sz="800" baseline="0" dirty="0">
                        <a:latin typeface="Candara"/>
                      </a:endParaRPr>
                    </a:p>
                  </a:txBody>
                  <a:tcPr/>
                </a:tc>
                <a:tc>
                  <a:txBody>
                    <a:bodyPr/>
                    <a:lstStyle/>
                    <a:p>
                      <a:pPr>
                        <a:lnSpc>
                          <a:spcPct val="100000"/>
                        </a:lnSpc>
                        <a:spcBef>
                          <a:spcPts val="0"/>
                        </a:spcBef>
                        <a:spcAft>
                          <a:spcPts val="0"/>
                        </a:spcAft>
                      </a:pPr>
                      <a:r>
                        <a:rPr lang="en-US" sz="800" baseline="0" dirty="0" err="1">
                          <a:latin typeface="Candara"/>
                        </a:rPr>
                        <a:t>Muscliff</a:t>
                      </a:r>
                      <a:r>
                        <a:rPr lang="en-US" sz="800" baseline="0" dirty="0">
                          <a:latin typeface="Candara"/>
                        </a:rPr>
                        <a:t> – link to Yr 2 transition</a:t>
                      </a:r>
                    </a:p>
                    <a:p>
                      <a:pPr lvl="0">
                        <a:lnSpc>
                          <a:spcPct val="100000"/>
                        </a:lnSpc>
                        <a:spcBef>
                          <a:spcPts val="0"/>
                        </a:spcBef>
                        <a:spcAft>
                          <a:spcPts val="0"/>
                        </a:spcAft>
                        <a:buNone/>
                      </a:pPr>
                      <a:r>
                        <a:rPr lang="en-US" sz="800" baseline="0" dirty="0">
                          <a:latin typeface="Candara"/>
                        </a:rPr>
                        <a:t>(atlas work &amp; worksheet of UK/capitals/seas labelling)</a:t>
                      </a:r>
                    </a:p>
                  </a:txBody>
                  <a:tcPr/>
                </a:tc>
                <a:extLst>
                  <a:ext uri="{0D108BD9-81ED-4DB2-BD59-A6C34878D82A}">
                    <a16:rowId xmlns:a16="http://schemas.microsoft.com/office/drawing/2014/main" val="4226651799"/>
                  </a:ext>
                </a:extLst>
              </a:tr>
              <a:tr h="746215">
                <a:tc>
                  <a:txBody>
                    <a:bodyPr/>
                    <a:lstStyle/>
                    <a:p>
                      <a:pPr>
                        <a:lnSpc>
                          <a:spcPct val="100000"/>
                        </a:lnSpc>
                        <a:spcBef>
                          <a:spcPts val="0"/>
                        </a:spcBef>
                        <a:spcAft>
                          <a:spcPts val="0"/>
                        </a:spcAft>
                      </a:pPr>
                      <a:r>
                        <a:rPr lang="en-GB" sz="800" b="0" dirty="0">
                          <a:latin typeface="Candara"/>
                        </a:rPr>
                        <a:t>Art and Design</a:t>
                      </a:r>
                    </a:p>
                  </a:txBody>
                  <a:tcPr>
                    <a:solidFill>
                      <a:srgbClr val="B1F1E5"/>
                    </a:solidFill>
                  </a:tcPr>
                </a:tc>
                <a:tc>
                  <a:txBody>
                    <a:bodyPr/>
                    <a:lstStyle/>
                    <a:p>
                      <a:pPr>
                        <a:lnSpc>
                          <a:spcPct val="100000"/>
                        </a:lnSpc>
                        <a:spcBef>
                          <a:spcPts val="0"/>
                        </a:spcBef>
                        <a:spcAft>
                          <a:spcPts val="0"/>
                        </a:spcAft>
                      </a:pPr>
                      <a:r>
                        <a:rPr lang="en-GB" sz="800" dirty="0">
                          <a:latin typeface="Candara"/>
                        </a:rPr>
                        <a:t>Self</a:t>
                      </a:r>
                      <a:r>
                        <a:rPr lang="en-GB" sz="800" baseline="0" dirty="0">
                          <a:latin typeface="Candara"/>
                        </a:rPr>
                        <a:t> portraits (2)</a:t>
                      </a:r>
                    </a:p>
                  </a:txBody>
                  <a:tcPr>
                    <a:lnR w="12700" cap="flat" cmpd="sng" algn="ctr">
                      <a:solidFill>
                        <a:schemeClr val="tx1"/>
                      </a:solidFill>
                      <a:prstDash val="solid"/>
                      <a:round/>
                      <a:headEnd type="none" w="med" len="med"/>
                      <a:tailEnd type="none" w="med" len="med"/>
                    </a:lnR>
                    <a:noFill/>
                  </a:tcPr>
                </a:tc>
                <a:tc>
                  <a:txBody>
                    <a:bodyPr/>
                    <a:lstStyle/>
                    <a:p>
                      <a:pPr lvl="0">
                        <a:lnSpc>
                          <a:spcPct val="100000"/>
                        </a:lnSpc>
                        <a:spcBef>
                          <a:spcPts val="0"/>
                        </a:spcBef>
                        <a:spcAft>
                          <a:spcPts val="0"/>
                        </a:spcAft>
                        <a:buNone/>
                      </a:pPr>
                      <a:r>
                        <a:rPr lang="en-GB" sz="800" b="0" i="0" u="none" strike="noStrike" noProof="0" dirty="0">
                          <a:latin typeface="Candara"/>
                        </a:rPr>
                        <a:t>Decorating angels (cutting and sticking)</a:t>
                      </a:r>
                      <a:endParaRPr lang="en-US" sz="800" dirty="0">
                        <a:latin typeface="Candar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lvl="0">
                        <a:lnSpc>
                          <a:spcPct val="100000"/>
                        </a:lnSpc>
                        <a:spcBef>
                          <a:spcPts val="0"/>
                        </a:spcBef>
                        <a:spcAft>
                          <a:spcPts val="0"/>
                        </a:spcAft>
                        <a:buNone/>
                      </a:pPr>
                      <a:r>
                        <a:rPr lang="en-GB" sz="800" b="0" i="0" u="none" strike="noStrike" noProof="0" err="1">
                          <a:latin typeface="Candara"/>
                        </a:rPr>
                        <a:t>Scultpure</a:t>
                      </a:r>
                      <a:endParaRPr lang="en-US" sz="800" b="0" i="0" u="none" strike="noStrike" noProof="0" err="1">
                        <a:latin typeface="Candara"/>
                      </a:endParaRPr>
                    </a:p>
                    <a:p>
                      <a:pPr lvl="0">
                        <a:lnSpc>
                          <a:spcPct val="100000"/>
                        </a:lnSpc>
                        <a:spcBef>
                          <a:spcPts val="0"/>
                        </a:spcBef>
                        <a:spcAft>
                          <a:spcPts val="0"/>
                        </a:spcAft>
                        <a:buNone/>
                      </a:pPr>
                      <a:r>
                        <a:rPr lang="en-GB" sz="800" b="0" i="0" u="none" strike="noStrike" noProof="0" dirty="0">
                          <a:latin typeface="Candara"/>
                        </a:rPr>
                        <a:t>Printing</a:t>
                      </a:r>
                      <a:endParaRPr lang="en-US" sz="800" b="0" i="0" u="none" strike="noStrike" noProof="0" dirty="0">
                        <a:latin typeface="Candara"/>
                      </a:endParaRPr>
                    </a:p>
                    <a:p>
                      <a:pPr lvl="0">
                        <a:lnSpc>
                          <a:spcPct val="100000"/>
                        </a:lnSpc>
                        <a:spcBef>
                          <a:spcPts val="0"/>
                        </a:spcBef>
                        <a:spcAft>
                          <a:spcPts val="0"/>
                        </a:spcAft>
                        <a:buNone/>
                      </a:pPr>
                      <a:r>
                        <a:rPr lang="en-GB" sz="800" b="0" i="0" u="none" strike="noStrike" noProof="0" dirty="0">
                          <a:latin typeface="Candara"/>
                        </a:rPr>
                        <a:t>Texture</a:t>
                      </a:r>
                      <a:endParaRPr lang="en-US" sz="800" b="0" i="0" u="none" strike="noStrike" noProof="0" dirty="0">
                        <a:latin typeface="Candara"/>
                      </a:endParaRPr>
                    </a:p>
                    <a:p>
                      <a:pPr lvl="0">
                        <a:lnSpc>
                          <a:spcPct val="100000"/>
                        </a:lnSpc>
                        <a:spcBef>
                          <a:spcPts val="0"/>
                        </a:spcBef>
                        <a:spcAft>
                          <a:spcPts val="0"/>
                        </a:spcAft>
                        <a:buNone/>
                      </a:pPr>
                      <a:r>
                        <a:rPr lang="en-GB" sz="800" b="0" i="0" u="none" strike="noStrike" noProof="0" dirty="0">
                          <a:latin typeface="Candara"/>
                        </a:rPr>
                        <a:t>Colour</a:t>
                      </a:r>
                      <a:endParaRPr lang="en-US" sz="800" b="0" i="0" u="none" strike="noStrike" noProof="0" dirty="0">
                        <a:latin typeface="Candara"/>
                      </a:endParaRPr>
                    </a:p>
                    <a:p>
                      <a:pPr lvl="0">
                        <a:lnSpc>
                          <a:spcPct val="100000"/>
                        </a:lnSpc>
                        <a:spcBef>
                          <a:spcPts val="0"/>
                        </a:spcBef>
                        <a:spcAft>
                          <a:spcPts val="0"/>
                        </a:spcAft>
                        <a:buNone/>
                      </a:pPr>
                      <a:r>
                        <a:rPr lang="en-GB" sz="800" b="0" i="0" u="none" strike="noStrike" noProof="0" dirty="0">
                          <a:latin typeface="Candara"/>
                        </a:rPr>
                        <a:t>Artist Study Guiseppe </a:t>
                      </a:r>
                      <a:r>
                        <a:rPr lang="en-GB" sz="800" b="0" i="0" u="none" strike="noStrike" noProof="0" dirty="0" err="1">
                          <a:latin typeface="Candara"/>
                        </a:rPr>
                        <a:t>Acrimboldo</a:t>
                      </a:r>
                      <a:endParaRPr lang="en-GB" sz="800" b="0" dirty="0" err="1">
                        <a:latin typeface="Candara"/>
                      </a:endParaRPr>
                    </a:p>
                  </a:txBody>
                  <a:tcPr>
                    <a:lnL w="12700" cap="flat" cmpd="sng" algn="ctr">
                      <a:solidFill>
                        <a:schemeClr val="tx1"/>
                      </a:solidFill>
                      <a:prstDash val="solid"/>
                      <a:round/>
                      <a:headEnd type="none" w="med" len="med"/>
                      <a:tailEnd type="none" w="med" len="med"/>
                    </a:lnL>
                    <a:noFill/>
                  </a:tcPr>
                </a:tc>
                <a:tc>
                  <a:txBody>
                    <a:bodyPr/>
                    <a:lstStyle/>
                    <a:p>
                      <a:pPr lvl="0">
                        <a:lnSpc>
                          <a:spcPct val="100000"/>
                        </a:lnSpc>
                        <a:spcBef>
                          <a:spcPts val="0"/>
                        </a:spcBef>
                        <a:spcAft>
                          <a:spcPts val="0"/>
                        </a:spcAft>
                        <a:buNone/>
                      </a:pPr>
                      <a:endParaRPr lang="en-GB" sz="800" b="1" i="0" u="none" strike="noStrike" noProof="0">
                        <a:latin typeface="Candara" panose="020E0502030303020204" pitchFamily="34" charset="0"/>
                      </a:endParaRPr>
                    </a:p>
                  </a:txBody>
                  <a:tcPr>
                    <a:noFill/>
                  </a:tcPr>
                </a:tc>
                <a:tc>
                  <a:txBody>
                    <a:bodyPr/>
                    <a:lstStyle/>
                    <a:p>
                      <a:pPr>
                        <a:lnSpc>
                          <a:spcPct val="100000"/>
                        </a:lnSpc>
                        <a:spcBef>
                          <a:spcPts val="0"/>
                        </a:spcBef>
                        <a:spcAft>
                          <a:spcPts val="0"/>
                        </a:spcAft>
                      </a:pPr>
                      <a:r>
                        <a:rPr lang="en-GB" sz="800" dirty="0">
                          <a:latin typeface="Candara"/>
                        </a:rPr>
                        <a:t>Observational drawings of plants</a:t>
                      </a:r>
                    </a:p>
                    <a:p>
                      <a:pPr lvl="0">
                        <a:lnSpc>
                          <a:spcPct val="100000"/>
                        </a:lnSpc>
                        <a:spcBef>
                          <a:spcPts val="0"/>
                        </a:spcBef>
                        <a:spcAft>
                          <a:spcPts val="0"/>
                        </a:spcAft>
                        <a:buNone/>
                      </a:pPr>
                      <a:r>
                        <a:rPr lang="en-GB" sz="800" b="0" dirty="0">
                          <a:latin typeface="Candara"/>
                        </a:rPr>
                        <a:t>Drawing </a:t>
                      </a:r>
                    </a:p>
                    <a:p>
                      <a:pPr lvl="0">
                        <a:lnSpc>
                          <a:spcPct val="100000"/>
                        </a:lnSpc>
                        <a:spcBef>
                          <a:spcPts val="0"/>
                        </a:spcBef>
                        <a:spcAft>
                          <a:spcPts val="0"/>
                        </a:spcAft>
                        <a:buNone/>
                      </a:pPr>
                      <a:r>
                        <a:rPr lang="en-GB" sz="800" b="0" dirty="0">
                          <a:latin typeface="Candara"/>
                        </a:rPr>
                        <a:t>Mixing colours</a:t>
                      </a:r>
                    </a:p>
                  </a:txBody>
                  <a:tcPr>
                    <a:noFill/>
                  </a:tcPr>
                </a:tc>
                <a:tc>
                  <a:txBody>
                    <a:bodyPr/>
                    <a:lstStyle/>
                    <a:p>
                      <a:pPr>
                        <a:lnSpc>
                          <a:spcPct val="100000"/>
                        </a:lnSpc>
                        <a:spcBef>
                          <a:spcPts val="0"/>
                        </a:spcBef>
                        <a:spcAft>
                          <a:spcPts val="0"/>
                        </a:spcAft>
                      </a:pPr>
                      <a:endParaRPr lang="en-GB" sz="800" b="0">
                        <a:latin typeface="Candara"/>
                      </a:endParaRPr>
                    </a:p>
                  </a:txBody>
                  <a:tcPr>
                    <a:noFill/>
                  </a:tcPr>
                </a:tc>
                <a:extLst>
                  <a:ext uri="{0D108BD9-81ED-4DB2-BD59-A6C34878D82A}">
                    <a16:rowId xmlns:a16="http://schemas.microsoft.com/office/drawing/2014/main" val="4111008424"/>
                  </a:ext>
                </a:extLst>
              </a:tr>
              <a:tr h="414564">
                <a:tc>
                  <a:txBody>
                    <a:bodyPr/>
                    <a:lstStyle/>
                    <a:p>
                      <a:pPr>
                        <a:lnSpc>
                          <a:spcPct val="100000"/>
                        </a:lnSpc>
                        <a:spcBef>
                          <a:spcPts val="0"/>
                        </a:spcBef>
                        <a:spcAft>
                          <a:spcPts val="0"/>
                        </a:spcAft>
                      </a:pPr>
                      <a:r>
                        <a:rPr lang="en-GB" sz="800" b="0" dirty="0">
                          <a:latin typeface="Candara"/>
                        </a:rPr>
                        <a:t>D&amp;T</a:t>
                      </a:r>
                    </a:p>
                  </a:txBody>
                  <a:tcPr>
                    <a:solidFill>
                      <a:srgbClr val="B1F1E5"/>
                    </a:solidFill>
                  </a:tcPr>
                </a:tc>
                <a:tc>
                  <a:txBody>
                    <a:bodyPr/>
                    <a:lstStyle/>
                    <a:p>
                      <a:pPr>
                        <a:lnSpc>
                          <a:spcPct val="100000"/>
                        </a:lnSpc>
                        <a:spcBef>
                          <a:spcPts val="0"/>
                        </a:spcBef>
                        <a:spcAft>
                          <a:spcPts val="0"/>
                        </a:spcAft>
                      </a:pPr>
                      <a:r>
                        <a:rPr lang="en-US" sz="800">
                          <a:latin typeface="Candara"/>
                        </a:rPr>
                        <a:t>Playdough (tools) </a:t>
                      </a:r>
                    </a:p>
                    <a:p>
                      <a:pPr lvl="0">
                        <a:lnSpc>
                          <a:spcPct val="100000"/>
                        </a:lnSpc>
                        <a:spcBef>
                          <a:spcPts val="0"/>
                        </a:spcBef>
                        <a:spcAft>
                          <a:spcPts val="0"/>
                        </a:spcAft>
                        <a:buNone/>
                      </a:pPr>
                      <a:r>
                        <a:rPr lang="en-US" sz="800">
                          <a:latin typeface="Candara"/>
                        </a:rPr>
                        <a:t>Cardboard tools</a:t>
                      </a:r>
                      <a:endParaRPr lang="en-US" sz="800" dirty="0">
                        <a:latin typeface="Candara"/>
                      </a:endParaRPr>
                    </a:p>
                  </a:txBody>
                  <a:tcPr>
                    <a:lnR w="12700" cap="flat" cmpd="sng" algn="ctr">
                      <a:solidFill>
                        <a:schemeClr val="tx1"/>
                      </a:solidFill>
                      <a:prstDash val="solid"/>
                      <a:round/>
                      <a:headEnd type="none" w="med" len="med"/>
                      <a:tailEnd type="none" w="med" len="med"/>
                    </a:lnR>
                  </a:tcPr>
                </a:tc>
                <a:tc>
                  <a:txBody>
                    <a:bodyPr/>
                    <a:lstStyle/>
                    <a:p>
                      <a:pPr>
                        <a:lnSpc>
                          <a:spcPct val="100000"/>
                        </a:lnSpc>
                        <a:spcBef>
                          <a:spcPts val="0"/>
                        </a:spcBef>
                        <a:spcAft>
                          <a:spcPts val="0"/>
                        </a:spcAft>
                      </a:pPr>
                      <a:r>
                        <a:rPr lang="en-US" sz="800" dirty="0">
                          <a:latin typeface="Candara"/>
                        </a:rPr>
                        <a:t>Evaluate products</a:t>
                      </a:r>
                    </a:p>
                    <a:p>
                      <a:pPr>
                        <a:lnSpc>
                          <a:spcPct val="100000"/>
                        </a:lnSpc>
                        <a:spcBef>
                          <a:spcPts val="0"/>
                        </a:spcBef>
                        <a:spcAft>
                          <a:spcPts val="0"/>
                        </a:spcAft>
                      </a:pPr>
                      <a:r>
                        <a:rPr lang="en-US" sz="800" dirty="0">
                          <a:latin typeface="Candara"/>
                        </a:rPr>
                        <a:t>Design a product (for outdoor space)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lvl="0" algn="l">
                        <a:lnSpc>
                          <a:spcPct val="100000"/>
                        </a:lnSpc>
                        <a:spcBef>
                          <a:spcPts val="0"/>
                        </a:spcBef>
                        <a:spcAft>
                          <a:spcPts val="0"/>
                        </a:spcAft>
                        <a:buNone/>
                      </a:pPr>
                      <a:r>
                        <a:rPr lang="en-GB" sz="800" b="0" i="0" u="none" strike="noStrike" noProof="0" dirty="0">
                          <a:solidFill>
                            <a:schemeClr val="tx1"/>
                          </a:solidFill>
                          <a:latin typeface="Candara"/>
                        </a:rPr>
                        <a:t>Food and nutrition</a:t>
                      </a:r>
                      <a:endParaRPr lang="en-GB" sz="800" b="0" i="0" u="none" strike="noStrike" noProof="0" dirty="0">
                        <a:latin typeface="Candara"/>
                      </a:endParaRPr>
                    </a:p>
                  </a:txBody>
                  <a:tcPr>
                    <a:lnL w="12700" cap="flat" cmpd="sng" algn="ctr">
                      <a:solidFill>
                        <a:schemeClr val="tx1"/>
                      </a:solidFill>
                      <a:prstDash val="solid"/>
                      <a:round/>
                      <a:headEnd type="none" w="med" len="med"/>
                      <a:tailEnd type="none" w="med" len="med"/>
                    </a:lnL>
                  </a:tcPr>
                </a:tc>
                <a:tc>
                  <a:txBody>
                    <a:bodyPr/>
                    <a:lstStyle/>
                    <a:p>
                      <a:pPr lvl="0">
                        <a:lnSpc>
                          <a:spcPct val="100000"/>
                        </a:lnSpc>
                        <a:spcBef>
                          <a:spcPts val="0"/>
                        </a:spcBef>
                        <a:spcAft>
                          <a:spcPts val="0"/>
                        </a:spcAft>
                        <a:buNone/>
                      </a:pPr>
                      <a:endParaRPr lang="en-US" sz="800">
                        <a:latin typeface="Candara"/>
                      </a:endParaRPr>
                    </a:p>
                  </a:txBody>
                  <a:tcPr/>
                </a:tc>
                <a:tc>
                  <a:txBody>
                    <a:bodyPr/>
                    <a:lstStyle/>
                    <a:p>
                      <a:pPr>
                        <a:lnSpc>
                          <a:spcPct val="100000"/>
                        </a:lnSpc>
                        <a:spcBef>
                          <a:spcPts val="0"/>
                        </a:spcBef>
                        <a:spcAft>
                          <a:spcPts val="0"/>
                        </a:spcAft>
                      </a:pPr>
                      <a:endParaRPr lang="en-GB" sz="800">
                        <a:latin typeface="Candara" panose="020E0502030303020204" pitchFamily="34" charset="0"/>
                      </a:endParaRPr>
                    </a:p>
                  </a:txBody>
                  <a:tcPr/>
                </a:tc>
                <a:tc>
                  <a:txBody>
                    <a:bodyPr/>
                    <a:lstStyle/>
                    <a:p>
                      <a:pPr>
                        <a:lnSpc>
                          <a:spcPct val="100000"/>
                        </a:lnSpc>
                        <a:spcBef>
                          <a:spcPts val="0"/>
                        </a:spcBef>
                        <a:spcAft>
                          <a:spcPts val="0"/>
                        </a:spcAft>
                      </a:pPr>
                      <a:endParaRPr lang="en-GB" sz="800">
                        <a:latin typeface="Candara"/>
                      </a:endParaRPr>
                    </a:p>
                  </a:txBody>
                  <a:tcPr/>
                </a:tc>
                <a:extLst>
                  <a:ext uri="{0D108BD9-81ED-4DB2-BD59-A6C34878D82A}">
                    <a16:rowId xmlns:a16="http://schemas.microsoft.com/office/drawing/2014/main" val="2849562897"/>
                  </a:ext>
                </a:extLst>
              </a:tr>
              <a:tr h="304014">
                <a:tc>
                  <a:txBody>
                    <a:bodyPr/>
                    <a:lstStyle/>
                    <a:p>
                      <a:pPr>
                        <a:lnSpc>
                          <a:spcPct val="100000"/>
                        </a:lnSpc>
                        <a:spcBef>
                          <a:spcPts val="0"/>
                        </a:spcBef>
                        <a:spcAft>
                          <a:spcPts val="0"/>
                        </a:spcAft>
                      </a:pPr>
                      <a:r>
                        <a:rPr lang="en-GB" sz="800" b="0" dirty="0">
                          <a:latin typeface="Candara"/>
                        </a:rPr>
                        <a:t>Music</a:t>
                      </a:r>
                    </a:p>
                  </a:txBody>
                  <a:tcPr>
                    <a:solidFill>
                      <a:srgbClr val="B1F1E5"/>
                    </a:solidFill>
                  </a:tcPr>
                </a:tc>
                <a:tc>
                  <a:txBody>
                    <a:bodyPr/>
                    <a:lstStyle/>
                    <a:p>
                      <a:pPr>
                        <a:lnSpc>
                          <a:spcPct val="100000"/>
                        </a:lnSpc>
                        <a:spcBef>
                          <a:spcPts val="0"/>
                        </a:spcBef>
                        <a:spcAft>
                          <a:spcPts val="0"/>
                        </a:spcAft>
                      </a:pPr>
                      <a:endParaRPr lang="en-GB" sz="800">
                        <a:latin typeface="Candara" panose="020E0502030303020204" pitchFamily="34" charset="0"/>
                      </a:endParaRPr>
                    </a:p>
                  </a:txBody>
                  <a:tcPr>
                    <a:lnR w="12700" cap="flat" cmpd="sng" algn="ctr">
                      <a:solidFill>
                        <a:schemeClr val="tx1"/>
                      </a:solidFill>
                      <a:prstDash val="solid"/>
                      <a:round/>
                      <a:headEnd type="none" w="med" len="med"/>
                      <a:tailEnd type="none" w="med" len="med"/>
                    </a:lnR>
                  </a:tcPr>
                </a:tc>
                <a:tc>
                  <a:txBody>
                    <a:bodyPr/>
                    <a:lstStyle/>
                    <a:p>
                      <a:pPr>
                        <a:lnSpc>
                          <a:spcPct val="100000"/>
                        </a:lnSpc>
                        <a:spcBef>
                          <a:spcPts val="0"/>
                        </a:spcBef>
                        <a:spcAft>
                          <a:spcPts val="0"/>
                        </a:spcAft>
                      </a:pPr>
                      <a:r>
                        <a:rPr lang="en-US" sz="800" dirty="0">
                          <a:latin typeface="Candara"/>
                        </a:rPr>
                        <a:t>Round and Round</a:t>
                      </a:r>
                    </a:p>
                    <a:p>
                      <a:pPr>
                        <a:lnSpc>
                          <a:spcPct val="100000"/>
                        </a:lnSpc>
                        <a:spcBef>
                          <a:spcPts val="0"/>
                        </a:spcBef>
                        <a:spcAft>
                          <a:spcPts val="0"/>
                        </a:spcAft>
                      </a:pPr>
                      <a:r>
                        <a:rPr lang="en-US" sz="800" dirty="0">
                          <a:latin typeface="Candara"/>
                        </a:rPr>
                        <a:t>(Christmas Songs)</a:t>
                      </a:r>
                      <a:endParaRPr lang="en-GB" sz="800" dirty="0">
                        <a:latin typeface="Candar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nSpc>
                          <a:spcPct val="100000"/>
                        </a:lnSpc>
                        <a:spcBef>
                          <a:spcPts val="0"/>
                        </a:spcBef>
                        <a:spcAft>
                          <a:spcPts val="0"/>
                        </a:spcAft>
                      </a:pPr>
                      <a:endParaRPr lang="en-GB" sz="800">
                        <a:solidFill>
                          <a:schemeClr val="tx1"/>
                        </a:solidFill>
                        <a:highlight>
                          <a:srgbClr val="FFFF00"/>
                        </a:highlight>
                        <a:latin typeface="Candara" panose="020E0502030303020204" pitchFamily="34" charset="0"/>
                      </a:endParaRPr>
                    </a:p>
                  </a:txBody>
                  <a:tcPr>
                    <a:lnL w="12700" cap="flat" cmpd="sng" algn="ctr">
                      <a:solidFill>
                        <a:schemeClr val="tx1"/>
                      </a:solidFill>
                      <a:prstDash val="solid"/>
                      <a:round/>
                      <a:headEnd type="none" w="med" len="med"/>
                      <a:tailEnd type="none" w="med" len="med"/>
                    </a:ln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ndara"/>
                        </a:rPr>
                        <a:t>Your imagination</a:t>
                      </a:r>
                      <a:endParaRPr lang="en-GB" sz="800" dirty="0">
                        <a:solidFill>
                          <a:schemeClr val="tx1"/>
                        </a:solidFill>
                        <a:latin typeface="Candara"/>
                      </a:endParaRPr>
                    </a:p>
                    <a:p>
                      <a:pPr>
                        <a:lnSpc>
                          <a:spcPct val="100000"/>
                        </a:lnSpc>
                        <a:spcBef>
                          <a:spcPts val="0"/>
                        </a:spcBef>
                        <a:spcAft>
                          <a:spcPts val="0"/>
                        </a:spcAft>
                      </a:pPr>
                      <a:endParaRPr lang="en-GB" sz="800">
                        <a:latin typeface="Candara"/>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Candara"/>
                        </a:rPr>
                        <a:t>Your imagination</a:t>
                      </a:r>
                      <a:endParaRPr lang="en-GB" sz="800" dirty="0">
                        <a:solidFill>
                          <a:schemeClr val="tx1"/>
                        </a:solidFill>
                        <a:latin typeface="Candara"/>
                      </a:endParaRPr>
                    </a:p>
                    <a:p>
                      <a:pPr>
                        <a:lnSpc>
                          <a:spcPct val="100000"/>
                        </a:lnSpc>
                        <a:spcBef>
                          <a:spcPts val="0"/>
                        </a:spcBef>
                        <a:spcAft>
                          <a:spcPts val="0"/>
                        </a:spcAft>
                      </a:pPr>
                      <a:endParaRPr lang="en-GB" sz="800">
                        <a:latin typeface="Candara" panose="020E0502030303020204" pitchFamily="34" charset="0"/>
                      </a:endParaRPr>
                    </a:p>
                  </a:txBody>
                  <a:tcPr/>
                </a:tc>
                <a:tc>
                  <a:txBody>
                    <a:bodyPr/>
                    <a:lstStyle/>
                    <a:p>
                      <a:pPr lvl="0">
                        <a:lnSpc>
                          <a:spcPct val="100000"/>
                        </a:lnSpc>
                        <a:spcBef>
                          <a:spcPts val="0"/>
                        </a:spcBef>
                        <a:spcAft>
                          <a:spcPts val="0"/>
                        </a:spcAft>
                        <a:buNone/>
                      </a:pPr>
                      <a:endParaRPr lang="en-GB" sz="800" err="1">
                        <a:latin typeface="Candara"/>
                      </a:endParaRPr>
                    </a:p>
                  </a:txBody>
                  <a:tcPr/>
                </a:tc>
                <a:extLst>
                  <a:ext uri="{0D108BD9-81ED-4DB2-BD59-A6C34878D82A}">
                    <a16:rowId xmlns:a16="http://schemas.microsoft.com/office/drawing/2014/main" val="3012205228"/>
                  </a:ext>
                </a:extLst>
              </a:tr>
              <a:tr h="304014">
                <a:tc>
                  <a:txBody>
                    <a:bodyPr/>
                    <a:lstStyle/>
                    <a:p>
                      <a:pPr>
                        <a:lnSpc>
                          <a:spcPct val="100000"/>
                        </a:lnSpc>
                        <a:spcBef>
                          <a:spcPts val="0"/>
                        </a:spcBef>
                        <a:spcAft>
                          <a:spcPts val="0"/>
                        </a:spcAft>
                      </a:pPr>
                      <a:r>
                        <a:rPr lang="en-GB" sz="800" b="0" dirty="0">
                          <a:latin typeface="Candara"/>
                        </a:rPr>
                        <a:t>Computing</a:t>
                      </a:r>
                    </a:p>
                  </a:txBody>
                  <a:tcPr>
                    <a:solidFill>
                      <a:srgbClr val="B1F1E5"/>
                    </a:solidFill>
                  </a:tcPr>
                </a:tc>
                <a:tc>
                  <a:txBody>
                    <a:bodyPr/>
                    <a:lstStyle/>
                    <a:p>
                      <a:pPr>
                        <a:lnSpc>
                          <a:spcPct val="100000"/>
                        </a:lnSpc>
                        <a:spcBef>
                          <a:spcPts val="0"/>
                        </a:spcBef>
                        <a:spcAft>
                          <a:spcPts val="0"/>
                        </a:spcAft>
                      </a:pPr>
                      <a:endParaRPr lang="en-GB" sz="800">
                        <a:latin typeface="Candara"/>
                      </a:endParaRPr>
                    </a:p>
                  </a:txBody>
                  <a:tcPr>
                    <a:lnR w="12700" cap="flat" cmpd="sng" algn="ctr">
                      <a:solidFill>
                        <a:schemeClr val="tx1"/>
                      </a:solidFill>
                      <a:prstDash val="solid"/>
                      <a:round/>
                      <a:headEnd type="none" w="med" len="med"/>
                      <a:tailEnd type="none" w="med" len="med"/>
                    </a:lnR>
                  </a:tcPr>
                </a:tc>
                <a:tc>
                  <a:txBody>
                    <a:bodyPr/>
                    <a:lstStyle/>
                    <a:p>
                      <a:pPr>
                        <a:lnSpc>
                          <a:spcPct val="100000"/>
                        </a:lnSpc>
                        <a:spcBef>
                          <a:spcPts val="0"/>
                        </a:spcBef>
                        <a:spcAft>
                          <a:spcPts val="0"/>
                        </a:spcAft>
                      </a:pPr>
                      <a:endParaRPr lang="en-GB" sz="800">
                        <a:latin typeface="Candar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lvl="0">
                        <a:lnSpc>
                          <a:spcPct val="100000"/>
                        </a:lnSpc>
                        <a:spcBef>
                          <a:spcPts val="0"/>
                        </a:spcBef>
                        <a:spcAft>
                          <a:spcPts val="0"/>
                        </a:spcAft>
                        <a:buNone/>
                      </a:pPr>
                      <a:r>
                        <a:rPr lang="en-US" sz="800" b="0" i="0" u="none" strike="noStrike" noProof="0" dirty="0">
                          <a:latin typeface="Candara"/>
                        </a:rPr>
                        <a:t>Creating Media - Digital Painting</a:t>
                      </a:r>
                    </a:p>
                  </a:txBody>
                  <a:tcPr>
                    <a:lnL w="12700" cap="flat" cmpd="sng" algn="ctr">
                      <a:solidFill>
                        <a:schemeClr val="tx1"/>
                      </a:solidFill>
                      <a:prstDash val="solid"/>
                      <a:round/>
                      <a:headEnd type="none" w="med" len="med"/>
                      <a:tailEnd type="none" w="med" len="med"/>
                    </a:lnL>
                  </a:tcPr>
                </a:tc>
                <a:tc>
                  <a:txBody>
                    <a:bodyPr/>
                    <a:lstStyle/>
                    <a:p>
                      <a:pPr lvl="0">
                        <a:lnSpc>
                          <a:spcPct val="100000"/>
                        </a:lnSpc>
                        <a:spcBef>
                          <a:spcPts val="0"/>
                        </a:spcBef>
                        <a:spcAft>
                          <a:spcPts val="0"/>
                        </a:spcAft>
                        <a:buNone/>
                      </a:pPr>
                      <a:r>
                        <a:rPr lang="en-GB" sz="800" b="0" i="0" u="none" strike="noStrike" noProof="0" dirty="0">
                          <a:latin typeface="Candara"/>
                        </a:rPr>
                        <a:t>Programming A (Moving a robot)</a:t>
                      </a:r>
                      <a:endParaRPr lang="en-US" sz="800" dirty="0">
                        <a:latin typeface="Candara"/>
                      </a:endParaRPr>
                    </a:p>
                  </a:txBody>
                  <a:tcPr/>
                </a:tc>
                <a:tc>
                  <a:txBody>
                    <a:bodyPr/>
                    <a:lstStyle/>
                    <a:p>
                      <a:pPr lvl="0">
                        <a:lnSpc>
                          <a:spcPct val="100000"/>
                        </a:lnSpc>
                        <a:spcBef>
                          <a:spcPts val="0"/>
                        </a:spcBef>
                        <a:spcAft>
                          <a:spcPts val="0"/>
                        </a:spcAft>
                        <a:buNone/>
                      </a:pPr>
                      <a:r>
                        <a:rPr lang="en-GB" sz="800" b="0" i="0" u="none" strike="noStrike" noProof="0" dirty="0">
                          <a:solidFill>
                            <a:srgbClr val="000000"/>
                          </a:solidFill>
                          <a:latin typeface="Candara"/>
                        </a:rPr>
                        <a:t>Technology Around Us</a:t>
                      </a:r>
                    </a:p>
                  </a:txBody>
                  <a:tcPr/>
                </a:tc>
                <a:tc>
                  <a:txBody>
                    <a:bodyPr/>
                    <a:lstStyle/>
                    <a:p>
                      <a:pPr lvl="0">
                        <a:lnSpc>
                          <a:spcPct val="100000"/>
                        </a:lnSpc>
                        <a:spcBef>
                          <a:spcPts val="0"/>
                        </a:spcBef>
                        <a:spcAft>
                          <a:spcPts val="0"/>
                        </a:spcAft>
                        <a:buNone/>
                      </a:pPr>
                      <a:r>
                        <a:rPr lang="en-GB" sz="800" dirty="0">
                          <a:latin typeface="Candara"/>
                        </a:rPr>
                        <a:t>Grouping Data</a:t>
                      </a:r>
                      <a:endParaRPr lang="en-US" dirty="0">
                        <a:latin typeface="Candara" panose="020E0502030303020204" pitchFamily="34" charset="0"/>
                      </a:endParaRPr>
                    </a:p>
                  </a:txBody>
                  <a:tcPr/>
                </a:tc>
                <a:extLst>
                  <a:ext uri="{0D108BD9-81ED-4DB2-BD59-A6C34878D82A}">
                    <a16:rowId xmlns:a16="http://schemas.microsoft.com/office/drawing/2014/main" val="1765702125"/>
                  </a:ext>
                </a:extLst>
              </a:tr>
              <a:tr h="304014">
                <a:tc>
                  <a:txBody>
                    <a:bodyPr/>
                    <a:lstStyle/>
                    <a:p>
                      <a:pPr>
                        <a:lnSpc>
                          <a:spcPct val="100000"/>
                        </a:lnSpc>
                        <a:spcBef>
                          <a:spcPts val="0"/>
                        </a:spcBef>
                        <a:spcAft>
                          <a:spcPts val="0"/>
                        </a:spcAft>
                      </a:pPr>
                      <a:r>
                        <a:rPr lang="en-GB" sz="800" b="0" dirty="0">
                          <a:latin typeface="Candara"/>
                        </a:rPr>
                        <a:t>Internet safety</a:t>
                      </a:r>
                    </a:p>
                  </a:txBody>
                  <a:tcPr>
                    <a:solidFill>
                      <a:srgbClr val="B1F1E5"/>
                    </a:solidFill>
                  </a:tcPr>
                </a:tc>
                <a:tc rowSpan="2">
                  <a:txBody>
                    <a:bodyPr/>
                    <a:lstStyle/>
                    <a:p>
                      <a:pPr>
                        <a:lnSpc>
                          <a:spcPct val="100000"/>
                        </a:lnSpc>
                        <a:spcBef>
                          <a:spcPts val="0"/>
                        </a:spcBef>
                        <a:spcAft>
                          <a:spcPts val="0"/>
                        </a:spcAft>
                      </a:pPr>
                      <a:r>
                        <a:rPr lang="en-GB" sz="800" dirty="0">
                          <a:latin typeface="Candara"/>
                        </a:rPr>
                        <a:t>Self-image and identity</a:t>
                      </a:r>
                    </a:p>
                    <a:p>
                      <a:pPr>
                        <a:lnSpc>
                          <a:spcPct val="100000"/>
                        </a:lnSpc>
                        <a:spcBef>
                          <a:spcPts val="0"/>
                        </a:spcBef>
                        <a:spcAft>
                          <a:spcPts val="0"/>
                        </a:spcAft>
                      </a:pPr>
                      <a:r>
                        <a:rPr lang="en-GB" sz="800" dirty="0">
                          <a:latin typeface="Candara"/>
                        </a:rPr>
                        <a:t>Online relationships</a:t>
                      </a:r>
                    </a:p>
                    <a:p>
                      <a:pPr algn="l">
                        <a:lnSpc>
                          <a:spcPct val="100000"/>
                        </a:lnSpc>
                        <a:spcBef>
                          <a:spcPts val="0"/>
                        </a:spcBef>
                        <a:spcAft>
                          <a:spcPts val="0"/>
                        </a:spcAft>
                      </a:pPr>
                      <a:r>
                        <a:rPr lang="en-GB" sz="800" dirty="0">
                          <a:effectLst/>
                          <a:latin typeface="Candara"/>
                          <a:ea typeface="Calibri"/>
                          <a:cs typeface="Times New Roman"/>
                        </a:rPr>
                        <a:t> </a:t>
                      </a:r>
                      <a:r>
                        <a:rPr lang="en-GB" sz="800" dirty="0">
                          <a:solidFill>
                            <a:srgbClr val="000000"/>
                          </a:solidFill>
                          <a:effectLst/>
                          <a:latin typeface="Candara"/>
                          <a:ea typeface="Calibri"/>
                          <a:cs typeface="Times New Roman"/>
                        </a:rPr>
                        <a:t>What is the same and different about us?</a:t>
                      </a:r>
                      <a:endParaRPr lang="en-GB" sz="800" dirty="0">
                        <a:effectLst/>
                        <a:latin typeface="Candara"/>
                        <a:ea typeface="Calibri"/>
                        <a:cs typeface="Times New Roman"/>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effectLst/>
                          <a:uLnTx/>
                          <a:uFillTx/>
                          <a:latin typeface="Candara"/>
                          <a:ea typeface="+mn-ea"/>
                          <a:cs typeface="+mn-cs"/>
                        </a:rPr>
                        <a:t>Managing information online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effectLst/>
                          <a:uLnTx/>
                          <a:uFillTx/>
                          <a:latin typeface="Candara"/>
                          <a:ea typeface="+mn-ea"/>
                          <a:cs typeface="+mn-cs"/>
                        </a:rPr>
                        <a:t>Online bullying</a:t>
                      </a:r>
                    </a:p>
                  </a:txBody>
                  <a:tcPr>
                    <a:lnL w="12700" cap="flat" cmpd="sng" algn="ctr">
                      <a:solidFill>
                        <a:schemeClr val="tx1"/>
                      </a:solidFill>
                      <a:prstDash val="solid"/>
                      <a:round/>
                      <a:headEnd type="none" w="med" len="med"/>
                      <a:tailEnd type="none" w="med" len="med"/>
                    </a:ln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effectLst/>
                          <a:uLnTx/>
                          <a:uFillTx/>
                          <a:latin typeface="Candara"/>
                          <a:ea typeface="+mn-ea"/>
                          <a:cs typeface="+mn-cs"/>
                        </a:rPr>
                        <a:t>Privacy and security</a:t>
                      </a:r>
                    </a:p>
                    <a:p>
                      <a:pPr algn="l">
                        <a:lnSpc>
                          <a:spcPct val="100000"/>
                        </a:lnSpc>
                        <a:spcBef>
                          <a:spcPts val="0"/>
                        </a:spcBef>
                        <a:spcAft>
                          <a:spcPts val="0"/>
                        </a:spcAft>
                      </a:pPr>
                      <a:r>
                        <a:rPr lang="en-GB" sz="800" dirty="0">
                          <a:effectLst/>
                          <a:latin typeface="Candara"/>
                          <a:ea typeface="Calibri"/>
                          <a:cs typeface="Times New Roman"/>
                        </a:rPr>
                        <a:t> </a:t>
                      </a:r>
                      <a:r>
                        <a:rPr lang="en-GB" sz="800" dirty="0">
                          <a:solidFill>
                            <a:srgbClr val="000000"/>
                          </a:solidFill>
                          <a:effectLst/>
                          <a:latin typeface="Candara"/>
                          <a:ea typeface="Calibri"/>
                          <a:cs typeface="Times New Roman"/>
                        </a:rPr>
                        <a:t>How can we look after each other and the world? </a:t>
                      </a:r>
                      <a:endParaRPr lang="en-GB" sz="800" dirty="0">
                        <a:effectLst/>
                        <a:latin typeface="Candara"/>
                        <a:ea typeface="Calibri"/>
                        <a:cs typeface="Times New Roman"/>
                      </a:endParaRPr>
                    </a:p>
                  </a:txBody>
                  <a:tcPr>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effectLst/>
                          <a:uLnTx/>
                          <a:uFillTx/>
                          <a:latin typeface="Candara"/>
                          <a:ea typeface="+mn-ea"/>
                          <a:cs typeface="+mn-cs"/>
                        </a:rPr>
                        <a:t>Online reputation</a:t>
                      </a:r>
                    </a:p>
                  </a:txBody>
                  <a:tcPr/>
                </a:tc>
                <a:tc rowSpan="2">
                  <a:txBody>
                    <a:bodyPr/>
                    <a:lstStyle/>
                    <a:p>
                      <a:pPr algn="l">
                        <a:lnSpc>
                          <a:spcPct val="100000"/>
                        </a:lnSpc>
                        <a:spcBef>
                          <a:spcPts val="0"/>
                        </a:spcBef>
                        <a:spcAft>
                          <a:spcPts val="0"/>
                        </a:spcAft>
                      </a:pPr>
                      <a:r>
                        <a:rPr lang="en-GB" sz="800" dirty="0">
                          <a:solidFill>
                            <a:srgbClr val="000000"/>
                          </a:solidFill>
                          <a:effectLst/>
                          <a:latin typeface="Candara"/>
                          <a:ea typeface="Calibri"/>
                          <a:cs typeface="Times New Roman"/>
                        </a:rPr>
                        <a:t>Who helps to keep us safe?</a:t>
                      </a:r>
                      <a:endParaRPr lang="en-GB" sz="800" dirty="0">
                        <a:effectLst/>
                        <a:latin typeface="Candara"/>
                        <a:ea typeface="Calibri"/>
                        <a:cs typeface="Times New Roman"/>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64498958"/>
                  </a:ext>
                </a:extLst>
              </a:tr>
              <a:tr h="331651">
                <a:tc rowSpan="2">
                  <a:txBody>
                    <a:bodyPr/>
                    <a:lstStyle/>
                    <a:p>
                      <a:pPr>
                        <a:lnSpc>
                          <a:spcPct val="100000"/>
                        </a:lnSpc>
                        <a:spcBef>
                          <a:spcPts val="0"/>
                        </a:spcBef>
                        <a:spcAft>
                          <a:spcPts val="0"/>
                        </a:spcAft>
                      </a:pPr>
                      <a:r>
                        <a:rPr lang="en-GB" sz="800" b="0" dirty="0">
                          <a:latin typeface="Candara"/>
                        </a:rPr>
                        <a:t>PSHE</a:t>
                      </a:r>
                    </a:p>
                  </a:txBody>
                  <a:tcPr>
                    <a:solidFill>
                      <a:srgbClr val="B1F1E5"/>
                    </a:solidFill>
                  </a:tcPr>
                </a:tc>
                <a:tc vMerge="1">
                  <a:txBody>
                    <a:bodyPr/>
                    <a:lstStyle/>
                    <a:p>
                      <a:pPr algn="l">
                        <a:lnSpc>
                          <a:spcPct val="107000"/>
                        </a:lnSpc>
                        <a:spcAft>
                          <a:spcPts val="800"/>
                        </a:spcAft>
                      </a:pPr>
                      <a:endParaRPr lang="en-GB" sz="9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l">
                        <a:lnSpc>
                          <a:spcPct val="100000"/>
                        </a:lnSpc>
                        <a:spcBef>
                          <a:spcPts val="0"/>
                        </a:spcBef>
                        <a:spcAft>
                          <a:spcPts val="0"/>
                        </a:spcAft>
                      </a:pPr>
                      <a:r>
                        <a:rPr lang="en-GB" sz="800" dirty="0">
                          <a:effectLst/>
                          <a:latin typeface="Candara"/>
                          <a:ea typeface="Calibri"/>
                          <a:cs typeface="Times New Roman"/>
                        </a:rPr>
                        <a:t> </a:t>
                      </a:r>
                      <a:r>
                        <a:rPr lang="en-GB" sz="800" dirty="0">
                          <a:solidFill>
                            <a:srgbClr val="000000"/>
                          </a:solidFill>
                          <a:effectLst/>
                          <a:latin typeface="Candara"/>
                          <a:ea typeface="Calibri"/>
                          <a:cs typeface="Times New Roman"/>
                        </a:rPr>
                        <a:t>Who is special to us?</a:t>
                      </a:r>
                      <a:endParaRPr lang="en-GB" sz="800" dirty="0">
                        <a:effectLst/>
                        <a:latin typeface="Candara"/>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l">
                        <a:lnSpc>
                          <a:spcPct val="100000"/>
                        </a:lnSpc>
                        <a:spcBef>
                          <a:spcPts val="0"/>
                        </a:spcBef>
                        <a:spcAft>
                          <a:spcPts val="0"/>
                        </a:spcAft>
                      </a:pPr>
                      <a:r>
                        <a:rPr lang="en-GB" sz="800" dirty="0">
                          <a:solidFill>
                            <a:srgbClr val="000000"/>
                          </a:solidFill>
                          <a:effectLst/>
                          <a:latin typeface="Candara"/>
                          <a:ea typeface="Calibri"/>
                          <a:cs typeface="Times New Roman"/>
                        </a:rPr>
                        <a:t>How can we make friends?</a:t>
                      </a:r>
                      <a:endParaRPr lang="en-GB" sz="800" dirty="0">
                        <a:effectLst/>
                        <a:latin typeface="Candara"/>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vMerge="1">
                  <a:txBody>
                    <a:bodyPr/>
                    <a:lstStyle/>
                    <a:p>
                      <a:pPr algn="l">
                        <a:lnSpc>
                          <a:spcPct val="107000"/>
                        </a:lnSpc>
                        <a:spcAft>
                          <a:spcPts val="800"/>
                        </a:spcAft>
                      </a:pPr>
                      <a:endParaRPr lang="en-GB" sz="9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effectLst/>
                          <a:latin typeface="Candara"/>
                          <a:ea typeface="Calibri"/>
                          <a:cs typeface="Times New Roman"/>
                        </a:rPr>
                        <a:t> </a:t>
                      </a:r>
                      <a:r>
                        <a:rPr kumimoji="0" lang="en-GB" sz="800" b="0" i="0" u="none" strike="noStrike" kern="1200" cap="none" spc="0" normalizeH="0" baseline="0" noProof="0" dirty="0">
                          <a:ln>
                            <a:noFill/>
                          </a:ln>
                          <a:effectLst/>
                          <a:uLnTx/>
                          <a:uFillTx/>
                          <a:latin typeface="Candara"/>
                          <a:ea typeface="+mn-ea"/>
                          <a:cs typeface="+mn-cs"/>
                        </a:rPr>
                        <a:t>Health and wellbeing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effectLst/>
                          <a:uLnTx/>
                          <a:uFillTx/>
                          <a:latin typeface="Candara"/>
                          <a:ea typeface="+mn-ea"/>
                          <a:cs typeface="+mn-cs"/>
                        </a:rPr>
                        <a:t>Copyright</a:t>
                      </a:r>
                    </a:p>
                    <a:p>
                      <a:pPr algn="l">
                        <a:lnSpc>
                          <a:spcPct val="100000"/>
                        </a:lnSpc>
                        <a:spcBef>
                          <a:spcPts val="0"/>
                        </a:spcBef>
                        <a:spcAft>
                          <a:spcPts val="0"/>
                        </a:spcAft>
                      </a:pPr>
                      <a:r>
                        <a:rPr lang="en-GB" sz="800" dirty="0">
                          <a:effectLst/>
                          <a:latin typeface="Candara"/>
                          <a:ea typeface="Calibri"/>
                          <a:cs typeface="Times New Roman"/>
                        </a:rPr>
                        <a:t> </a:t>
                      </a:r>
                      <a:r>
                        <a:rPr lang="en-GB" sz="800" dirty="0">
                          <a:solidFill>
                            <a:srgbClr val="000000"/>
                          </a:solidFill>
                          <a:effectLst/>
                          <a:latin typeface="Candara"/>
                          <a:ea typeface="Calibri"/>
                          <a:cs typeface="Times New Roman"/>
                        </a:rPr>
                        <a:t>What helps us stay healthy?</a:t>
                      </a:r>
                      <a:endParaRPr lang="en-GB" sz="800" dirty="0">
                        <a:effectLst/>
                        <a:latin typeface="Candara"/>
                        <a:ea typeface="Calibri"/>
                        <a:cs typeface="Times New Roman"/>
                      </a:endParaRPr>
                    </a:p>
                  </a:txBody>
                  <a:tcPr marL="68580" marR="68580" marT="0" marB="0">
                    <a:lnB w="12700" cap="flat" cmpd="sng" algn="ctr">
                      <a:solidFill>
                        <a:schemeClr val="tx1"/>
                      </a:solidFill>
                      <a:prstDash val="solid"/>
                      <a:round/>
                      <a:headEnd type="none" w="med" len="med"/>
                      <a:tailEnd type="none" w="med" len="med"/>
                    </a:lnB>
                  </a:tcPr>
                </a:tc>
                <a:tc vMerge="1">
                  <a:txBody>
                    <a:bodyPr/>
                    <a:lstStyle/>
                    <a:p>
                      <a:pPr algn="l">
                        <a:lnSpc>
                          <a:spcPct val="107000"/>
                        </a:lnSpc>
                        <a:spcAft>
                          <a:spcPts val="800"/>
                        </a:spcAft>
                      </a:pPr>
                      <a:endParaRPr lang="en-GB" sz="900">
                        <a:effectLst/>
                        <a:latin typeface="Arial Narrow" panose="020B0606020202030204" pitchFamily="34" charset="0"/>
                        <a:ea typeface="Calibri" panose="020F0502020204030204" pitchFamily="34" charset="0"/>
                        <a:cs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6026724"/>
                  </a:ext>
                </a:extLst>
              </a:tr>
              <a:tr h="304014">
                <a:tc v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latin typeface="Candara"/>
                        </a:rPr>
                        <a:t>What is the same/different about us?</a:t>
                      </a:r>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effectLst/>
                          <a:uLnTx/>
                          <a:uFillTx/>
                          <a:latin typeface="Candara"/>
                          <a:ea typeface="+mn-ea"/>
                          <a:cs typeface="+mn-cs"/>
                        </a:rPr>
                        <a:t>Who is special to us?</a:t>
                      </a:r>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effectLst/>
                          <a:uLnTx/>
                          <a:uFillTx/>
                          <a:latin typeface="Candara"/>
                          <a:ea typeface="+mn-ea"/>
                          <a:cs typeface="+mn-cs"/>
                        </a:rPr>
                        <a:t>How can we look after each other and the world?</a:t>
                      </a:r>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effectLst/>
                          <a:uLnTx/>
                          <a:uFillTx/>
                          <a:latin typeface="Candara"/>
                          <a:ea typeface="+mn-ea"/>
                          <a:cs typeface="+mn-cs"/>
                        </a:rPr>
                        <a:t>How can we make friends?</a:t>
                      </a:r>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effectLst/>
                          <a:uLnTx/>
                          <a:uFillTx/>
                          <a:latin typeface="Candara"/>
                          <a:ea typeface="+mn-ea"/>
                          <a:cs typeface="+mn-cs"/>
                        </a:rPr>
                        <a:t>What helps us to stay healthy?</a:t>
                      </a:r>
                    </a:p>
                  </a:txBody>
                  <a:tcPr>
                    <a:lnT w="12700" cap="flat" cmpd="sng" algn="ctr">
                      <a:solidFill>
                        <a:schemeClr val="tx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effectLst/>
                          <a:uLnTx/>
                          <a:uFillTx/>
                          <a:latin typeface="Candara"/>
                          <a:ea typeface="+mn-ea"/>
                          <a:cs typeface="+mn-cs"/>
                        </a:rPr>
                        <a:t>Who helps to keep us safe?</a:t>
                      </a:r>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43796563"/>
                  </a:ext>
                </a:extLst>
              </a:tr>
              <a:tr h="193463">
                <a:tc>
                  <a:txBody>
                    <a:bodyPr/>
                    <a:lstStyle/>
                    <a:p>
                      <a:pPr>
                        <a:lnSpc>
                          <a:spcPct val="100000"/>
                        </a:lnSpc>
                        <a:spcBef>
                          <a:spcPts val="0"/>
                        </a:spcBef>
                        <a:spcAft>
                          <a:spcPts val="0"/>
                        </a:spcAft>
                      </a:pPr>
                      <a:r>
                        <a:rPr lang="en-GB" sz="800" b="0" dirty="0">
                          <a:latin typeface="Candara"/>
                        </a:rPr>
                        <a:t>RE</a:t>
                      </a:r>
                    </a:p>
                  </a:txBody>
                  <a:tcPr>
                    <a:solidFill>
                      <a:srgbClr val="B1F1E5"/>
                    </a:solidFill>
                  </a:tcPr>
                </a:tc>
                <a:tc>
                  <a:txBody>
                    <a:bodyPr/>
                    <a:lstStyle/>
                    <a:p>
                      <a:pPr>
                        <a:lnSpc>
                          <a:spcPct val="100000"/>
                        </a:lnSpc>
                        <a:spcBef>
                          <a:spcPts val="0"/>
                        </a:spcBef>
                        <a:spcAft>
                          <a:spcPts val="0"/>
                        </a:spcAft>
                      </a:pPr>
                      <a:r>
                        <a:rPr lang="en-GB" sz="800" dirty="0">
                          <a:solidFill>
                            <a:srgbClr val="000000"/>
                          </a:solidFill>
                          <a:effectLst/>
                          <a:latin typeface="Candara"/>
                          <a:ea typeface="Calibri"/>
                          <a:cs typeface="Times New Roman"/>
                        </a:rPr>
                        <a:t>Religion: Christianity/ humanism</a:t>
                      </a:r>
                      <a:endParaRPr lang="en-GB" sz="800" dirty="0">
                        <a:effectLst/>
                        <a:latin typeface="Candara"/>
                        <a:ea typeface="Calibri"/>
                        <a:cs typeface="Times New Roman"/>
                      </a:endParaRPr>
                    </a:p>
                  </a:txBody>
                  <a:tcPr marL="68580" marR="68580" marT="0" marB="0"/>
                </a:tc>
                <a:tc>
                  <a:txBody>
                    <a:bodyPr/>
                    <a:lstStyle/>
                    <a:p>
                      <a:pPr>
                        <a:lnSpc>
                          <a:spcPct val="100000"/>
                        </a:lnSpc>
                        <a:spcBef>
                          <a:spcPts val="0"/>
                        </a:spcBef>
                        <a:spcAft>
                          <a:spcPts val="0"/>
                        </a:spcAft>
                      </a:pPr>
                      <a:r>
                        <a:rPr lang="en-GB" sz="800" dirty="0">
                          <a:solidFill>
                            <a:srgbClr val="000000"/>
                          </a:solidFill>
                          <a:effectLst/>
                          <a:latin typeface="Candara"/>
                          <a:ea typeface="Calibri"/>
                          <a:cs typeface="Times New Roman"/>
                        </a:rPr>
                        <a:t>Religion: Christianity</a:t>
                      </a:r>
                      <a:endParaRPr lang="en-GB" sz="800" dirty="0">
                        <a:effectLst/>
                        <a:latin typeface="Candara"/>
                        <a:ea typeface="Calibri"/>
                        <a:cs typeface="Times New Roman"/>
                      </a:endParaRPr>
                    </a:p>
                  </a:txBody>
                  <a:tcPr marL="68580" marR="68580" marT="0" marB="0">
                    <a:lnR w="12700" cap="flat" cmpd="sng" algn="ctr">
                      <a:solidFill>
                        <a:schemeClr val="tx1"/>
                      </a:solidFill>
                      <a:prstDash val="solid"/>
                      <a:round/>
                      <a:headEnd type="none" w="med" len="med"/>
                      <a:tailEnd type="none" w="med" len="med"/>
                    </a:lnR>
                  </a:tcPr>
                </a:tc>
                <a:tc>
                  <a:txBody>
                    <a:bodyPr/>
                    <a:lstStyle/>
                    <a:p>
                      <a:pPr>
                        <a:lnSpc>
                          <a:spcPct val="100000"/>
                        </a:lnSpc>
                        <a:spcBef>
                          <a:spcPts val="0"/>
                        </a:spcBef>
                        <a:spcAft>
                          <a:spcPts val="0"/>
                        </a:spcAft>
                      </a:pPr>
                      <a:r>
                        <a:rPr lang="en-GB" sz="800" dirty="0">
                          <a:solidFill>
                            <a:srgbClr val="000000"/>
                          </a:solidFill>
                          <a:effectLst/>
                          <a:latin typeface="Candara"/>
                          <a:ea typeface="Calibri"/>
                          <a:cs typeface="Times New Roman"/>
                        </a:rPr>
                        <a:t>Religion: Christianity</a:t>
                      </a:r>
                      <a:endParaRPr lang="en-GB" sz="800" dirty="0">
                        <a:effectLst/>
                        <a:latin typeface="Candara"/>
                        <a:ea typeface="Calibri"/>
                        <a:cs typeface="Times New Roman"/>
                      </a:endParaRPr>
                    </a:p>
                  </a:txBody>
                  <a:tcPr marL="68580" marR="68580" marT="0" marB="0">
                    <a:lnL w="12700" cap="flat" cmpd="sng" algn="ctr">
                      <a:solidFill>
                        <a:schemeClr val="tx1"/>
                      </a:solidFill>
                      <a:prstDash val="solid"/>
                      <a:round/>
                      <a:headEnd type="none" w="med" len="med"/>
                      <a:tailEnd type="none" w="med" len="med"/>
                    </a:lnL>
                  </a:tcPr>
                </a:tc>
                <a:tc>
                  <a:txBody>
                    <a:bodyPr/>
                    <a:lstStyle/>
                    <a:p>
                      <a:pPr>
                        <a:lnSpc>
                          <a:spcPct val="100000"/>
                        </a:lnSpc>
                        <a:spcBef>
                          <a:spcPts val="0"/>
                        </a:spcBef>
                        <a:spcAft>
                          <a:spcPts val="0"/>
                        </a:spcAft>
                      </a:pPr>
                      <a:r>
                        <a:rPr lang="en-GB" sz="800" dirty="0">
                          <a:solidFill>
                            <a:srgbClr val="000000"/>
                          </a:solidFill>
                          <a:effectLst/>
                          <a:latin typeface="Candara"/>
                          <a:ea typeface="Calibri"/>
                          <a:cs typeface="Times New Roman"/>
                        </a:rPr>
                        <a:t>Religion: Christianity</a:t>
                      </a:r>
                      <a:endParaRPr lang="en-GB" sz="800" dirty="0">
                        <a:effectLst/>
                        <a:latin typeface="Candara"/>
                        <a:ea typeface="Calibri"/>
                        <a:cs typeface="Times New Roman"/>
                      </a:endParaRPr>
                    </a:p>
                  </a:txBody>
                  <a:tcPr marL="68580" marR="68580" marT="0" marB="0"/>
                </a:tc>
                <a:tc>
                  <a:txBody>
                    <a:bodyPr/>
                    <a:lstStyle/>
                    <a:p>
                      <a:pPr>
                        <a:lnSpc>
                          <a:spcPct val="100000"/>
                        </a:lnSpc>
                        <a:spcBef>
                          <a:spcPts val="0"/>
                        </a:spcBef>
                        <a:spcAft>
                          <a:spcPts val="0"/>
                        </a:spcAft>
                      </a:pPr>
                      <a:r>
                        <a:rPr lang="en-GB" sz="800" dirty="0">
                          <a:solidFill>
                            <a:srgbClr val="000000"/>
                          </a:solidFill>
                          <a:effectLst/>
                          <a:latin typeface="Candara"/>
                          <a:ea typeface="Calibri"/>
                          <a:cs typeface="Times New Roman"/>
                        </a:rPr>
                        <a:t>Religion: Judaism</a:t>
                      </a:r>
                      <a:endParaRPr lang="en-GB" sz="800" dirty="0">
                        <a:effectLst/>
                        <a:latin typeface="Candara"/>
                        <a:ea typeface="Calibri"/>
                        <a:cs typeface="Times New Roman"/>
                      </a:endParaRPr>
                    </a:p>
                  </a:txBody>
                  <a:tcPr marL="68580" marR="68580" marT="0" marB="0"/>
                </a:tc>
                <a:tc>
                  <a:txBody>
                    <a:bodyPr/>
                    <a:lstStyle/>
                    <a:p>
                      <a:pPr>
                        <a:lnSpc>
                          <a:spcPct val="100000"/>
                        </a:lnSpc>
                        <a:spcBef>
                          <a:spcPts val="0"/>
                        </a:spcBef>
                        <a:spcAft>
                          <a:spcPts val="0"/>
                        </a:spcAft>
                      </a:pPr>
                      <a:r>
                        <a:rPr lang="en-GB" sz="800" dirty="0">
                          <a:solidFill>
                            <a:srgbClr val="000000"/>
                          </a:solidFill>
                          <a:effectLst/>
                          <a:latin typeface="Candara"/>
                          <a:ea typeface="Calibri"/>
                          <a:cs typeface="Times New Roman"/>
                        </a:rPr>
                        <a:t>Religion: Judaism</a:t>
                      </a:r>
                      <a:endParaRPr lang="en-GB" sz="800" dirty="0">
                        <a:effectLst/>
                        <a:latin typeface="Candara"/>
                        <a:ea typeface="Calibri"/>
                        <a:cs typeface="Times New Roman"/>
                      </a:endParaRPr>
                    </a:p>
                  </a:txBody>
                  <a:tcPr marL="68580" marR="68580" marT="0" marB="0"/>
                </a:tc>
                <a:extLst>
                  <a:ext uri="{0D108BD9-81ED-4DB2-BD59-A6C34878D82A}">
                    <a16:rowId xmlns:a16="http://schemas.microsoft.com/office/drawing/2014/main" val="3403383306"/>
                  </a:ext>
                </a:extLst>
              </a:tr>
              <a:tr h="193463">
                <a:tc>
                  <a:txBody>
                    <a:bodyPr/>
                    <a:lstStyle/>
                    <a:p>
                      <a:pPr>
                        <a:lnSpc>
                          <a:spcPct val="100000"/>
                        </a:lnSpc>
                        <a:spcBef>
                          <a:spcPts val="0"/>
                        </a:spcBef>
                        <a:spcAft>
                          <a:spcPts val="0"/>
                        </a:spcAft>
                      </a:pPr>
                      <a:r>
                        <a:rPr lang="en-GB" sz="800" b="0" dirty="0">
                          <a:latin typeface="Candara"/>
                        </a:rPr>
                        <a:t>PE</a:t>
                      </a:r>
                    </a:p>
                  </a:txBody>
                  <a:tcPr>
                    <a:solidFill>
                      <a:srgbClr val="B1F1E5"/>
                    </a:solidFill>
                  </a:tcPr>
                </a:tc>
                <a:tc gridSpan="2">
                  <a:txBody>
                    <a:bodyPr/>
                    <a:lstStyle/>
                    <a:p>
                      <a:pPr>
                        <a:lnSpc>
                          <a:spcPct val="100000"/>
                        </a:lnSpc>
                        <a:spcBef>
                          <a:spcPts val="0"/>
                        </a:spcBef>
                        <a:spcAft>
                          <a:spcPts val="0"/>
                        </a:spcAft>
                      </a:pPr>
                      <a:r>
                        <a:rPr lang="en-GB" sz="800" dirty="0">
                          <a:latin typeface="Candara"/>
                        </a:rPr>
                        <a:t>Ball-skills / locomotion / dance / health and wellbeing</a:t>
                      </a:r>
                    </a:p>
                  </a:txBody>
                  <a:tcPr>
                    <a:lnR w="12700" cap="flat" cmpd="sng" algn="ctr">
                      <a:solidFill>
                        <a:schemeClr val="tx1"/>
                      </a:solidFill>
                      <a:prstDash val="solid"/>
                      <a:round/>
                      <a:headEnd type="none" w="med" len="med"/>
                      <a:tailEnd type="none" w="med" len="med"/>
                    </a:lnR>
                  </a:tcPr>
                </a:tc>
                <a:tc hMerge="1">
                  <a:txBody>
                    <a:bodyPr/>
                    <a:lstStyle/>
                    <a:p>
                      <a:endParaRPr lang="en-GB" sz="900">
                        <a:latin typeface="Arial Narrow" pitchFamily="34" charset="0"/>
                      </a:endParaRPr>
                    </a:p>
                  </a:txBody>
                  <a:tcPr>
                    <a:lnR w="12700" cap="flat" cmpd="sng" algn="ctr">
                      <a:solidFill>
                        <a:schemeClr val="tx1"/>
                      </a:solidFill>
                      <a:prstDash val="solid"/>
                      <a:round/>
                      <a:headEnd type="none" w="med" len="med"/>
                      <a:tailEnd type="none" w="med" len="med"/>
                    </a:lnR>
                  </a:tcPr>
                </a:tc>
                <a:tc gridSpan="2">
                  <a:txBody>
                    <a:bodyPr/>
                    <a:lstStyle/>
                    <a:p>
                      <a:pPr>
                        <a:lnSpc>
                          <a:spcPct val="100000"/>
                        </a:lnSpc>
                        <a:spcBef>
                          <a:spcPts val="0"/>
                        </a:spcBef>
                        <a:spcAft>
                          <a:spcPts val="0"/>
                        </a:spcAft>
                      </a:pPr>
                      <a:r>
                        <a:rPr lang="en-GB" sz="800" dirty="0">
                          <a:latin typeface="Candara"/>
                        </a:rPr>
                        <a:t>Ball skills / dance / multi-skills / gymnastics</a:t>
                      </a:r>
                    </a:p>
                  </a:txBody>
                  <a:tcPr>
                    <a:lnL w="12700" cap="flat" cmpd="sng" algn="ctr">
                      <a:solidFill>
                        <a:schemeClr val="tx1"/>
                      </a:solidFill>
                      <a:prstDash val="solid"/>
                      <a:round/>
                      <a:headEnd type="none" w="med" len="med"/>
                      <a:tailEnd type="none" w="med" len="med"/>
                    </a:lnL>
                  </a:tcPr>
                </a:tc>
                <a:tc hMerge="1">
                  <a:txBody>
                    <a:bodyPr/>
                    <a:lstStyle/>
                    <a:p>
                      <a:endParaRPr lang="en-GB" sz="900">
                        <a:latin typeface="Arial Narrow" pitchFamily="34" charset="0"/>
                      </a:endParaRPr>
                    </a:p>
                  </a:txBody>
                  <a:tcPr/>
                </a:tc>
                <a:tc gridSpan="2">
                  <a:txBody>
                    <a:bodyPr/>
                    <a:lstStyle/>
                    <a:p>
                      <a:pPr>
                        <a:lnSpc>
                          <a:spcPct val="100000"/>
                        </a:lnSpc>
                        <a:spcBef>
                          <a:spcPts val="0"/>
                        </a:spcBef>
                        <a:spcAft>
                          <a:spcPts val="0"/>
                        </a:spcAft>
                      </a:pPr>
                      <a:r>
                        <a:rPr lang="en-GB" sz="800" dirty="0">
                          <a:latin typeface="Candara"/>
                        </a:rPr>
                        <a:t>Multi-skills / team building / sports day</a:t>
                      </a:r>
                    </a:p>
                  </a:txBody>
                  <a:tcPr/>
                </a:tc>
                <a:tc hMerge="1">
                  <a:txBody>
                    <a:bodyPr/>
                    <a:lstStyle/>
                    <a:p>
                      <a:endParaRPr lang="en-GB" sz="900">
                        <a:latin typeface="Arial Narrow" pitchFamily="34" charset="0"/>
                      </a:endParaRPr>
                    </a:p>
                  </a:txBody>
                  <a:tcPr/>
                </a:tc>
                <a:extLst>
                  <a:ext uri="{0D108BD9-81ED-4DB2-BD59-A6C34878D82A}">
                    <a16:rowId xmlns:a16="http://schemas.microsoft.com/office/drawing/2014/main" val="2696791974"/>
                  </a:ext>
                </a:extLst>
              </a:tr>
            </a:tbl>
          </a:graphicData>
        </a:graphic>
      </p:graphicFrame>
      <p:sp>
        <p:nvSpPr>
          <p:cNvPr id="5" name="TextBox 4">
            <a:extLst>
              <a:ext uri="{FF2B5EF4-FFF2-40B4-BE49-F238E27FC236}">
                <a16:creationId xmlns:a16="http://schemas.microsoft.com/office/drawing/2014/main" id="{09744358-F24E-A0E4-3CFE-094BA5179C8A}"/>
              </a:ext>
            </a:extLst>
          </p:cNvPr>
          <p:cNvSpPr txBox="1"/>
          <p:nvPr/>
        </p:nvSpPr>
        <p:spPr>
          <a:xfrm>
            <a:off x="5014600" y="364766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latin typeface="Candara" panose="020E0502030303020204" pitchFamily="34" charset="0"/>
            </a:endParaRPr>
          </a:p>
        </p:txBody>
      </p:sp>
    </p:spTree>
    <p:extLst>
      <p:ext uri="{BB962C8B-B14F-4D97-AF65-F5344CB8AC3E}">
        <p14:creationId xmlns:p14="http://schemas.microsoft.com/office/powerpoint/2010/main" val="1396433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1B0283-7000-EA66-6022-80825A0C9A1D}"/>
              </a:ext>
            </a:extLst>
          </p:cNvPr>
          <p:cNvPicPr>
            <a:picLocks noChangeAspect="1"/>
          </p:cNvPicPr>
          <p:nvPr/>
        </p:nvPicPr>
        <p:blipFill>
          <a:blip r:embed="rId2"/>
          <a:stretch>
            <a:fillRect/>
          </a:stretch>
        </p:blipFill>
        <p:spPr>
          <a:xfrm>
            <a:off x="3094350" y="0"/>
            <a:ext cx="6003299" cy="6849029"/>
          </a:xfrm>
          <a:prstGeom prst="rect">
            <a:avLst/>
          </a:prstGeom>
        </p:spPr>
      </p:pic>
    </p:spTree>
    <p:extLst>
      <p:ext uri="{BB962C8B-B14F-4D97-AF65-F5344CB8AC3E}">
        <p14:creationId xmlns:p14="http://schemas.microsoft.com/office/powerpoint/2010/main" val="254057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E7BAC9D-C2E6-37BE-E62E-CA71AC5F4FC2}"/>
              </a:ext>
            </a:extLst>
          </p:cNvPr>
          <p:cNvPicPr>
            <a:picLocks noChangeAspect="1"/>
          </p:cNvPicPr>
          <p:nvPr/>
        </p:nvPicPr>
        <p:blipFill>
          <a:blip r:embed="rId2"/>
          <a:stretch>
            <a:fillRect/>
          </a:stretch>
        </p:blipFill>
        <p:spPr>
          <a:xfrm>
            <a:off x="3271837" y="185737"/>
            <a:ext cx="5648325" cy="6486525"/>
          </a:xfrm>
          <a:prstGeom prst="rect">
            <a:avLst/>
          </a:prstGeom>
        </p:spPr>
      </p:pic>
    </p:spTree>
    <p:extLst>
      <p:ext uri="{BB962C8B-B14F-4D97-AF65-F5344CB8AC3E}">
        <p14:creationId xmlns:p14="http://schemas.microsoft.com/office/powerpoint/2010/main" val="2119312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BD244AA-85BB-5D0F-E19D-344FE42B18D1}"/>
              </a:ext>
            </a:extLst>
          </p:cNvPr>
          <p:cNvPicPr>
            <a:picLocks noChangeAspect="1"/>
          </p:cNvPicPr>
          <p:nvPr/>
        </p:nvPicPr>
        <p:blipFill>
          <a:blip r:embed="rId2"/>
          <a:stretch>
            <a:fillRect/>
          </a:stretch>
        </p:blipFill>
        <p:spPr>
          <a:xfrm>
            <a:off x="2411186" y="0"/>
            <a:ext cx="6754586" cy="6944856"/>
          </a:xfrm>
          <a:prstGeom prst="rect">
            <a:avLst/>
          </a:prstGeom>
        </p:spPr>
      </p:pic>
    </p:spTree>
    <p:extLst>
      <p:ext uri="{BB962C8B-B14F-4D97-AF65-F5344CB8AC3E}">
        <p14:creationId xmlns:p14="http://schemas.microsoft.com/office/powerpoint/2010/main" val="826144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CB0DFA-511C-C4A8-FC76-8331DE8763FE}"/>
              </a:ext>
            </a:extLst>
          </p:cNvPr>
          <p:cNvPicPr>
            <a:picLocks noChangeAspect="1"/>
          </p:cNvPicPr>
          <p:nvPr/>
        </p:nvPicPr>
        <p:blipFill>
          <a:blip r:embed="rId2"/>
          <a:stretch>
            <a:fillRect/>
          </a:stretch>
        </p:blipFill>
        <p:spPr>
          <a:xfrm>
            <a:off x="2501673" y="39488"/>
            <a:ext cx="6751184" cy="6779024"/>
          </a:xfrm>
          <a:prstGeom prst="rect">
            <a:avLst/>
          </a:prstGeom>
        </p:spPr>
      </p:pic>
    </p:spTree>
    <p:extLst>
      <p:ext uri="{BB962C8B-B14F-4D97-AF65-F5344CB8AC3E}">
        <p14:creationId xmlns:p14="http://schemas.microsoft.com/office/powerpoint/2010/main" val="1237790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DC46079-A6A9-B46B-90DF-0C412D99269D}"/>
              </a:ext>
            </a:extLst>
          </p:cNvPr>
          <p:cNvPicPr>
            <a:picLocks noChangeAspect="1"/>
          </p:cNvPicPr>
          <p:nvPr/>
        </p:nvPicPr>
        <p:blipFill>
          <a:blip r:embed="rId2"/>
          <a:stretch>
            <a:fillRect/>
          </a:stretch>
        </p:blipFill>
        <p:spPr>
          <a:xfrm>
            <a:off x="2713264" y="0"/>
            <a:ext cx="6765471" cy="6882695"/>
          </a:xfrm>
          <a:prstGeom prst="rect">
            <a:avLst/>
          </a:prstGeom>
        </p:spPr>
      </p:pic>
    </p:spTree>
    <p:extLst>
      <p:ext uri="{BB962C8B-B14F-4D97-AF65-F5344CB8AC3E}">
        <p14:creationId xmlns:p14="http://schemas.microsoft.com/office/powerpoint/2010/main" val="1563055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672E997-8A42-DD55-D347-C01915C40A8B}"/>
              </a:ext>
            </a:extLst>
          </p:cNvPr>
          <p:cNvPicPr>
            <a:picLocks noChangeAspect="1"/>
          </p:cNvPicPr>
          <p:nvPr/>
        </p:nvPicPr>
        <p:blipFill>
          <a:blip r:embed="rId2"/>
          <a:stretch>
            <a:fillRect/>
          </a:stretch>
        </p:blipFill>
        <p:spPr>
          <a:xfrm>
            <a:off x="2785382" y="0"/>
            <a:ext cx="6621236" cy="7001767"/>
          </a:xfrm>
          <a:prstGeom prst="rect">
            <a:avLst/>
          </a:prstGeom>
        </p:spPr>
      </p:pic>
    </p:spTree>
    <p:extLst>
      <p:ext uri="{BB962C8B-B14F-4D97-AF65-F5344CB8AC3E}">
        <p14:creationId xmlns:p14="http://schemas.microsoft.com/office/powerpoint/2010/main" val="2821317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75610-0F29-3981-40B9-7C80A3C592EB}"/>
              </a:ext>
            </a:extLst>
          </p:cNvPr>
          <p:cNvSpPr>
            <a:spLocks noGrp="1"/>
          </p:cNvSpPr>
          <p:nvPr>
            <p:ph type="title"/>
          </p:nvPr>
        </p:nvSpPr>
        <p:spPr>
          <a:xfrm>
            <a:off x="876300" y="1098550"/>
            <a:ext cx="4600575" cy="1325563"/>
          </a:xfrm>
        </p:spPr>
        <p:txBody>
          <a:bodyPr>
            <a:normAutofit fontScale="90000"/>
          </a:bodyPr>
          <a:lstStyle/>
          <a:p>
            <a:r>
              <a:rPr lang="en-GB" dirty="0">
                <a:cs typeface="Calibri"/>
              </a:rPr>
              <a:t>There's also an English overview each half term... </a:t>
            </a:r>
            <a:endParaRPr lang="en-GB" dirty="0"/>
          </a:p>
        </p:txBody>
      </p:sp>
      <p:pic>
        <p:nvPicPr>
          <p:cNvPr id="5" name="Picture 4">
            <a:extLst>
              <a:ext uri="{FF2B5EF4-FFF2-40B4-BE49-F238E27FC236}">
                <a16:creationId xmlns:a16="http://schemas.microsoft.com/office/drawing/2014/main" id="{31312BFF-8293-B254-3C85-024D8A919069}"/>
              </a:ext>
            </a:extLst>
          </p:cNvPr>
          <p:cNvPicPr>
            <a:picLocks noChangeAspect="1"/>
          </p:cNvPicPr>
          <p:nvPr/>
        </p:nvPicPr>
        <p:blipFill>
          <a:blip r:embed="rId3"/>
          <a:stretch>
            <a:fillRect/>
          </a:stretch>
        </p:blipFill>
        <p:spPr>
          <a:xfrm>
            <a:off x="6246999" y="0"/>
            <a:ext cx="5336801" cy="6858000"/>
          </a:xfrm>
          <a:prstGeom prst="rect">
            <a:avLst/>
          </a:prstGeom>
        </p:spPr>
      </p:pic>
    </p:spTree>
    <p:extLst>
      <p:ext uri="{BB962C8B-B14F-4D97-AF65-F5344CB8AC3E}">
        <p14:creationId xmlns:p14="http://schemas.microsoft.com/office/powerpoint/2010/main" val="14933234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D0FC5E8-A58D-748A-904E-CC0CE67B59E6}"/>
              </a:ext>
            </a:extLst>
          </p:cNvPr>
          <p:cNvPicPr>
            <a:picLocks noChangeAspect="1"/>
          </p:cNvPicPr>
          <p:nvPr/>
        </p:nvPicPr>
        <p:blipFill>
          <a:blip r:embed="rId2"/>
          <a:stretch>
            <a:fillRect/>
          </a:stretch>
        </p:blipFill>
        <p:spPr>
          <a:xfrm>
            <a:off x="0" y="170221"/>
            <a:ext cx="12192000" cy="6517557"/>
          </a:xfrm>
          <a:prstGeom prst="rect">
            <a:avLst/>
          </a:prstGeom>
        </p:spPr>
      </p:pic>
    </p:spTree>
    <p:extLst>
      <p:ext uri="{BB962C8B-B14F-4D97-AF65-F5344CB8AC3E}">
        <p14:creationId xmlns:p14="http://schemas.microsoft.com/office/powerpoint/2010/main" val="7088387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sign&#10;&#10;Description automatically generated">
            <a:extLst>
              <a:ext uri="{FF2B5EF4-FFF2-40B4-BE49-F238E27FC236}">
                <a16:creationId xmlns:a16="http://schemas.microsoft.com/office/drawing/2014/main" id="{B8C289C5-0A25-0326-1B9D-0497E6AD485E}"/>
              </a:ext>
            </a:extLst>
          </p:cNvPr>
          <p:cNvPicPr>
            <a:picLocks noChangeAspect="1"/>
          </p:cNvPicPr>
          <p:nvPr/>
        </p:nvPicPr>
        <p:blipFill>
          <a:blip r:embed="rId3">
            <a:extLst>
              <a:ext uri="{28A0092B-C50C-407E-A947-70E740481C1C}">
                <a14:useLocalDpi xmlns:a14="http://schemas.microsoft.com/office/drawing/2010/main" val="0"/>
              </a:ext>
            </a:extLst>
          </a:blip>
          <a:srcRect l="29167" t="2407" r="33750" b="8704"/>
          <a:stretch/>
        </p:blipFill>
        <p:spPr>
          <a:xfrm rot="5400000">
            <a:off x="3179295" y="-1814515"/>
            <a:ext cx="5833410" cy="10487029"/>
          </a:xfrm>
          <a:prstGeom prst="rect">
            <a:avLst/>
          </a:prstGeom>
        </p:spPr>
      </p:pic>
    </p:spTree>
    <p:extLst>
      <p:ext uri="{BB962C8B-B14F-4D97-AF65-F5344CB8AC3E}">
        <p14:creationId xmlns:p14="http://schemas.microsoft.com/office/powerpoint/2010/main" val="970870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CA0C075-8E36-572B-E9F1-0495951B660F}"/>
              </a:ext>
            </a:extLst>
          </p:cNvPr>
          <p:cNvGraphicFramePr>
            <a:graphicFrameLocks noGrp="1"/>
          </p:cNvGraphicFramePr>
          <p:nvPr>
            <p:extLst>
              <p:ext uri="{D42A27DB-BD31-4B8C-83A1-F6EECF244321}">
                <p14:modId xmlns:p14="http://schemas.microsoft.com/office/powerpoint/2010/main" val="3766868270"/>
              </p:ext>
            </p:extLst>
          </p:nvPr>
        </p:nvGraphicFramePr>
        <p:xfrm>
          <a:off x="240044" y="386292"/>
          <a:ext cx="11465169" cy="5642229"/>
        </p:xfrm>
        <a:graphic>
          <a:graphicData uri="http://schemas.openxmlformats.org/drawingml/2006/table">
            <a:tbl>
              <a:tblPr firstRow="1" firstCol="1" bandRow="1"/>
              <a:tblGrid>
                <a:gridCol w="1657351">
                  <a:extLst>
                    <a:ext uri="{9D8B030D-6E8A-4147-A177-3AD203B41FA5}">
                      <a16:colId xmlns:a16="http://schemas.microsoft.com/office/drawing/2014/main" val="2380284170"/>
                    </a:ext>
                  </a:extLst>
                </a:gridCol>
                <a:gridCol w="2072703">
                  <a:extLst>
                    <a:ext uri="{9D8B030D-6E8A-4147-A177-3AD203B41FA5}">
                      <a16:colId xmlns:a16="http://schemas.microsoft.com/office/drawing/2014/main" val="2916543625"/>
                    </a:ext>
                  </a:extLst>
                </a:gridCol>
                <a:gridCol w="2077570">
                  <a:extLst>
                    <a:ext uri="{9D8B030D-6E8A-4147-A177-3AD203B41FA5}">
                      <a16:colId xmlns:a16="http://schemas.microsoft.com/office/drawing/2014/main" val="1347991941"/>
                    </a:ext>
                  </a:extLst>
                </a:gridCol>
                <a:gridCol w="1436695">
                  <a:extLst>
                    <a:ext uri="{9D8B030D-6E8A-4147-A177-3AD203B41FA5}">
                      <a16:colId xmlns:a16="http://schemas.microsoft.com/office/drawing/2014/main" val="759675568"/>
                    </a:ext>
                  </a:extLst>
                </a:gridCol>
                <a:gridCol w="2245495">
                  <a:extLst>
                    <a:ext uri="{9D8B030D-6E8A-4147-A177-3AD203B41FA5}">
                      <a16:colId xmlns:a16="http://schemas.microsoft.com/office/drawing/2014/main" val="3080534817"/>
                    </a:ext>
                  </a:extLst>
                </a:gridCol>
                <a:gridCol w="1975355">
                  <a:extLst>
                    <a:ext uri="{9D8B030D-6E8A-4147-A177-3AD203B41FA5}">
                      <a16:colId xmlns:a16="http://schemas.microsoft.com/office/drawing/2014/main" val="1634271407"/>
                    </a:ext>
                  </a:extLst>
                </a:gridCol>
              </a:tblGrid>
              <a:tr h="256540">
                <a:tc>
                  <a:txBody>
                    <a:bodyPr/>
                    <a:lstStyle/>
                    <a:p>
                      <a:pPr algn="ctr">
                        <a:lnSpc>
                          <a:spcPct val="107000"/>
                        </a:lnSpc>
                        <a:spcAft>
                          <a:spcPts val="800"/>
                        </a:spcAft>
                        <a:buNone/>
                      </a:pPr>
                      <a:r>
                        <a:rPr lang="en-US" sz="1000" kern="100" dirty="0" err="1">
                          <a:effectLst/>
                          <a:latin typeface="Candara" panose="020E0502030303020204" pitchFamily="34" charset="0"/>
                          <a:ea typeface="Calibri" panose="020F0502020204030204" pitchFamily="34" charset="0"/>
                          <a:cs typeface="Times New Roman" panose="02020603050405020304" pitchFamily="18" charset="0"/>
                        </a:rPr>
                        <a:t>Behaviour</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Digging</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Molding</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Burying/</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enclosing</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Imprinting/Mark making</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Sieving/sifting</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56883533"/>
                  </a:ext>
                </a:extLst>
              </a:tr>
              <a:tr h="1790700">
                <a:tc>
                  <a:txBody>
                    <a:bodyPr/>
                    <a:lstStyle/>
                    <a:p>
                      <a:pPr algn="ct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Developing</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buNone/>
                      </a:pPr>
                      <a:r>
                        <a:rPr lang="en-US" sz="1000" b="1" kern="100" dirty="0">
                          <a:effectLst/>
                          <a:latin typeface="Candara" panose="020E0502030303020204" pitchFamily="34" charset="0"/>
                          <a:ea typeface="Calibri" panose="020F0502020204030204" pitchFamily="34" charset="0"/>
                          <a:cs typeface="Times New Roman" panose="02020603050405020304" pitchFamily="18" charset="0"/>
                        </a:rPr>
                        <a:t>Scoops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b="1" kern="100" dirty="0">
                          <a:effectLst/>
                          <a:latin typeface="Candara" panose="020E0502030303020204" pitchFamily="34" charset="0"/>
                          <a:ea typeface="Calibri" panose="020F0502020204030204" pitchFamily="34" charset="0"/>
                          <a:cs typeface="Times New Roman" panose="02020603050405020304" pitchFamily="18" charset="0"/>
                        </a:rPr>
                        <a:t>Short/long handled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b="1" kern="100" dirty="0">
                          <a:effectLst/>
                          <a:latin typeface="Candara" panose="020E0502030303020204" pitchFamily="34" charset="0"/>
                          <a:ea typeface="Calibri" panose="020F0502020204030204" pitchFamily="34" charset="0"/>
                          <a:cs typeface="Times New Roman" panose="02020603050405020304" pitchFamily="18" charset="0"/>
                        </a:rPr>
                        <a:t>Spades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b="1" kern="100" dirty="0">
                          <a:effectLst/>
                          <a:latin typeface="Candara" panose="020E0502030303020204" pitchFamily="34" charset="0"/>
                          <a:ea typeface="Calibri" panose="020F0502020204030204" pitchFamily="34" charset="0"/>
                          <a:cs typeface="Times New Roman" panose="02020603050405020304" pitchFamily="18" charset="0"/>
                        </a:rPr>
                        <a:t>Regular containers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Uses scoops spades to scoop sand up, move sand or dig a hole/space</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US" sz="1000" b="1" kern="100" dirty="0">
                          <a:effectLst/>
                          <a:latin typeface="Candara" panose="020E0502030303020204" pitchFamily="34" charset="0"/>
                          <a:ea typeface="Calibri" panose="020F0502020204030204" pitchFamily="34" charset="0"/>
                          <a:cs typeface="Times New Roman" panose="02020603050405020304" pitchFamily="18" charset="0"/>
                        </a:rPr>
                        <a:t>Cups, pots, irregular and embossed molds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000" b="1" kern="100" dirty="0">
                          <a:effectLst/>
                          <a:latin typeface="Candara" panose="020E0502030303020204" pitchFamily="34" charset="0"/>
                          <a:ea typeface="Calibri" panose="020F0502020204030204" pitchFamily="34" charset="0"/>
                          <a:cs typeface="Times New Roman" panose="02020603050405020304" pitchFamily="18" charset="0"/>
                        </a:rPr>
                        <a:t>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00" kern="100" dirty="0">
                          <a:effectLst/>
                          <a:latin typeface="Candara" panose="020E0502030303020204" pitchFamily="34" charset="0"/>
                          <a:ea typeface="Calibri" panose="020F0502020204030204" pitchFamily="34" charset="0"/>
                          <a:cs typeface="Times New Roman" panose="02020603050405020304" pitchFamily="18" charset="0"/>
                        </a:rPr>
                        <a:t>Free play with hands - makes shapes, heaps and tunnels  Fills moulds and shapes and turns over to make shape  Recognises that damp sand holds shape</a:t>
                      </a: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buNone/>
                      </a:pPr>
                      <a:r>
                        <a:rPr lang="en-GB" sz="1000" kern="100" dirty="0">
                          <a:effectLst/>
                          <a:latin typeface="Candara" panose="020E0502030303020204" pitchFamily="34" charset="0"/>
                          <a:ea typeface="Calibri" panose="020F0502020204030204" pitchFamily="34" charset="0"/>
                          <a:cs typeface="Times New Roman" panose="02020603050405020304" pitchFamily="18" charset="0"/>
                        </a:rPr>
                        <a:t>Free play with hands.  Uses hands to cover up objects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US" sz="1000" b="1" kern="100" dirty="0">
                          <a:effectLst/>
                          <a:latin typeface="Candara" panose="020E0502030303020204" pitchFamily="34" charset="0"/>
                          <a:ea typeface="Calibri" panose="020F0502020204030204" pitchFamily="34" charset="0"/>
                          <a:cs typeface="Times New Roman" panose="02020603050405020304" pitchFamily="18" charset="0"/>
                        </a:rPr>
                        <a:t>Fingers, shells/stones, mashers, fir cones/natural resources, chip fryer baskets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Deliberately makes impressions with other objects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Talks about the shapes, patterns they are making</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effectLst/>
                          <a:latin typeface="Candara" panose="020E0502030303020204" pitchFamily="34" charset="0"/>
                          <a:ea typeface="Calibri" panose="020F0502020204030204" pitchFamily="34" charset="0"/>
                          <a:cs typeface="Times New Roman" panose="02020603050405020304" pitchFamily="18" charset="0"/>
                        </a:rPr>
                        <a:t>Starts to explore patterns using imprints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spcAft>
                          <a:spcPts val="800"/>
                        </a:spcAft>
                        <a:buNone/>
                      </a:pPr>
                      <a:r>
                        <a:rPr lang="en-GB" sz="1000" b="1" kern="100" dirty="0">
                          <a:effectLst/>
                          <a:latin typeface="Candara" panose="020E0502030303020204" pitchFamily="34" charset="0"/>
                          <a:ea typeface="Calibri" panose="020F0502020204030204" pitchFamily="34" charset="0"/>
                          <a:cs typeface="Times New Roman" panose="02020603050405020304" pitchFamily="18" charset="0"/>
                        </a:rPr>
                        <a:t>Metal pencil pots, garden sieve, chip fryer baskets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00" kern="100" dirty="0">
                          <a:effectLst/>
                          <a:latin typeface="Candara" panose="020E0502030303020204" pitchFamily="34" charset="0"/>
                          <a:ea typeface="Calibri" panose="020F0502020204030204" pitchFamily="34" charset="0"/>
                          <a:cs typeface="Times New Roman" panose="02020603050405020304" pitchFamily="18" charset="0"/>
                        </a:rPr>
                        <a:t>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00" kern="100" dirty="0">
                          <a:effectLst/>
                          <a:latin typeface="Candara" panose="020E0502030303020204" pitchFamily="34" charset="0"/>
                          <a:ea typeface="Calibri" panose="020F0502020204030204" pitchFamily="34" charset="0"/>
                          <a:cs typeface="Times New Roman" panose="02020603050405020304" pitchFamily="18" charset="0"/>
                        </a:rPr>
                        <a:t>Recognises that dry sand falls freely through fingers/ sieve</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21000561"/>
                  </a:ext>
                </a:extLst>
              </a:tr>
              <a:tr h="1198880">
                <a:tc>
                  <a:txBody>
                    <a:bodyPr/>
                    <a:lstStyle/>
                    <a:p>
                      <a:pPr algn="ct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Exceeding</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nSpc>
                          <a:spcPct val="107000"/>
                        </a:lnSpc>
                        <a:spcAft>
                          <a:spcPts val="800"/>
                        </a:spcAft>
                        <a:buNone/>
                      </a:pPr>
                      <a:r>
                        <a:rPr lang="en-US" sz="1000" b="1"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Serving spoon</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b="1"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Slotted spoon</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b="1"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Desert/tea/salt spoons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Selects the most appropriate tool for digging.</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Digs with control and accuracy.</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nSpc>
                          <a:spcPct val="107000"/>
                        </a:lnSpc>
                        <a:spcAft>
                          <a:spcPts val="800"/>
                        </a:spcAft>
                        <a:buNone/>
                      </a:pPr>
                      <a:r>
                        <a:rPr lang="en-US" sz="1000" b="1"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Ice-cube trays, ice-cream scoops, small/irregular molds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Uses a range of containers/ moulds to create intricate sand creations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Uses spades/ scoops/ buckets to make sand into desired shape</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nSpc>
                          <a:spcPct val="107000"/>
                        </a:lnSpc>
                        <a:spcAft>
                          <a:spcPts val="800"/>
                        </a:spcAft>
                        <a:buNone/>
                      </a:pPr>
                      <a:r>
                        <a:rPr lang="en-GB"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Covers their hands and fingers in sand</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nSpc>
                          <a:spcPct val="107000"/>
                        </a:lnSpc>
                        <a:spcAft>
                          <a:spcPts val="800"/>
                        </a:spcAft>
                        <a:buNone/>
                      </a:pPr>
                      <a:r>
                        <a:rPr lang="en-US" sz="1000" b="1"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Paintbrushes, sticks, pencils, </a:t>
                      </a:r>
                      <a:r>
                        <a:rPr lang="en-US" sz="1000" b="1" kern="100" dirty="0" err="1">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lolly</a:t>
                      </a:r>
                      <a:r>
                        <a:rPr lang="en-US" sz="1000" b="1"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 sticks, loose parts/toys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Uses resources to make a planned pattern in the sand</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Uses imprints for a purpose to </a:t>
                      </a:r>
                      <a:r>
                        <a:rPr lang="en-US" sz="1000" kern="100" dirty="0" err="1">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to</a:t>
                      </a: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 enhance a creation</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nSpc>
                          <a:spcPct val="107000"/>
                        </a:lnSpc>
                        <a:spcAft>
                          <a:spcPts val="800"/>
                        </a:spcAft>
                        <a:buNone/>
                      </a:pPr>
                      <a:r>
                        <a:rPr lang="en-GB" sz="1000" b="1"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Finer sieves, salt/flour shakers, tea strainers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00" kern="100" dirty="0">
                          <a:effectLst/>
                          <a:latin typeface="Candara" panose="020E0502030303020204" pitchFamily="34" charset="0"/>
                          <a:ea typeface="Calibri" panose="020F0502020204030204" pitchFamily="34" charset="0"/>
                          <a:cs typeface="Times New Roman" panose="02020603050405020304" pitchFamily="18" charset="0"/>
                        </a:rPr>
                        <a:t>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Sieves sand for a desired effect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Sieves sand for a desired purpose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Sieves sand to filter out larger objects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216495636"/>
                  </a:ext>
                </a:extLst>
              </a:tr>
              <a:tr h="1198880">
                <a:tc>
                  <a:txBody>
                    <a:bodyPr/>
                    <a:lstStyle/>
                    <a:p>
                      <a:pPr algn="ct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Extension Challenge</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Can dig around objects precisely and control the amount of sand that is scooped.</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Showing awareness of the impact of sand moving and affecting other areas of sand.</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Can combine molds together and build structures out of molded sand. Understands the impact of water on sand.</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nSpc>
                          <a:spcPct val="107000"/>
                        </a:lnSpc>
                        <a:spcAft>
                          <a:spcPts val="800"/>
                        </a:spcAft>
                        <a:buNone/>
                      </a:pPr>
                      <a:r>
                        <a:rPr lang="en-GB" sz="1000" kern="100" dirty="0">
                          <a:effectLst/>
                          <a:latin typeface="Candara" panose="020E0502030303020204" pitchFamily="34" charset="0"/>
                          <a:ea typeface="Calibri" panose="020F0502020204030204" pitchFamily="34" charset="0"/>
                          <a:cs typeface="Times New Roman" panose="02020603050405020304" pitchFamily="18" charset="0"/>
                        </a:rPr>
                        <a:t>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Can make repeated patterns out of sand. Can copy patterns and create images in the sand.</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Can write letters in the sand.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Start to use imprints to make more intricate models (e.g. using square imprints for windows)</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nSpc>
                          <a:spcPct val="107000"/>
                        </a:lnSpc>
                        <a:spcAft>
                          <a:spcPts val="800"/>
                        </a:spcAft>
                        <a:buNone/>
                      </a:pPr>
                      <a:r>
                        <a:rPr lang="en-GB" sz="1000" kern="100" dirty="0">
                          <a:solidFill>
                            <a:srgbClr val="000000"/>
                          </a:solidFill>
                          <a:effectLst/>
                          <a:latin typeface="Candara" panose="020E0502030303020204" pitchFamily="34" charset="0"/>
                          <a:ea typeface="Calibri" panose="020F0502020204030204" pitchFamily="34" charset="0"/>
                          <a:cs typeface="Times New Roman" panose="02020603050405020304" pitchFamily="18" charset="0"/>
                        </a:rPr>
                        <a:t>Can differentiate between which size sieve to use dependent on the effect desired, e.g. larger or smaller holes and the size of objects in the sand to be sieved. </a:t>
                      </a:r>
                      <a:endParaRPr lang="en-GB" sz="1100" kern="100" dirty="0">
                        <a:effectLst/>
                        <a:latin typeface="Candara" panose="020E0502030303020204" pitchFamily="34" charset="0"/>
                        <a:ea typeface="Calibri" panose="020F0502020204030204" pitchFamily="34" charset="0"/>
                        <a:cs typeface="Times New Roman" panose="02020603050405020304" pitchFamily="18" charset="0"/>
                      </a:endParaRPr>
                    </a:p>
                    <a:p>
                      <a:pPr>
                        <a:buNone/>
                      </a:pPr>
                      <a:endParaRPr lang="en-GB" sz="1100" kern="100" dirty="0">
                        <a:effectLst/>
                        <a:latin typeface="Candara" panose="020E050203030302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78154361"/>
                  </a:ext>
                </a:extLst>
              </a:tr>
            </a:tbl>
          </a:graphicData>
        </a:graphic>
      </p:graphicFrame>
    </p:spTree>
    <p:extLst>
      <p:ext uri="{BB962C8B-B14F-4D97-AF65-F5344CB8AC3E}">
        <p14:creationId xmlns:p14="http://schemas.microsoft.com/office/powerpoint/2010/main" val="38506912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EE168-3EA6-3FAA-60EF-D22C27B98F42}"/>
              </a:ext>
            </a:extLst>
          </p:cNvPr>
          <p:cNvSpPr>
            <a:spLocks noGrp="1"/>
          </p:cNvSpPr>
          <p:nvPr>
            <p:ph type="title"/>
          </p:nvPr>
        </p:nvSpPr>
        <p:spPr>
          <a:xfrm>
            <a:off x="728472" y="194437"/>
            <a:ext cx="10515600" cy="793115"/>
          </a:xfrm>
        </p:spPr>
        <p:txBody>
          <a:bodyPr/>
          <a:lstStyle/>
          <a:p>
            <a:pPr algn="ctr"/>
            <a:r>
              <a:rPr lang="en-US" dirty="0"/>
              <a:t>Top Priority</a:t>
            </a:r>
            <a:endParaRPr lang="en-GB" dirty="0"/>
          </a:p>
        </p:txBody>
      </p:sp>
      <p:pic>
        <p:nvPicPr>
          <p:cNvPr id="1026" name="Picture 2" descr="cartoon pencil man character writing ...">
            <a:extLst>
              <a:ext uri="{FF2B5EF4-FFF2-40B4-BE49-F238E27FC236}">
                <a16:creationId xmlns:a16="http://schemas.microsoft.com/office/drawing/2014/main" id="{1D18174E-E307-CCF0-91A2-40E552BBF7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743"/>
          <a:stretch/>
        </p:blipFill>
        <p:spPr bwMode="auto">
          <a:xfrm>
            <a:off x="3426734" y="1024338"/>
            <a:ext cx="5338531" cy="5639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697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561" y="2650367"/>
            <a:ext cx="11307337" cy="1143000"/>
          </a:xfrm>
        </p:spPr>
        <p:txBody>
          <a:bodyPr>
            <a:normAutofit fontScale="90000"/>
          </a:bodyPr>
          <a:lstStyle/>
          <a:p>
            <a:r>
              <a:rPr lang="en-GB" sz="12800" dirty="0"/>
              <a:t>Reading/phonics</a:t>
            </a:r>
            <a:br>
              <a:rPr lang="en-GB" dirty="0"/>
            </a:br>
            <a:br>
              <a:rPr lang="en-GB" dirty="0"/>
            </a:br>
            <a:br>
              <a:rPr lang="en-GB" dirty="0"/>
            </a:br>
            <a:r>
              <a:rPr lang="en-GB" dirty="0"/>
              <a:t>Reading with your child has THE biggest impact on your child’s future successes.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D51AA-BCC5-1E93-8861-233F68A6F9B2}"/>
              </a:ext>
            </a:extLst>
          </p:cNvPr>
          <p:cNvSpPr>
            <a:spLocks noGrp="1"/>
          </p:cNvSpPr>
          <p:nvPr>
            <p:ph type="title"/>
          </p:nvPr>
        </p:nvSpPr>
        <p:spPr/>
        <p:txBody>
          <a:bodyPr/>
          <a:lstStyle/>
          <a:p>
            <a:r>
              <a:rPr lang="en-US" dirty="0"/>
              <a:t>Terms you’ll hear us say (and what they mean)…</a:t>
            </a:r>
            <a:endParaRPr lang="en-GB" dirty="0"/>
          </a:p>
        </p:txBody>
      </p:sp>
      <p:sp>
        <p:nvSpPr>
          <p:cNvPr id="3" name="Content Placeholder 2">
            <a:extLst>
              <a:ext uri="{FF2B5EF4-FFF2-40B4-BE49-F238E27FC236}">
                <a16:creationId xmlns:a16="http://schemas.microsoft.com/office/drawing/2014/main" id="{14E61560-9D9A-385C-94A1-6F0B3930CE90}"/>
              </a:ext>
            </a:extLst>
          </p:cNvPr>
          <p:cNvSpPr>
            <a:spLocks noGrp="1"/>
          </p:cNvSpPr>
          <p:nvPr>
            <p:ph idx="1"/>
          </p:nvPr>
        </p:nvSpPr>
        <p:spPr>
          <a:xfrm>
            <a:off x="451104" y="2325497"/>
            <a:ext cx="11740896" cy="4351338"/>
          </a:xfrm>
        </p:spPr>
        <p:txBody>
          <a:bodyPr vert="horz" lIns="91440" tIns="45720" rIns="91440" bIns="45720" rtlCol="0" anchor="t">
            <a:normAutofit fontScale="62500" lnSpcReduction="20000"/>
          </a:bodyPr>
          <a:lstStyle/>
          <a:p>
            <a:r>
              <a:rPr lang="en-US" sz="7100" dirty="0"/>
              <a:t>Little Wandle</a:t>
            </a:r>
          </a:p>
          <a:p>
            <a:r>
              <a:rPr lang="en-US" sz="7100" dirty="0"/>
              <a:t>Phonics Screening Test</a:t>
            </a:r>
          </a:p>
          <a:p>
            <a:r>
              <a:rPr lang="en-US" sz="7100" dirty="0"/>
              <a:t>Phase </a:t>
            </a:r>
          </a:p>
          <a:p>
            <a:r>
              <a:rPr lang="en-US" sz="7100" dirty="0"/>
              <a:t>Digraph/trigraph</a:t>
            </a:r>
          </a:p>
          <a:p>
            <a:r>
              <a:rPr lang="en-US" sz="7100" dirty="0"/>
              <a:t>Grapheme/phoneme</a:t>
            </a:r>
          </a:p>
          <a:p>
            <a:r>
              <a:rPr lang="en-US" sz="7100" dirty="0"/>
              <a:t>Sound buttons</a:t>
            </a:r>
          </a:p>
          <a:p>
            <a:r>
              <a:rPr lang="en-US" sz="7100" dirty="0"/>
              <a:t>Alien words</a:t>
            </a:r>
          </a:p>
          <a:p>
            <a:endParaRPr lang="en-GB" dirty="0"/>
          </a:p>
        </p:txBody>
      </p:sp>
    </p:spTree>
    <p:extLst>
      <p:ext uri="{BB962C8B-B14F-4D97-AF65-F5344CB8AC3E}">
        <p14:creationId xmlns:p14="http://schemas.microsoft.com/office/powerpoint/2010/main" val="466254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53657-7404-EFC7-C415-F17B831DD405}"/>
              </a:ext>
            </a:extLst>
          </p:cNvPr>
          <p:cNvSpPr>
            <a:spLocks noGrp="1"/>
          </p:cNvSpPr>
          <p:nvPr>
            <p:ph type="title"/>
          </p:nvPr>
        </p:nvSpPr>
        <p:spPr/>
        <p:txBody>
          <a:bodyPr/>
          <a:lstStyle/>
          <a:p>
            <a:r>
              <a:rPr lang="en-GB" dirty="0"/>
              <a:t>Little </a:t>
            </a:r>
            <a:r>
              <a:rPr lang="en-GB" dirty="0" err="1"/>
              <a:t>Wandle</a:t>
            </a:r>
            <a:endParaRPr lang="en-GB" dirty="0"/>
          </a:p>
        </p:txBody>
      </p:sp>
      <p:pic>
        <p:nvPicPr>
          <p:cNvPr id="1026" name="Picture 2" descr="Little Wandle">
            <a:extLst>
              <a:ext uri="{FF2B5EF4-FFF2-40B4-BE49-F238E27FC236}">
                <a16:creationId xmlns:a16="http://schemas.microsoft.com/office/drawing/2014/main" id="{5D74B6F4-BE37-4E6B-20CD-1301712477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3752" y="1417638"/>
            <a:ext cx="4680520"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13869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1DF1E-3D63-5C14-15C5-E7B5F6C74434}"/>
              </a:ext>
            </a:extLst>
          </p:cNvPr>
          <p:cNvSpPr>
            <a:spLocks noGrp="1"/>
          </p:cNvSpPr>
          <p:nvPr>
            <p:ph type="title"/>
          </p:nvPr>
        </p:nvSpPr>
        <p:spPr/>
        <p:txBody>
          <a:bodyPr>
            <a:normAutofit/>
          </a:bodyPr>
          <a:lstStyle/>
          <a:p>
            <a:r>
              <a:rPr lang="en-US" b="1" dirty="0">
                <a:cs typeface="Calibri"/>
              </a:rPr>
              <a:t>Little Wandle lessons</a:t>
            </a:r>
            <a:br>
              <a:rPr lang="en-US" b="1" dirty="0">
                <a:cs typeface="Calibri"/>
              </a:rPr>
            </a:br>
            <a:r>
              <a:rPr lang="en-US" sz="2200" dirty="0">
                <a:cs typeface="Calibri"/>
              </a:rPr>
              <a:t>30 minutes every day</a:t>
            </a:r>
          </a:p>
        </p:txBody>
      </p:sp>
      <p:graphicFrame>
        <p:nvGraphicFramePr>
          <p:cNvPr id="3" name="Table 2">
            <a:extLst>
              <a:ext uri="{FF2B5EF4-FFF2-40B4-BE49-F238E27FC236}">
                <a16:creationId xmlns:a16="http://schemas.microsoft.com/office/drawing/2014/main" id="{4E5BDD2C-338D-F0BB-265B-11762DAEF82B}"/>
              </a:ext>
            </a:extLst>
          </p:cNvPr>
          <p:cNvGraphicFramePr>
            <a:graphicFrameLocks noGrp="1"/>
          </p:cNvGraphicFramePr>
          <p:nvPr/>
        </p:nvGraphicFramePr>
        <p:xfrm>
          <a:off x="1867907" y="1513130"/>
          <a:ext cx="8472242" cy="5033030"/>
        </p:xfrm>
        <a:graphic>
          <a:graphicData uri="http://schemas.openxmlformats.org/drawingml/2006/table">
            <a:tbl>
              <a:tblPr firstRow="1" bandRow="1">
                <a:tableStyleId>{0E3FDE45-AF77-4B5C-9715-49D594BDF05E}</a:tableStyleId>
              </a:tblPr>
              <a:tblGrid>
                <a:gridCol w="4236121">
                  <a:extLst>
                    <a:ext uri="{9D8B030D-6E8A-4147-A177-3AD203B41FA5}">
                      <a16:colId xmlns:a16="http://schemas.microsoft.com/office/drawing/2014/main" val="139404098"/>
                    </a:ext>
                  </a:extLst>
                </a:gridCol>
                <a:gridCol w="4236121">
                  <a:extLst>
                    <a:ext uri="{9D8B030D-6E8A-4147-A177-3AD203B41FA5}">
                      <a16:colId xmlns:a16="http://schemas.microsoft.com/office/drawing/2014/main" val="2766100291"/>
                    </a:ext>
                  </a:extLst>
                </a:gridCol>
              </a:tblGrid>
              <a:tr h="502774">
                <a:tc>
                  <a:txBody>
                    <a:bodyPr/>
                    <a:lstStyle/>
                    <a:p>
                      <a:r>
                        <a:rPr lang="en-US" sz="2400" dirty="0">
                          <a:latin typeface="Candara" panose="020E0502030303020204" pitchFamily="34" charset="0"/>
                        </a:rPr>
                        <a:t>GPCs</a:t>
                      </a:r>
                    </a:p>
                  </a:txBody>
                  <a:tcPr>
                    <a:lnL w="19050">
                      <a:solidFill>
                        <a:schemeClr val="tx1"/>
                      </a:solidFill>
                    </a:lnL>
                    <a:lnR w="19050">
                      <a:solidFill>
                        <a:schemeClr val="tx1"/>
                      </a:solidFill>
                    </a:lnR>
                    <a:lnT w="19050">
                      <a:solidFill>
                        <a:schemeClr val="tx1"/>
                      </a:solidFill>
                    </a:lnT>
                    <a:lnB w="19050">
                      <a:solidFill>
                        <a:schemeClr val="tx1"/>
                      </a:solidFill>
                    </a:lnB>
                  </a:tcPr>
                </a:tc>
                <a:tc>
                  <a:txBody>
                    <a:bodyPr/>
                    <a:lstStyle/>
                    <a:p>
                      <a:r>
                        <a:rPr lang="en-US" sz="2400" b="0" dirty="0" err="1">
                          <a:latin typeface="Candara" panose="020E0502030303020204" pitchFamily="34" charset="0"/>
                        </a:rPr>
                        <a:t>oa</a:t>
                      </a:r>
                      <a:r>
                        <a:rPr lang="en-US" sz="2400" b="0" dirty="0"/>
                        <a:t>   ch   ee   ai    </a:t>
                      </a:r>
                      <a:r>
                        <a:rPr lang="en-US" sz="2400" b="0" dirty="0" err="1"/>
                        <a:t>sh</a:t>
                      </a:r>
                      <a:r>
                        <a:rPr lang="en-US" sz="2400" b="0" dirty="0"/>
                        <a:t>    </a:t>
                      </a:r>
                      <a:r>
                        <a:rPr lang="en-US" sz="2400" b="0" dirty="0" err="1"/>
                        <a:t>igh</a:t>
                      </a:r>
                      <a:endParaRPr lang="en-US" sz="2400" b="0" dirty="0"/>
                    </a:p>
                  </a:txBody>
                  <a:tcPr>
                    <a:lnL w="19050">
                      <a:solidFill>
                        <a:schemeClr val="tx1"/>
                      </a:solidFill>
                    </a:lnL>
                    <a:lnR w="19050">
                      <a:solidFill>
                        <a:schemeClr val="tx1"/>
                      </a:solidFill>
                    </a:lnR>
                    <a:lnT w="19050">
                      <a:solidFill>
                        <a:schemeClr val="tx1"/>
                      </a:solidFill>
                    </a:lnT>
                    <a:lnB w="19050">
                      <a:solidFill>
                        <a:schemeClr val="tx1"/>
                      </a:solidFill>
                    </a:lnB>
                  </a:tcPr>
                </a:tc>
                <a:extLst>
                  <a:ext uri="{0D108BD9-81ED-4DB2-BD59-A6C34878D82A}">
                    <a16:rowId xmlns:a16="http://schemas.microsoft.com/office/drawing/2014/main" val="332325394"/>
                  </a:ext>
                </a:extLst>
              </a:tr>
              <a:tr h="502774">
                <a:tc>
                  <a:txBody>
                    <a:bodyPr/>
                    <a:lstStyle/>
                    <a:p>
                      <a:r>
                        <a:rPr lang="en-US" sz="2400" b="1" dirty="0">
                          <a:latin typeface="Candara" panose="020E0502030303020204" pitchFamily="34" charset="0"/>
                        </a:rPr>
                        <a:t>Review words</a:t>
                      </a:r>
                    </a:p>
                  </a:txBody>
                  <a:tcPr>
                    <a:lnL w="19050">
                      <a:solidFill>
                        <a:schemeClr val="tx1"/>
                      </a:solidFill>
                    </a:lnL>
                    <a:lnR w="19050">
                      <a:solidFill>
                        <a:schemeClr val="tx1"/>
                      </a:solidFill>
                    </a:lnR>
                    <a:lnT w="19050">
                      <a:solidFill>
                        <a:schemeClr val="tx1"/>
                      </a:solidFill>
                    </a:lnT>
                    <a:lnB w="19050">
                      <a:solidFill>
                        <a:schemeClr val="tx1"/>
                      </a:solidFill>
                    </a:lnB>
                  </a:tcPr>
                </a:tc>
                <a:tc>
                  <a:txBody>
                    <a:bodyPr/>
                    <a:lstStyle/>
                    <a:p>
                      <a:r>
                        <a:rPr lang="en-US" sz="2400" dirty="0">
                          <a:latin typeface="Candara" panose="020E0502030303020204" pitchFamily="34" charset="0"/>
                        </a:rPr>
                        <a:t>toads    chair    green    shut   boats   light  </a:t>
                      </a:r>
                    </a:p>
                  </a:txBody>
                  <a:tcPr>
                    <a:lnL w="19050">
                      <a:solidFill>
                        <a:schemeClr val="tx1"/>
                      </a:solidFill>
                    </a:lnL>
                    <a:lnR w="19050">
                      <a:solidFill>
                        <a:schemeClr val="tx1"/>
                      </a:solidFill>
                    </a:lnR>
                    <a:lnT w="19050">
                      <a:solidFill>
                        <a:schemeClr val="tx1"/>
                      </a:solidFill>
                    </a:lnT>
                    <a:lnB w="19050">
                      <a:solidFill>
                        <a:schemeClr val="tx1"/>
                      </a:solidFill>
                    </a:lnB>
                  </a:tcPr>
                </a:tc>
                <a:extLst>
                  <a:ext uri="{0D108BD9-81ED-4DB2-BD59-A6C34878D82A}">
                    <a16:rowId xmlns:a16="http://schemas.microsoft.com/office/drawing/2014/main" val="1503782891"/>
                  </a:ext>
                </a:extLst>
              </a:tr>
              <a:tr h="502774">
                <a:tc>
                  <a:txBody>
                    <a:bodyPr/>
                    <a:lstStyle/>
                    <a:p>
                      <a:r>
                        <a:rPr lang="en-US" sz="2400" b="1" dirty="0">
                          <a:latin typeface="Candara" panose="020E0502030303020204" pitchFamily="34" charset="0"/>
                        </a:rPr>
                        <a:t>Tricky words</a:t>
                      </a:r>
                    </a:p>
                  </a:txBody>
                  <a:tcPr>
                    <a:lnL w="19050">
                      <a:solidFill>
                        <a:schemeClr val="tx1"/>
                      </a:solidFill>
                    </a:lnL>
                    <a:lnR w="19050">
                      <a:solidFill>
                        <a:schemeClr val="tx1"/>
                      </a:solidFill>
                    </a:lnR>
                    <a:lnT w="19050">
                      <a:solidFill>
                        <a:schemeClr val="tx1"/>
                      </a:solidFill>
                    </a:lnT>
                    <a:lnB w="19050">
                      <a:solidFill>
                        <a:schemeClr val="tx1"/>
                      </a:solidFill>
                    </a:lnB>
                  </a:tcPr>
                </a:tc>
                <a:tc>
                  <a:txBody>
                    <a:bodyPr/>
                    <a:lstStyle/>
                    <a:p>
                      <a:r>
                        <a:rPr lang="en-US" sz="2400" dirty="0">
                          <a:latin typeface="Candara" panose="020E0502030303020204" pitchFamily="34" charset="0"/>
                        </a:rPr>
                        <a:t>no    go    the    into</a:t>
                      </a:r>
                    </a:p>
                  </a:txBody>
                  <a:tcPr>
                    <a:lnL w="19050">
                      <a:solidFill>
                        <a:schemeClr val="tx1"/>
                      </a:solidFill>
                    </a:lnL>
                    <a:lnR w="19050">
                      <a:solidFill>
                        <a:schemeClr val="tx1"/>
                      </a:solidFill>
                    </a:lnR>
                    <a:lnT w="19050">
                      <a:solidFill>
                        <a:schemeClr val="tx1"/>
                      </a:solidFill>
                    </a:lnT>
                    <a:lnB w="19050">
                      <a:solidFill>
                        <a:schemeClr val="tx1"/>
                      </a:solidFill>
                    </a:lnB>
                  </a:tcPr>
                </a:tc>
                <a:extLst>
                  <a:ext uri="{0D108BD9-81ED-4DB2-BD59-A6C34878D82A}">
                    <a16:rowId xmlns:a16="http://schemas.microsoft.com/office/drawing/2014/main" val="4008625366"/>
                  </a:ext>
                </a:extLst>
              </a:tr>
              <a:tr h="502774">
                <a:tc>
                  <a:txBody>
                    <a:bodyPr/>
                    <a:lstStyle/>
                    <a:p>
                      <a:r>
                        <a:rPr lang="en-US" sz="2400" b="1" dirty="0">
                          <a:latin typeface="Candara" panose="020E0502030303020204" pitchFamily="34" charset="0"/>
                        </a:rPr>
                        <a:t>New GPC</a:t>
                      </a:r>
                    </a:p>
                  </a:txBody>
                  <a:tcPr>
                    <a:lnL w="19050">
                      <a:solidFill>
                        <a:schemeClr val="tx1"/>
                      </a:solidFill>
                    </a:lnL>
                    <a:lnR w="19050">
                      <a:solidFill>
                        <a:schemeClr val="tx1"/>
                      </a:solidFill>
                    </a:lnR>
                    <a:lnT w="19050">
                      <a:solidFill>
                        <a:schemeClr val="tx1"/>
                      </a:solidFill>
                    </a:lnT>
                    <a:lnB w="19050">
                      <a:solidFill>
                        <a:schemeClr val="tx1"/>
                      </a:solidFill>
                    </a:lnB>
                  </a:tcPr>
                </a:tc>
                <a:tc>
                  <a:txBody>
                    <a:bodyPr/>
                    <a:lstStyle/>
                    <a:p>
                      <a:r>
                        <a:rPr lang="en-US" sz="2400" dirty="0" err="1">
                          <a:latin typeface="Candara" panose="020E0502030303020204" pitchFamily="34" charset="0"/>
                        </a:rPr>
                        <a:t>ea</a:t>
                      </a:r>
                      <a:r>
                        <a:rPr lang="en-US" sz="2400" dirty="0"/>
                        <a:t>     /ee/</a:t>
                      </a:r>
                    </a:p>
                  </a:txBody>
                  <a:tcPr>
                    <a:lnL w="19050">
                      <a:solidFill>
                        <a:schemeClr val="tx1"/>
                      </a:solidFill>
                    </a:lnL>
                    <a:lnR w="19050">
                      <a:solidFill>
                        <a:schemeClr val="tx1"/>
                      </a:solidFill>
                    </a:lnR>
                    <a:lnT w="19050">
                      <a:solidFill>
                        <a:schemeClr val="tx1"/>
                      </a:solidFill>
                    </a:lnT>
                    <a:lnB w="19050">
                      <a:solidFill>
                        <a:schemeClr val="tx1"/>
                      </a:solidFill>
                    </a:lnB>
                  </a:tcPr>
                </a:tc>
                <a:extLst>
                  <a:ext uri="{0D108BD9-81ED-4DB2-BD59-A6C34878D82A}">
                    <a16:rowId xmlns:a16="http://schemas.microsoft.com/office/drawing/2014/main" val="2261172570"/>
                  </a:ext>
                </a:extLst>
              </a:tr>
              <a:tr h="502774">
                <a:tc>
                  <a:txBody>
                    <a:bodyPr/>
                    <a:lstStyle/>
                    <a:p>
                      <a:r>
                        <a:rPr lang="en-US" sz="2400" b="1" dirty="0">
                          <a:latin typeface="Candara" panose="020E0502030303020204" pitchFamily="34" charset="0"/>
                        </a:rPr>
                        <a:t>New words</a:t>
                      </a:r>
                    </a:p>
                  </a:txBody>
                  <a:tcPr>
                    <a:lnL w="19050">
                      <a:solidFill>
                        <a:schemeClr val="tx1"/>
                      </a:solidFill>
                    </a:lnL>
                    <a:lnR w="19050">
                      <a:solidFill>
                        <a:schemeClr val="tx1"/>
                      </a:solidFill>
                    </a:lnR>
                    <a:lnT w="19050">
                      <a:solidFill>
                        <a:schemeClr val="tx1"/>
                      </a:solidFill>
                    </a:lnT>
                    <a:lnB w="19050">
                      <a:solidFill>
                        <a:schemeClr val="tx1"/>
                      </a:solidFill>
                    </a:lnB>
                  </a:tcPr>
                </a:tc>
                <a:tc>
                  <a:txBody>
                    <a:bodyPr/>
                    <a:lstStyle/>
                    <a:p>
                      <a:r>
                        <a:rPr lang="en-US" sz="2400" dirty="0">
                          <a:latin typeface="Candara" panose="020E0502030303020204" pitchFamily="34" charset="0"/>
                        </a:rPr>
                        <a:t>sea   leaf   gleam     each   pea   teach</a:t>
                      </a:r>
                    </a:p>
                  </a:txBody>
                  <a:tcPr>
                    <a:lnL w="19050">
                      <a:solidFill>
                        <a:schemeClr val="tx1"/>
                      </a:solidFill>
                    </a:lnL>
                    <a:lnR w="19050">
                      <a:solidFill>
                        <a:schemeClr val="tx1"/>
                      </a:solidFill>
                    </a:lnR>
                    <a:lnT w="19050">
                      <a:solidFill>
                        <a:schemeClr val="tx1"/>
                      </a:solidFill>
                    </a:lnT>
                    <a:lnB w="19050">
                      <a:solidFill>
                        <a:schemeClr val="tx1"/>
                      </a:solidFill>
                    </a:lnB>
                  </a:tcPr>
                </a:tc>
                <a:extLst>
                  <a:ext uri="{0D108BD9-81ED-4DB2-BD59-A6C34878D82A}">
                    <a16:rowId xmlns:a16="http://schemas.microsoft.com/office/drawing/2014/main" val="3089672538"/>
                  </a:ext>
                </a:extLst>
              </a:tr>
              <a:tr h="873240">
                <a:tc>
                  <a:txBody>
                    <a:bodyPr/>
                    <a:lstStyle/>
                    <a:p>
                      <a:r>
                        <a:rPr lang="en-US" sz="2400" b="1" dirty="0">
                          <a:latin typeface="Candara" panose="020E0502030303020204" pitchFamily="34" charset="0"/>
                        </a:rPr>
                        <a:t>Read the sentence</a:t>
                      </a:r>
                    </a:p>
                  </a:txBody>
                  <a:tcPr>
                    <a:lnL w="19050">
                      <a:solidFill>
                        <a:schemeClr val="tx1"/>
                      </a:solidFill>
                    </a:lnL>
                    <a:lnR w="19050">
                      <a:solidFill>
                        <a:schemeClr val="tx1"/>
                      </a:solidFill>
                    </a:lnR>
                    <a:lnT w="19050">
                      <a:solidFill>
                        <a:schemeClr val="tx1"/>
                      </a:solidFill>
                    </a:lnT>
                    <a:lnB w="19050">
                      <a:solidFill>
                        <a:schemeClr val="tx1"/>
                      </a:solidFill>
                    </a:lnB>
                  </a:tcPr>
                </a:tc>
                <a:tc>
                  <a:txBody>
                    <a:bodyPr/>
                    <a:lstStyle/>
                    <a:p>
                      <a:r>
                        <a:rPr lang="en-US" sz="2400" dirty="0">
                          <a:latin typeface="Candara" panose="020E0502030303020204" pitchFamily="34" charset="0"/>
                        </a:rPr>
                        <a:t>The sea was gleaming in the moonlight. </a:t>
                      </a:r>
                    </a:p>
                  </a:txBody>
                  <a:tcPr>
                    <a:lnL w="19050">
                      <a:solidFill>
                        <a:schemeClr val="tx1"/>
                      </a:solidFill>
                    </a:lnL>
                    <a:lnR w="19050">
                      <a:solidFill>
                        <a:schemeClr val="tx1"/>
                      </a:solidFill>
                    </a:lnR>
                    <a:lnT w="19050">
                      <a:solidFill>
                        <a:schemeClr val="tx1"/>
                      </a:solidFill>
                    </a:lnT>
                    <a:lnB w="19050">
                      <a:solidFill>
                        <a:schemeClr val="tx1"/>
                      </a:solidFill>
                    </a:lnB>
                  </a:tcPr>
                </a:tc>
                <a:extLst>
                  <a:ext uri="{0D108BD9-81ED-4DB2-BD59-A6C34878D82A}">
                    <a16:rowId xmlns:a16="http://schemas.microsoft.com/office/drawing/2014/main" val="1642067925"/>
                  </a:ext>
                </a:extLst>
              </a:tr>
              <a:tr h="502774">
                <a:tc>
                  <a:txBody>
                    <a:bodyPr/>
                    <a:lstStyle/>
                    <a:p>
                      <a:r>
                        <a:rPr lang="en-US" sz="2400" b="1" dirty="0">
                          <a:latin typeface="Candara" panose="020E0502030303020204" pitchFamily="34" charset="0"/>
                        </a:rPr>
                        <a:t>New tricky word</a:t>
                      </a:r>
                    </a:p>
                  </a:txBody>
                  <a:tcPr>
                    <a:lnL w="19050">
                      <a:solidFill>
                        <a:schemeClr val="tx1"/>
                      </a:solidFill>
                    </a:lnL>
                    <a:lnR w="19050">
                      <a:solidFill>
                        <a:schemeClr val="tx1"/>
                      </a:solidFill>
                    </a:lnR>
                    <a:lnT w="19050">
                      <a:solidFill>
                        <a:schemeClr val="tx1"/>
                      </a:solidFill>
                    </a:lnT>
                    <a:lnB w="19050">
                      <a:solidFill>
                        <a:schemeClr val="tx1"/>
                      </a:solidFill>
                    </a:lnB>
                  </a:tcPr>
                </a:tc>
                <a:tc>
                  <a:txBody>
                    <a:bodyPr/>
                    <a:lstStyle/>
                    <a:p>
                      <a:r>
                        <a:rPr lang="en-US" sz="2400" dirty="0">
                          <a:latin typeface="Candara" panose="020E0502030303020204" pitchFamily="34" charset="0"/>
                        </a:rPr>
                        <a:t>there</a:t>
                      </a:r>
                    </a:p>
                  </a:txBody>
                  <a:tcPr>
                    <a:lnL w="19050">
                      <a:solidFill>
                        <a:schemeClr val="tx1"/>
                      </a:solidFill>
                    </a:lnL>
                    <a:lnR w="19050">
                      <a:solidFill>
                        <a:schemeClr val="tx1"/>
                      </a:solidFill>
                    </a:lnR>
                    <a:lnT w="19050">
                      <a:solidFill>
                        <a:schemeClr val="tx1"/>
                      </a:solidFill>
                    </a:lnT>
                    <a:lnB w="19050">
                      <a:solidFill>
                        <a:schemeClr val="tx1"/>
                      </a:solidFill>
                    </a:lnB>
                  </a:tcPr>
                </a:tc>
                <a:extLst>
                  <a:ext uri="{0D108BD9-81ED-4DB2-BD59-A6C34878D82A}">
                    <a16:rowId xmlns:a16="http://schemas.microsoft.com/office/drawing/2014/main" val="1658476492"/>
                  </a:ext>
                </a:extLst>
              </a:tr>
              <a:tr h="502774">
                <a:tc>
                  <a:txBody>
                    <a:bodyPr/>
                    <a:lstStyle/>
                    <a:p>
                      <a:r>
                        <a:rPr lang="en-US" sz="2400" b="1" dirty="0">
                          <a:latin typeface="Candara" panose="020E0502030303020204" pitchFamily="34" charset="0"/>
                        </a:rPr>
                        <a:t>Spellings</a:t>
                      </a:r>
                    </a:p>
                  </a:txBody>
                  <a:tcPr>
                    <a:lnL w="19050">
                      <a:solidFill>
                        <a:schemeClr val="tx1"/>
                      </a:solidFill>
                    </a:lnL>
                    <a:lnR w="19050">
                      <a:solidFill>
                        <a:schemeClr val="tx1"/>
                      </a:solidFill>
                    </a:lnR>
                    <a:lnT w="19050">
                      <a:solidFill>
                        <a:schemeClr val="tx1"/>
                      </a:solidFill>
                    </a:lnT>
                    <a:lnB w="19050">
                      <a:solidFill>
                        <a:schemeClr val="tx1"/>
                      </a:solidFill>
                    </a:lnB>
                  </a:tcPr>
                </a:tc>
                <a:tc>
                  <a:txBody>
                    <a:bodyPr/>
                    <a:lstStyle/>
                    <a:p>
                      <a:r>
                        <a:rPr lang="en-US" sz="2400" dirty="0">
                          <a:latin typeface="Candara" panose="020E0502030303020204" pitchFamily="34" charset="0"/>
                        </a:rPr>
                        <a:t>sea    there    teach</a:t>
                      </a:r>
                    </a:p>
                  </a:txBody>
                  <a:tcPr>
                    <a:lnL w="19050">
                      <a:solidFill>
                        <a:schemeClr val="tx1"/>
                      </a:solidFill>
                    </a:lnL>
                    <a:lnR w="19050">
                      <a:solidFill>
                        <a:schemeClr val="tx1"/>
                      </a:solidFill>
                    </a:lnR>
                    <a:lnT w="19050">
                      <a:solidFill>
                        <a:schemeClr val="tx1"/>
                      </a:solidFill>
                    </a:lnT>
                    <a:lnB w="19050">
                      <a:solidFill>
                        <a:schemeClr val="tx1"/>
                      </a:solidFill>
                    </a:lnB>
                  </a:tcPr>
                </a:tc>
                <a:extLst>
                  <a:ext uri="{0D108BD9-81ED-4DB2-BD59-A6C34878D82A}">
                    <a16:rowId xmlns:a16="http://schemas.microsoft.com/office/drawing/2014/main" val="2191627369"/>
                  </a:ext>
                </a:extLst>
              </a:tr>
            </a:tbl>
          </a:graphicData>
        </a:graphic>
      </p:graphicFrame>
    </p:spTree>
    <p:extLst>
      <p:ext uri="{BB962C8B-B14F-4D97-AF65-F5344CB8AC3E}">
        <p14:creationId xmlns:p14="http://schemas.microsoft.com/office/powerpoint/2010/main" val="34774525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FCCDF-4352-A10F-E589-200D3D4D67D6}"/>
              </a:ext>
            </a:extLst>
          </p:cNvPr>
          <p:cNvSpPr>
            <a:spLocks noGrp="1"/>
          </p:cNvSpPr>
          <p:nvPr>
            <p:ph type="title"/>
          </p:nvPr>
        </p:nvSpPr>
        <p:spPr>
          <a:xfrm>
            <a:off x="1631504" y="1998453"/>
            <a:ext cx="8229600" cy="1143000"/>
          </a:xfrm>
        </p:spPr>
        <p:txBody>
          <a:bodyPr>
            <a:noAutofit/>
          </a:bodyPr>
          <a:lstStyle/>
          <a:p>
            <a:r>
              <a:rPr lang="en-GB" sz="4800" b="1" dirty="0"/>
              <a:t>Grow the Code</a:t>
            </a:r>
            <a:br>
              <a:rPr lang="en-GB" sz="4800" b="1" dirty="0">
                <a:cs typeface="Calibri"/>
              </a:rPr>
            </a:br>
            <a:br>
              <a:rPr lang="en-GB" sz="4800" b="1" dirty="0">
                <a:cs typeface="Calibri"/>
              </a:rPr>
            </a:br>
            <a:br>
              <a:rPr lang="en-GB" sz="6600" dirty="0"/>
            </a:br>
            <a:br>
              <a:rPr lang="en-GB" sz="6600" dirty="0"/>
            </a:br>
            <a:endParaRPr lang="en-GB" sz="6600" dirty="0">
              <a:cs typeface="Calibri"/>
            </a:endParaRPr>
          </a:p>
        </p:txBody>
      </p:sp>
      <p:pic>
        <p:nvPicPr>
          <p:cNvPr id="4" name="Picture 3">
            <a:extLst>
              <a:ext uri="{FF2B5EF4-FFF2-40B4-BE49-F238E27FC236}">
                <a16:creationId xmlns:a16="http://schemas.microsoft.com/office/drawing/2014/main" id="{16AECF89-B999-A829-DD4E-0265C9B24280}"/>
              </a:ext>
            </a:extLst>
          </p:cNvPr>
          <p:cNvPicPr>
            <a:picLocks noChangeAspect="1"/>
          </p:cNvPicPr>
          <p:nvPr/>
        </p:nvPicPr>
        <p:blipFill>
          <a:blip r:embed="rId3"/>
          <a:stretch>
            <a:fillRect/>
          </a:stretch>
        </p:blipFill>
        <p:spPr>
          <a:xfrm>
            <a:off x="7220933" y="1844098"/>
            <a:ext cx="3443569" cy="4554543"/>
          </a:xfrm>
          <a:prstGeom prst="rect">
            <a:avLst/>
          </a:prstGeom>
        </p:spPr>
      </p:pic>
      <p:pic>
        <p:nvPicPr>
          <p:cNvPr id="3" name="Picture 2">
            <a:extLst>
              <a:ext uri="{FF2B5EF4-FFF2-40B4-BE49-F238E27FC236}">
                <a16:creationId xmlns:a16="http://schemas.microsoft.com/office/drawing/2014/main" id="{E66A0244-E4C2-979B-E322-7AE73DA83D85}"/>
              </a:ext>
            </a:extLst>
          </p:cNvPr>
          <p:cNvPicPr>
            <a:picLocks noChangeAspect="1"/>
          </p:cNvPicPr>
          <p:nvPr/>
        </p:nvPicPr>
        <p:blipFill>
          <a:blip r:embed="rId4"/>
          <a:stretch>
            <a:fillRect/>
          </a:stretch>
        </p:blipFill>
        <p:spPr>
          <a:xfrm>
            <a:off x="2122098" y="1838279"/>
            <a:ext cx="3131388" cy="4561671"/>
          </a:xfrm>
          <a:prstGeom prst="rect">
            <a:avLst/>
          </a:prstGeom>
        </p:spPr>
      </p:pic>
      <p:sp>
        <p:nvSpPr>
          <p:cNvPr id="5" name="TextBox 4">
            <a:extLst>
              <a:ext uri="{FF2B5EF4-FFF2-40B4-BE49-F238E27FC236}">
                <a16:creationId xmlns:a16="http://schemas.microsoft.com/office/drawing/2014/main" id="{21587DF6-B281-B88E-FBD4-D261B0416A15}"/>
              </a:ext>
            </a:extLst>
          </p:cNvPr>
          <p:cNvSpPr txBox="1"/>
          <p:nvPr/>
        </p:nvSpPr>
        <p:spPr>
          <a:xfrm>
            <a:off x="2047068" y="1123627"/>
            <a:ext cx="836908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Candara" panose="020E0502030303020204" pitchFamily="34" charset="0"/>
                <a:cs typeface="Calibri"/>
              </a:rPr>
              <a:t>Reception                                                                                    Year 1</a:t>
            </a:r>
            <a:endParaRPr lang="en-US" sz="2400" b="1" dirty="0">
              <a:latin typeface="Candara" panose="020E0502030303020204" pitchFamily="34" charset="0"/>
            </a:endParaRPr>
          </a:p>
        </p:txBody>
      </p:sp>
    </p:spTree>
    <p:extLst>
      <p:ext uri="{BB962C8B-B14F-4D97-AF65-F5344CB8AC3E}">
        <p14:creationId xmlns:p14="http://schemas.microsoft.com/office/powerpoint/2010/main" val="1175094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B3FCC-9E74-B22C-13C0-CF1ED39DA65C}"/>
              </a:ext>
            </a:extLst>
          </p:cNvPr>
          <p:cNvSpPr>
            <a:spLocks noGrp="1"/>
          </p:cNvSpPr>
          <p:nvPr>
            <p:ph type="title"/>
          </p:nvPr>
        </p:nvSpPr>
        <p:spPr/>
        <p:txBody>
          <a:bodyPr/>
          <a:lstStyle/>
          <a:p>
            <a:r>
              <a:rPr lang="en-GB" dirty="0">
                <a:ea typeface="Calibri"/>
                <a:cs typeface="Calibri"/>
              </a:rPr>
              <a:t>For struggling readers...</a:t>
            </a:r>
          </a:p>
        </p:txBody>
      </p:sp>
      <p:pic>
        <p:nvPicPr>
          <p:cNvPr id="3" name="Picture 3" descr="An orange label with a bird and white text&#10;&#10;Description automatically generated">
            <a:extLst>
              <a:ext uri="{FF2B5EF4-FFF2-40B4-BE49-F238E27FC236}">
                <a16:creationId xmlns:a16="http://schemas.microsoft.com/office/drawing/2014/main" id="{0A9A13D6-DC02-FD08-2286-054D98C81709}"/>
              </a:ext>
            </a:extLst>
          </p:cNvPr>
          <p:cNvPicPr>
            <a:picLocks noChangeAspect="1"/>
          </p:cNvPicPr>
          <p:nvPr/>
        </p:nvPicPr>
        <p:blipFill>
          <a:blip r:embed="rId3"/>
          <a:stretch>
            <a:fillRect/>
          </a:stretch>
        </p:blipFill>
        <p:spPr>
          <a:xfrm>
            <a:off x="5125040" y="1460631"/>
            <a:ext cx="3650529" cy="1733225"/>
          </a:xfrm>
          <a:prstGeom prst="rect">
            <a:avLst/>
          </a:prstGeom>
        </p:spPr>
      </p:pic>
      <p:pic>
        <p:nvPicPr>
          <p:cNvPr id="5" name="Picture 5" descr="A child reading a book&#10;&#10;Description automatically generated">
            <a:extLst>
              <a:ext uri="{FF2B5EF4-FFF2-40B4-BE49-F238E27FC236}">
                <a16:creationId xmlns:a16="http://schemas.microsoft.com/office/drawing/2014/main" id="{AA508EF0-DA4E-8D14-0C11-A53F853E61B9}"/>
              </a:ext>
            </a:extLst>
          </p:cNvPr>
          <p:cNvPicPr>
            <a:picLocks noChangeAspect="1"/>
          </p:cNvPicPr>
          <p:nvPr/>
        </p:nvPicPr>
        <p:blipFill>
          <a:blip r:embed="rId4"/>
          <a:stretch>
            <a:fillRect/>
          </a:stretch>
        </p:blipFill>
        <p:spPr>
          <a:xfrm>
            <a:off x="1708652" y="2290713"/>
            <a:ext cx="2694408" cy="4114800"/>
          </a:xfrm>
          <a:prstGeom prst="rect">
            <a:avLst/>
          </a:prstGeom>
        </p:spPr>
      </p:pic>
    </p:spTree>
    <p:extLst>
      <p:ext uri="{BB962C8B-B14F-4D97-AF65-F5344CB8AC3E}">
        <p14:creationId xmlns:p14="http://schemas.microsoft.com/office/powerpoint/2010/main" val="7265157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1DF1E-3D63-5C14-15C5-E7B5F6C74434}"/>
              </a:ext>
            </a:extLst>
          </p:cNvPr>
          <p:cNvSpPr>
            <a:spLocks noGrp="1"/>
          </p:cNvSpPr>
          <p:nvPr>
            <p:ph type="title"/>
          </p:nvPr>
        </p:nvSpPr>
        <p:spPr/>
        <p:txBody>
          <a:bodyPr/>
          <a:lstStyle/>
          <a:p>
            <a:r>
              <a:rPr lang="en-US" dirty="0">
                <a:cs typeface="Calibri"/>
              </a:rPr>
              <a:t>Reading Practice</a:t>
            </a:r>
            <a:endParaRPr lang="en-US" dirty="0"/>
          </a:p>
        </p:txBody>
      </p:sp>
      <p:sp>
        <p:nvSpPr>
          <p:cNvPr id="4" name="Title 1">
            <a:extLst>
              <a:ext uri="{FF2B5EF4-FFF2-40B4-BE49-F238E27FC236}">
                <a16:creationId xmlns:a16="http://schemas.microsoft.com/office/drawing/2014/main" id="{1CD0C4BC-C435-58C2-9D30-5B6A41B83245}"/>
              </a:ext>
            </a:extLst>
          </p:cNvPr>
          <p:cNvSpPr txBox="1">
            <a:spLocks/>
          </p:cNvSpPr>
          <p:nvPr/>
        </p:nvSpPr>
        <p:spPr>
          <a:xfrm>
            <a:off x="1644771" y="1922283"/>
            <a:ext cx="8962845" cy="4090358"/>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dirty="0">
                <a:latin typeface="Candara" panose="020E0502030303020204" pitchFamily="34" charset="0"/>
                <a:cs typeface="Calibri"/>
              </a:rPr>
              <a:t>3 x reads per week, then book goes home for 1 week. </a:t>
            </a:r>
          </a:p>
          <a:p>
            <a:pPr algn="l"/>
            <a:endParaRPr lang="en-US" dirty="0">
              <a:latin typeface="Candara" panose="020E0502030303020204" pitchFamily="34" charset="0"/>
              <a:cs typeface="Calibri"/>
            </a:endParaRPr>
          </a:p>
          <a:p>
            <a:pPr algn="l"/>
            <a:r>
              <a:rPr lang="en-US" dirty="0">
                <a:latin typeface="Candara" panose="020E0502030303020204" pitchFamily="34" charset="0"/>
                <a:cs typeface="Calibri"/>
              </a:rPr>
              <a:t>Read 1: decoding</a:t>
            </a:r>
          </a:p>
          <a:p>
            <a:pPr algn="l"/>
            <a:r>
              <a:rPr lang="en-US" dirty="0">
                <a:latin typeface="Candara" panose="020E0502030303020204" pitchFamily="34" charset="0"/>
                <a:cs typeface="Calibri"/>
              </a:rPr>
              <a:t>Read 2: prosody</a:t>
            </a:r>
          </a:p>
          <a:p>
            <a:pPr algn="l"/>
            <a:r>
              <a:rPr lang="en-US" dirty="0">
                <a:latin typeface="Candara" panose="020E0502030303020204" pitchFamily="34" charset="0"/>
                <a:cs typeface="Calibri"/>
              </a:rPr>
              <a:t>Read 3: comprehension        </a:t>
            </a:r>
          </a:p>
        </p:txBody>
      </p:sp>
      <p:pic>
        <p:nvPicPr>
          <p:cNvPr id="3" name="Picture 2" descr="A close-up of a logo&#10;&#10;Description automatically generated">
            <a:extLst>
              <a:ext uri="{FF2B5EF4-FFF2-40B4-BE49-F238E27FC236}">
                <a16:creationId xmlns:a16="http://schemas.microsoft.com/office/drawing/2014/main" id="{086B2489-2D90-0C38-8005-4C7259D70DBC}"/>
              </a:ext>
            </a:extLst>
          </p:cNvPr>
          <p:cNvPicPr>
            <a:picLocks noChangeAspect="1"/>
          </p:cNvPicPr>
          <p:nvPr/>
        </p:nvPicPr>
        <p:blipFill>
          <a:blip r:embed="rId3"/>
          <a:stretch>
            <a:fillRect/>
          </a:stretch>
        </p:blipFill>
        <p:spPr>
          <a:xfrm>
            <a:off x="7657381" y="4903339"/>
            <a:ext cx="2743200" cy="1680833"/>
          </a:xfrm>
          <a:prstGeom prst="rect">
            <a:avLst/>
          </a:prstGeom>
        </p:spPr>
      </p:pic>
    </p:spTree>
    <p:extLst>
      <p:ext uri="{BB962C8B-B14F-4D97-AF65-F5344CB8AC3E}">
        <p14:creationId xmlns:p14="http://schemas.microsoft.com/office/powerpoint/2010/main" val="9214772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971C0-7AD2-2B76-0022-C140C4B06C69}"/>
              </a:ext>
            </a:extLst>
          </p:cNvPr>
          <p:cNvSpPr>
            <a:spLocks noGrp="1"/>
          </p:cNvSpPr>
          <p:nvPr>
            <p:ph type="title"/>
          </p:nvPr>
        </p:nvSpPr>
        <p:spPr>
          <a:xfrm>
            <a:off x="1981200" y="764704"/>
            <a:ext cx="8229600" cy="1143000"/>
          </a:xfrm>
        </p:spPr>
        <p:txBody>
          <a:bodyPr>
            <a:normAutofit fontScale="90000"/>
          </a:bodyPr>
          <a:lstStyle/>
          <a:p>
            <a:r>
              <a:rPr lang="en-GB" dirty="0"/>
              <a:t>The books we have in school model the writing skills that we want our children to pick up and use. They are excellent examples.</a:t>
            </a:r>
          </a:p>
        </p:txBody>
      </p:sp>
      <p:pic>
        <p:nvPicPr>
          <p:cNvPr id="3" name="Picture 2" descr="A child sitting on a bench holding a plate of food&#10;&#10;Description automatically generated">
            <a:extLst>
              <a:ext uri="{FF2B5EF4-FFF2-40B4-BE49-F238E27FC236}">
                <a16:creationId xmlns:a16="http://schemas.microsoft.com/office/drawing/2014/main" id="{0E1E8B4D-B913-9775-AF24-B2F9898BF1B9}"/>
              </a:ext>
            </a:extLst>
          </p:cNvPr>
          <p:cNvPicPr>
            <a:picLocks noChangeAspect="1"/>
          </p:cNvPicPr>
          <p:nvPr/>
        </p:nvPicPr>
        <p:blipFill>
          <a:blip r:embed="rId3"/>
          <a:stretch>
            <a:fillRect/>
          </a:stretch>
        </p:blipFill>
        <p:spPr>
          <a:xfrm>
            <a:off x="2176732" y="2789119"/>
            <a:ext cx="1828800" cy="2257425"/>
          </a:xfrm>
          <a:prstGeom prst="rect">
            <a:avLst/>
          </a:prstGeom>
        </p:spPr>
      </p:pic>
      <p:pic>
        <p:nvPicPr>
          <p:cNvPr id="5" name="Picture 4" descr="A book cover of a book&#10;&#10;Description automatically generated">
            <a:extLst>
              <a:ext uri="{FF2B5EF4-FFF2-40B4-BE49-F238E27FC236}">
                <a16:creationId xmlns:a16="http://schemas.microsoft.com/office/drawing/2014/main" id="{2D669A6D-7FA8-D107-51C1-ECB3925F90B9}"/>
              </a:ext>
            </a:extLst>
          </p:cNvPr>
          <p:cNvPicPr>
            <a:picLocks noChangeAspect="1"/>
          </p:cNvPicPr>
          <p:nvPr/>
        </p:nvPicPr>
        <p:blipFill>
          <a:blip r:embed="rId4"/>
          <a:stretch>
            <a:fillRect/>
          </a:stretch>
        </p:blipFill>
        <p:spPr>
          <a:xfrm>
            <a:off x="4750279" y="2789119"/>
            <a:ext cx="1828800" cy="2257425"/>
          </a:xfrm>
          <a:prstGeom prst="rect">
            <a:avLst/>
          </a:prstGeom>
        </p:spPr>
      </p:pic>
      <p:pic>
        <p:nvPicPr>
          <p:cNvPr id="6" name="Picture 5" descr="A book cover of a child and child&#10;&#10;Description automatically generated">
            <a:extLst>
              <a:ext uri="{FF2B5EF4-FFF2-40B4-BE49-F238E27FC236}">
                <a16:creationId xmlns:a16="http://schemas.microsoft.com/office/drawing/2014/main" id="{EAFD0231-3499-5FE4-7242-9F60D54417D3}"/>
              </a:ext>
            </a:extLst>
          </p:cNvPr>
          <p:cNvPicPr>
            <a:picLocks noChangeAspect="1"/>
          </p:cNvPicPr>
          <p:nvPr/>
        </p:nvPicPr>
        <p:blipFill>
          <a:blip r:embed="rId5"/>
          <a:stretch>
            <a:fillRect/>
          </a:stretch>
        </p:blipFill>
        <p:spPr>
          <a:xfrm>
            <a:off x="7343327" y="2789119"/>
            <a:ext cx="1933575" cy="2257425"/>
          </a:xfrm>
          <a:prstGeom prst="rect">
            <a:avLst/>
          </a:prstGeom>
        </p:spPr>
      </p:pic>
      <p:pic>
        <p:nvPicPr>
          <p:cNvPr id="7" name="Picture 6" descr="A bird flying next to a green ball&#10;&#10;Description automatically generated">
            <a:extLst>
              <a:ext uri="{FF2B5EF4-FFF2-40B4-BE49-F238E27FC236}">
                <a16:creationId xmlns:a16="http://schemas.microsoft.com/office/drawing/2014/main" id="{19E10D76-55BB-CE0D-38FA-2B5EB734A5AC}"/>
              </a:ext>
            </a:extLst>
          </p:cNvPr>
          <p:cNvPicPr>
            <a:picLocks noChangeAspect="1"/>
          </p:cNvPicPr>
          <p:nvPr/>
        </p:nvPicPr>
        <p:blipFill>
          <a:blip r:embed="rId6"/>
          <a:stretch>
            <a:fillRect/>
          </a:stretch>
        </p:blipFill>
        <p:spPr>
          <a:xfrm>
            <a:off x="3374546" y="4485647"/>
            <a:ext cx="1733550" cy="2257425"/>
          </a:xfrm>
          <a:prstGeom prst="rect">
            <a:avLst/>
          </a:prstGeom>
        </p:spPr>
      </p:pic>
      <p:pic>
        <p:nvPicPr>
          <p:cNvPr id="8" name="Picture 7" descr="A book cover with two cartoon monsters&#10;&#10;Description automatically generated">
            <a:extLst>
              <a:ext uri="{FF2B5EF4-FFF2-40B4-BE49-F238E27FC236}">
                <a16:creationId xmlns:a16="http://schemas.microsoft.com/office/drawing/2014/main" id="{594BA8AA-881E-E6A5-C565-BB9B58CBA573}"/>
              </a:ext>
            </a:extLst>
          </p:cNvPr>
          <p:cNvPicPr>
            <a:picLocks noChangeAspect="1"/>
          </p:cNvPicPr>
          <p:nvPr/>
        </p:nvPicPr>
        <p:blipFill>
          <a:blip r:embed="rId7"/>
          <a:stretch>
            <a:fillRect/>
          </a:stretch>
        </p:blipFill>
        <p:spPr>
          <a:xfrm>
            <a:off x="5421793" y="4485647"/>
            <a:ext cx="2009775" cy="2257425"/>
          </a:xfrm>
          <a:prstGeom prst="rect">
            <a:avLst/>
          </a:prstGeom>
        </p:spPr>
      </p:pic>
    </p:spTree>
    <p:extLst>
      <p:ext uri="{BB962C8B-B14F-4D97-AF65-F5344CB8AC3E}">
        <p14:creationId xmlns:p14="http://schemas.microsoft.com/office/powerpoint/2010/main" val="8602249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book&#10;&#10;Description automatically generated">
            <a:extLst>
              <a:ext uri="{FF2B5EF4-FFF2-40B4-BE49-F238E27FC236}">
                <a16:creationId xmlns:a16="http://schemas.microsoft.com/office/drawing/2014/main" id="{BC839881-0CFB-4015-BC78-760556B03C47}"/>
              </a:ext>
            </a:extLst>
          </p:cNvPr>
          <p:cNvPicPr>
            <a:picLocks noChangeAspect="1"/>
          </p:cNvPicPr>
          <p:nvPr/>
        </p:nvPicPr>
        <p:blipFill>
          <a:blip r:embed="rId2"/>
          <a:stretch>
            <a:fillRect/>
          </a:stretch>
        </p:blipFill>
        <p:spPr>
          <a:xfrm rot="5400000">
            <a:off x="2007080" y="1111370"/>
            <a:ext cx="6001108" cy="4511614"/>
          </a:xfrm>
          <a:prstGeom prst="rect">
            <a:avLst/>
          </a:prstGeom>
        </p:spPr>
      </p:pic>
      <p:sp>
        <p:nvSpPr>
          <p:cNvPr id="5" name="Star: 5 Points 4">
            <a:extLst>
              <a:ext uri="{FF2B5EF4-FFF2-40B4-BE49-F238E27FC236}">
                <a16:creationId xmlns:a16="http://schemas.microsoft.com/office/drawing/2014/main" id="{8464A247-E4FE-F5DC-4467-71BAA3F9792B}"/>
              </a:ext>
            </a:extLst>
          </p:cNvPr>
          <p:cNvSpPr/>
          <p:nvPr/>
        </p:nvSpPr>
        <p:spPr>
          <a:xfrm>
            <a:off x="1798875" y="3101489"/>
            <a:ext cx="1107056" cy="1020792"/>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Candara" panose="020E0502030303020204" pitchFamily="34" charset="0"/>
            </a:endParaRPr>
          </a:p>
        </p:txBody>
      </p:sp>
      <p:sp>
        <p:nvSpPr>
          <p:cNvPr id="7" name="Title 1">
            <a:extLst>
              <a:ext uri="{FF2B5EF4-FFF2-40B4-BE49-F238E27FC236}">
                <a16:creationId xmlns:a16="http://schemas.microsoft.com/office/drawing/2014/main" id="{15ACE823-A8C6-DB6A-C2A9-B5D7D7735749}"/>
              </a:ext>
            </a:extLst>
          </p:cNvPr>
          <p:cNvSpPr>
            <a:spLocks noGrp="1"/>
          </p:cNvSpPr>
          <p:nvPr>
            <p:ph type="title"/>
          </p:nvPr>
        </p:nvSpPr>
        <p:spPr>
          <a:xfrm>
            <a:off x="7602747" y="620931"/>
            <a:ext cx="2507412" cy="4953000"/>
          </a:xfrm>
        </p:spPr>
        <p:txBody>
          <a:bodyPr>
            <a:normAutofit/>
          </a:bodyPr>
          <a:lstStyle/>
          <a:p>
            <a:r>
              <a:rPr lang="en-GB" sz="2800" dirty="0"/>
              <a:t>This page is at the start of each book and guides you. </a:t>
            </a:r>
            <a:endParaRPr lang="en-GB" sz="3200" dirty="0">
              <a:cs typeface="Calibri"/>
            </a:endParaRPr>
          </a:p>
        </p:txBody>
      </p:sp>
    </p:spTree>
    <p:extLst>
      <p:ext uri="{BB962C8B-B14F-4D97-AF65-F5344CB8AC3E}">
        <p14:creationId xmlns:p14="http://schemas.microsoft.com/office/powerpoint/2010/main" val="1840286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6743FBA-5DA6-05BC-E923-48949D3F66AD}"/>
              </a:ext>
            </a:extLst>
          </p:cNvPr>
          <p:cNvSpPr>
            <a:spLocks noGrp="1"/>
          </p:cNvSpPr>
          <p:nvPr>
            <p:ph type="title"/>
          </p:nvPr>
        </p:nvSpPr>
        <p:spPr/>
        <p:txBody>
          <a:bodyPr>
            <a:normAutofit/>
          </a:bodyPr>
          <a:lstStyle/>
          <a:p>
            <a:r>
              <a:rPr lang="en-US" dirty="0">
                <a:cs typeface="Calibri"/>
              </a:rPr>
              <a:t>What can we talk about on these pages? </a:t>
            </a:r>
            <a:endParaRPr lang="en-US" dirty="0"/>
          </a:p>
        </p:txBody>
      </p:sp>
      <p:pic>
        <p:nvPicPr>
          <p:cNvPr id="6" name="Picture 5" descr="A cartoon of a bear eating a crab&#10;&#10;Description automatically generated">
            <a:extLst>
              <a:ext uri="{FF2B5EF4-FFF2-40B4-BE49-F238E27FC236}">
                <a16:creationId xmlns:a16="http://schemas.microsoft.com/office/drawing/2014/main" id="{2CEC0339-60D5-16E8-9167-DBEB3BF656E2}"/>
              </a:ext>
            </a:extLst>
          </p:cNvPr>
          <p:cNvPicPr>
            <a:picLocks noChangeAspect="1"/>
          </p:cNvPicPr>
          <p:nvPr/>
        </p:nvPicPr>
        <p:blipFill>
          <a:blip r:embed="rId2"/>
          <a:stretch>
            <a:fillRect/>
          </a:stretch>
        </p:blipFill>
        <p:spPr>
          <a:xfrm rot="5400000">
            <a:off x="1111371" y="2237116"/>
            <a:ext cx="5009071" cy="3735238"/>
          </a:xfrm>
          <a:prstGeom prst="rect">
            <a:avLst/>
          </a:prstGeom>
        </p:spPr>
      </p:pic>
      <p:pic>
        <p:nvPicPr>
          <p:cNvPr id="8" name="Picture 7" descr="A book cover with a cartoon of a otter and a crab&#10;&#10;Description automatically generated">
            <a:extLst>
              <a:ext uri="{FF2B5EF4-FFF2-40B4-BE49-F238E27FC236}">
                <a16:creationId xmlns:a16="http://schemas.microsoft.com/office/drawing/2014/main" id="{1FA4B23A-03E5-4D4A-771C-46BCB5AA40EA}"/>
              </a:ext>
            </a:extLst>
          </p:cNvPr>
          <p:cNvPicPr>
            <a:picLocks noChangeAspect="1"/>
          </p:cNvPicPr>
          <p:nvPr/>
        </p:nvPicPr>
        <p:blipFill>
          <a:blip r:embed="rId3"/>
          <a:stretch>
            <a:fillRect/>
          </a:stretch>
        </p:blipFill>
        <p:spPr>
          <a:xfrm rot="5400000">
            <a:off x="5043577" y="2229928"/>
            <a:ext cx="4994694" cy="3735238"/>
          </a:xfrm>
          <a:prstGeom prst="rect">
            <a:avLst/>
          </a:prstGeom>
        </p:spPr>
      </p:pic>
    </p:spTree>
    <p:extLst>
      <p:ext uri="{BB962C8B-B14F-4D97-AF65-F5344CB8AC3E}">
        <p14:creationId xmlns:p14="http://schemas.microsoft.com/office/powerpoint/2010/main" val="25849250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6743FBA-5DA6-05BC-E923-48949D3F66AD}"/>
              </a:ext>
            </a:extLst>
          </p:cNvPr>
          <p:cNvSpPr>
            <a:spLocks noGrp="1"/>
          </p:cNvSpPr>
          <p:nvPr>
            <p:ph type="title"/>
          </p:nvPr>
        </p:nvSpPr>
        <p:spPr>
          <a:xfrm>
            <a:off x="1966823" y="274638"/>
            <a:ext cx="8229600" cy="1574320"/>
          </a:xfrm>
        </p:spPr>
        <p:txBody>
          <a:bodyPr>
            <a:normAutofit/>
          </a:bodyPr>
          <a:lstStyle/>
          <a:p>
            <a:pPr algn="l"/>
            <a:r>
              <a:rPr lang="en-US" b="1" dirty="0">
                <a:cs typeface="Calibri"/>
              </a:rPr>
              <a:t>Punctuation:</a:t>
            </a:r>
            <a:r>
              <a:rPr lang="en-US" dirty="0">
                <a:cs typeface="Calibri"/>
              </a:rPr>
              <a:t> speech marks, exclamation marks. </a:t>
            </a:r>
            <a:endParaRPr lang="en-US" dirty="0"/>
          </a:p>
        </p:txBody>
      </p:sp>
      <p:sp>
        <p:nvSpPr>
          <p:cNvPr id="3" name="Title 3">
            <a:extLst>
              <a:ext uri="{FF2B5EF4-FFF2-40B4-BE49-F238E27FC236}">
                <a16:creationId xmlns:a16="http://schemas.microsoft.com/office/drawing/2014/main" id="{C969F4F1-4EE5-6CD0-D367-C423BF6D8218}"/>
              </a:ext>
            </a:extLst>
          </p:cNvPr>
          <p:cNvSpPr txBox="1">
            <a:spLocks/>
          </p:cNvSpPr>
          <p:nvPr/>
        </p:nvSpPr>
        <p:spPr>
          <a:xfrm>
            <a:off x="1946695" y="1792887"/>
            <a:ext cx="8229600" cy="15743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dirty="0">
                <a:latin typeface="Candara" panose="020E0502030303020204" pitchFamily="34" charset="0"/>
                <a:cs typeface="Calibri"/>
              </a:rPr>
              <a:t>Expression:</a:t>
            </a:r>
            <a:r>
              <a:rPr lang="en-US" dirty="0">
                <a:latin typeface="Candara" panose="020E0502030303020204" pitchFamily="34" charset="0"/>
                <a:cs typeface="Calibri"/>
              </a:rPr>
              <a:t> How would Otter say these things? Why? </a:t>
            </a:r>
          </a:p>
        </p:txBody>
      </p:sp>
      <p:sp>
        <p:nvSpPr>
          <p:cNvPr id="5" name="Title 3">
            <a:extLst>
              <a:ext uri="{FF2B5EF4-FFF2-40B4-BE49-F238E27FC236}">
                <a16:creationId xmlns:a16="http://schemas.microsoft.com/office/drawing/2014/main" id="{64A87E7C-3E7A-C01E-D8B8-691F8918786B}"/>
              </a:ext>
            </a:extLst>
          </p:cNvPr>
          <p:cNvSpPr txBox="1">
            <a:spLocks/>
          </p:cNvSpPr>
          <p:nvPr/>
        </p:nvSpPr>
        <p:spPr>
          <a:xfrm>
            <a:off x="1946695" y="3360019"/>
            <a:ext cx="8229600" cy="1574320"/>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b="1" dirty="0">
                <a:latin typeface="Candara" panose="020E0502030303020204" pitchFamily="34" charset="0"/>
                <a:cs typeface="Calibri"/>
              </a:rPr>
              <a:t>Comprehension: </a:t>
            </a:r>
            <a:r>
              <a:rPr lang="en-US" dirty="0">
                <a:latin typeface="Candara" panose="020E0502030303020204" pitchFamily="34" charset="0"/>
                <a:cs typeface="Calibri"/>
              </a:rPr>
              <a:t>How is Otter feeling? Pictures and words to help. </a:t>
            </a:r>
          </a:p>
        </p:txBody>
      </p:sp>
      <p:sp>
        <p:nvSpPr>
          <p:cNvPr id="7" name="Title 3">
            <a:extLst>
              <a:ext uri="{FF2B5EF4-FFF2-40B4-BE49-F238E27FC236}">
                <a16:creationId xmlns:a16="http://schemas.microsoft.com/office/drawing/2014/main" id="{3F701EDA-994F-AE0C-7B8F-458F911576D4}"/>
              </a:ext>
            </a:extLst>
          </p:cNvPr>
          <p:cNvSpPr txBox="1">
            <a:spLocks/>
          </p:cNvSpPr>
          <p:nvPr/>
        </p:nvSpPr>
        <p:spPr>
          <a:xfrm>
            <a:off x="1687901" y="6005453"/>
            <a:ext cx="8229600" cy="754811"/>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dirty="0">
                <a:latin typeface="Candara" panose="020E0502030303020204" pitchFamily="34" charset="0"/>
                <a:cs typeface="Calibri"/>
              </a:rPr>
              <a:t>If in doubt, refer back to the first page of the book. </a:t>
            </a:r>
          </a:p>
        </p:txBody>
      </p:sp>
    </p:spTree>
    <p:extLst>
      <p:ext uri="{BB962C8B-B14F-4D97-AF65-F5344CB8AC3E}">
        <p14:creationId xmlns:p14="http://schemas.microsoft.com/office/powerpoint/2010/main" val="120814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0069C-688A-7E95-2054-9F25BC680AA9}"/>
              </a:ext>
            </a:extLst>
          </p:cNvPr>
          <p:cNvSpPr>
            <a:spLocks noGrp="1"/>
          </p:cNvSpPr>
          <p:nvPr>
            <p:ph type="title"/>
          </p:nvPr>
        </p:nvSpPr>
        <p:spPr>
          <a:xfrm>
            <a:off x="842247" y="2234066"/>
            <a:ext cx="10507505" cy="2389868"/>
          </a:xfrm>
        </p:spPr>
        <p:txBody>
          <a:bodyPr>
            <a:normAutofit/>
          </a:bodyPr>
          <a:lstStyle/>
          <a:p>
            <a:r>
              <a:rPr lang="en-GB" sz="6600" dirty="0"/>
              <a:t>How can you help your child?</a:t>
            </a:r>
          </a:p>
        </p:txBody>
      </p:sp>
    </p:spTree>
    <p:extLst>
      <p:ext uri="{BB962C8B-B14F-4D97-AF65-F5344CB8AC3E}">
        <p14:creationId xmlns:p14="http://schemas.microsoft.com/office/powerpoint/2010/main" val="25541725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E6F33-4987-F143-5D56-A20C578DC7F8}"/>
              </a:ext>
            </a:extLst>
          </p:cNvPr>
          <p:cNvSpPr>
            <a:spLocks noGrp="1"/>
          </p:cNvSpPr>
          <p:nvPr>
            <p:ph type="title"/>
          </p:nvPr>
        </p:nvSpPr>
        <p:spPr>
          <a:xfrm>
            <a:off x="1981200" y="908720"/>
            <a:ext cx="8229600" cy="1143000"/>
          </a:xfrm>
        </p:spPr>
        <p:txBody>
          <a:bodyPr>
            <a:normAutofit fontScale="90000"/>
          </a:bodyPr>
          <a:lstStyle/>
          <a:p>
            <a:r>
              <a:rPr lang="en-GB" dirty="0"/>
              <a:t>Please sign the reading record each week. Your child can fill in the blanks. Please only sign if you know your child has completed the reading.</a:t>
            </a:r>
          </a:p>
        </p:txBody>
      </p:sp>
      <p:pic>
        <p:nvPicPr>
          <p:cNvPr id="10242" name="Picture 2" descr="British Sign Language (BSL) awarding body: Signature">
            <a:extLst>
              <a:ext uri="{FF2B5EF4-FFF2-40B4-BE49-F238E27FC236}">
                <a16:creationId xmlns:a16="http://schemas.microsoft.com/office/drawing/2014/main" id="{3155411A-185B-EE7B-FEAC-2DF4E13748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7568" y="3284984"/>
            <a:ext cx="7562850"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26598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hild sitting on a bench holding a plate of food&#10;&#10;Description automatically generated">
            <a:extLst>
              <a:ext uri="{FF2B5EF4-FFF2-40B4-BE49-F238E27FC236}">
                <a16:creationId xmlns:a16="http://schemas.microsoft.com/office/drawing/2014/main" id="{E0D0C16E-F840-6CE1-C48A-54F9D2554396}"/>
              </a:ext>
            </a:extLst>
          </p:cNvPr>
          <p:cNvPicPr>
            <a:picLocks noChangeAspect="1"/>
          </p:cNvPicPr>
          <p:nvPr/>
        </p:nvPicPr>
        <p:blipFill>
          <a:blip r:embed="rId2"/>
          <a:stretch>
            <a:fillRect/>
          </a:stretch>
        </p:blipFill>
        <p:spPr>
          <a:xfrm>
            <a:off x="2176732" y="2789119"/>
            <a:ext cx="1828800" cy="2257425"/>
          </a:xfrm>
          <a:prstGeom prst="rect">
            <a:avLst/>
          </a:prstGeom>
        </p:spPr>
      </p:pic>
      <p:pic>
        <p:nvPicPr>
          <p:cNvPr id="5" name="Picture 4" descr="A book cover of a book&#10;&#10;Description automatically generated">
            <a:extLst>
              <a:ext uri="{FF2B5EF4-FFF2-40B4-BE49-F238E27FC236}">
                <a16:creationId xmlns:a16="http://schemas.microsoft.com/office/drawing/2014/main" id="{A5E73175-AF6F-1B70-3A84-5DF55C8B2F4B}"/>
              </a:ext>
            </a:extLst>
          </p:cNvPr>
          <p:cNvPicPr>
            <a:picLocks noChangeAspect="1"/>
          </p:cNvPicPr>
          <p:nvPr/>
        </p:nvPicPr>
        <p:blipFill>
          <a:blip r:embed="rId3"/>
          <a:stretch>
            <a:fillRect/>
          </a:stretch>
        </p:blipFill>
        <p:spPr>
          <a:xfrm>
            <a:off x="4750279" y="2789119"/>
            <a:ext cx="1828800" cy="2257425"/>
          </a:xfrm>
          <a:prstGeom prst="rect">
            <a:avLst/>
          </a:prstGeom>
        </p:spPr>
      </p:pic>
      <p:pic>
        <p:nvPicPr>
          <p:cNvPr id="7" name="Picture 6" descr="A book cover of a child and child&#10;&#10;Description automatically generated">
            <a:extLst>
              <a:ext uri="{FF2B5EF4-FFF2-40B4-BE49-F238E27FC236}">
                <a16:creationId xmlns:a16="http://schemas.microsoft.com/office/drawing/2014/main" id="{08C4A7A0-73CF-306B-01B5-FF5CA359B4CB}"/>
              </a:ext>
            </a:extLst>
          </p:cNvPr>
          <p:cNvPicPr>
            <a:picLocks noChangeAspect="1"/>
          </p:cNvPicPr>
          <p:nvPr/>
        </p:nvPicPr>
        <p:blipFill>
          <a:blip r:embed="rId4"/>
          <a:stretch>
            <a:fillRect/>
          </a:stretch>
        </p:blipFill>
        <p:spPr>
          <a:xfrm>
            <a:off x="7343327" y="2789119"/>
            <a:ext cx="1933575" cy="2257425"/>
          </a:xfrm>
          <a:prstGeom prst="rect">
            <a:avLst/>
          </a:prstGeom>
        </p:spPr>
      </p:pic>
      <p:pic>
        <p:nvPicPr>
          <p:cNvPr id="9" name="Picture 8" descr="A bird flying next to a green ball&#10;&#10;Description automatically generated">
            <a:extLst>
              <a:ext uri="{FF2B5EF4-FFF2-40B4-BE49-F238E27FC236}">
                <a16:creationId xmlns:a16="http://schemas.microsoft.com/office/drawing/2014/main" id="{766745BF-122D-3A1C-8E22-C229B8F16901}"/>
              </a:ext>
            </a:extLst>
          </p:cNvPr>
          <p:cNvPicPr>
            <a:picLocks noChangeAspect="1"/>
          </p:cNvPicPr>
          <p:nvPr/>
        </p:nvPicPr>
        <p:blipFill>
          <a:blip r:embed="rId5"/>
          <a:stretch>
            <a:fillRect/>
          </a:stretch>
        </p:blipFill>
        <p:spPr>
          <a:xfrm>
            <a:off x="3374546" y="4485647"/>
            <a:ext cx="1733550" cy="2257425"/>
          </a:xfrm>
          <a:prstGeom prst="rect">
            <a:avLst/>
          </a:prstGeom>
        </p:spPr>
      </p:pic>
      <p:pic>
        <p:nvPicPr>
          <p:cNvPr id="11" name="Picture 10" descr="A book cover with two cartoon monsters&#10;&#10;Description automatically generated">
            <a:extLst>
              <a:ext uri="{FF2B5EF4-FFF2-40B4-BE49-F238E27FC236}">
                <a16:creationId xmlns:a16="http://schemas.microsoft.com/office/drawing/2014/main" id="{D4597485-C1B2-3034-3480-5CF5E84F29F5}"/>
              </a:ext>
            </a:extLst>
          </p:cNvPr>
          <p:cNvPicPr>
            <a:picLocks noChangeAspect="1"/>
          </p:cNvPicPr>
          <p:nvPr/>
        </p:nvPicPr>
        <p:blipFill>
          <a:blip r:embed="rId6"/>
          <a:stretch>
            <a:fillRect/>
          </a:stretch>
        </p:blipFill>
        <p:spPr>
          <a:xfrm>
            <a:off x="5421793" y="4485647"/>
            <a:ext cx="2009775" cy="2257425"/>
          </a:xfrm>
          <a:prstGeom prst="rect">
            <a:avLst/>
          </a:prstGeom>
        </p:spPr>
      </p:pic>
      <p:sp>
        <p:nvSpPr>
          <p:cNvPr id="13" name="TextBox 12">
            <a:extLst>
              <a:ext uri="{FF2B5EF4-FFF2-40B4-BE49-F238E27FC236}">
                <a16:creationId xmlns:a16="http://schemas.microsoft.com/office/drawing/2014/main" id="{36836402-39AE-4FA0-634D-BEE321F4F707}"/>
              </a:ext>
            </a:extLst>
          </p:cNvPr>
          <p:cNvSpPr txBox="1"/>
          <p:nvPr/>
        </p:nvSpPr>
        <p:spPr>
          <a:xfrm>
            <a:off x="999067" y="1012954"/>
            <a:ext cx="10312400" cy="1446550"/>
          </a:xfrm>
          <a:prstGeom prst="rect">
            <a:avLst/>
          </a:prstGeom>
          <a:noFill/>
        </p:spPr>
        <p:txBody>
          <a:bodyPr wrap="square">
            <a:spAutoFit/>
          </a:bodyPr>
          <a:lstStyle/>
          <a:p>
            <a:pPr algn="ctr"/>
            <a:r>
              <a:rPr lang="en-US" sz="4400" dirty="0"/>
              <a:t>R</a:t>
            </a:r>
            <a:r>
              <a:rPr lang="en-GB" sz="4400" dirty="0" err="1"/>
              <a:t>eading</a:t>
            </a:r>
            <a:r>
              <a:rPr lang="en-GB" sz="4400" dirty="0"/>
              <a:t> books will be changed every Monday.</a:t>
            </a:r>
            <a:endParaRPr lang="en-GB" dirty="0"/>
          </a:p>
        </p:txBody>
      </p:sp>
    </p:spTree>
    <p:extLst>
      <p:ext uri="{BB962C8B-B14F-4D97-AF65-F5344CB8AC3E}">
        <p14:creationId xmlns:p14="http://schemas.microsoft.com/office/powerpoint/2010/main" val="31585196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1C9BE-228D-92E9-CB99-F252685D3CF2}"/>
              </a:ext>
            </a:extLst>
          </p:cNvPr>
          <p:cNvSpPr>
            <a:spLocks noGrp="1"/>
          </p:cNvSpPr>
          <p:nvPr>
            <p:ph type="title"/>
          </p:nvPr>
        </p:nvSpPr>
        <p:spPr>
          <a:xfrm>
            <a:off x="1403499" y="804896"/>
            <a:ext cx="9824482" cy="1143000"/>
          </a:xfrm>
        </p:spPr>
        <p:txBody>
          <a:bodyPr>
            <a:normAutofit fontScale="90000"/>
          </a:bodyPr>
          <a:lstStyle/>
          <a:p>
            <a:r>
              <a:rPr lang="en-GB" dirty="0">
                <a:cs typeface="Calibri"/>
              </a:rPr>
              <a:t>How do we assess the children?</a:t>
            </a:r>
            <a:br>
              <a:rPr lang="en-GB" dirty="0">
                <a:cs typeface="Calibri"/>
              </a:rPr>
            </a:br>
            <a:br>
              <a:rPr lang="en-GB" dirty="0">
                <a:cs typeface="Calibri"/>
              </a:rPr>
            </a:br>
            <a:r>
              <a:rPr lang="en-GB" dirty="0">
                <a:cs typeface="Calibri"/>
              </a:rPr>
              <a:t>What objectives will my child learn in reading and how do I know they are on track?</a:t>
            </a:r>
          </a:p>
        </p:txBody>
      </p:sp>
      <p:pic>
        <p:nvPicPr>
          <p:cNvPr id="3" name="Picture 3" descr="A screenshot of a computer&#10;&#10;Description automatically generated">
            <a:extLst>
              <a:ext uri="{FF2B5EF4-FFF2-40B4-BE49-F238E27FC236}">
                <a16:creationId xmlns:a16="http://schemas.microsoft.com/office/drawing/2014/main" id="{C46F1166-7505-D5DC-0001-F120BEBA0273}"/>
              </a:ext>
            </a:extLst>
          </p:cNvPr>
          <p:cNvPicPr>
            <a:picLocks noChangeAspect="1"/>
          </p:cNvPicPr>
          <p:nvPr/>
        </p:nvPicPr>
        <p:blipFill rotWithShape="1">
          <a:blip r:embed="rId3"/>
          <a:srcRect l="17319" t="11397" r="3299" b="6985"/>
          <a:stretch/>
        </p:blipFill>
        <p:spPr>
          <a:xfrm>
            <a:off x="2579803" y="2995196"/>
            <a:ext cx="6513232" cy="3750681"/>
          </a:xfrm>
          <a:prstGeom prst="rect">
            <a:avLst/>
          </a:prstGeom>
        </p:spPr>
      </p:pic>
    </p:spTree>
    <p:extLst>
      <p:ext uri="{BB962C8B-B14F-4D97-AF65-F5344CB8AC3E}">
        <p14:creationId xmlns:p14="http://schemas.microsoft.com/office/powerpoint/2010/main" val="36589835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3AE5D-2693-2CC7-0E99-1D0A5579BDCD}"/>
              </a:ext>
            </a:extLst>
          </p:cNvPr>
          <p:cNvSpPr>
            <a:spLocks noGrp="1"/>
          </p:cNvSpPr>
          <p:nvPr>
            <p:ph type="title"/>
          </p:nvPr>
        </p:nvSpPr>
        <p:spPr>
          <a:xfrm>
            <a:off x="4856375" y="1782927"/>
            <a:ext cx="5566529" cy="1143000"/>
          </a:xfrm>
        </p:spPr>
        <p:txBody>
          <a:bodyPr>
            <a:normAutofit fontScale="90000"/>
          </a:bodyPr>
          <a:lstStyle/>
          <a:p>
            <a:pPr algn="r"/>
            <a:r>
              <a:rPr lang="en-GB" dirty="0">
                <a:cs typeface="Calibri"/>
              </a:rPr>
              <a:t>A reading progression map for each year group can be found on the website...</a:t>
            </a:r>
            <a:br>
              <a:rPr lang="en-GB" dirty="0">
                <a:cs typeface="Calibri"/>
              </a:rPr>
            </a:br>
            <a:r>
              <a:rPr lang="en-GB" dirty="0">
                <a:cs typeface="Calibri"/>
              </a:rPr>
              <a:t>They explain how we teach reading.</a:t>
            </a:r>
            <a:endParaRPr lang="en-US" dirty="0"/>
          </a:p>
        </p:txBody>
      </p:sp>
      <p:pic>
        <p:nvPicPr>
          <p:cNvPr id="3" name="Picture 3" descr="A screenshot of a computer&#10;&#10;Description automatically generated">
            <a:extLst>
              <a:ext uri="{FF2B5EF4-FFF2-40B4-BE49-F238E27FC236}">
                <a16:creationId xmlns:a16="http://schemas.microsoft.com/office/drawing/2014/main" id="{443E8F10-567E-7DF2-6917-95AA45D6503B}"/>
              </a:ext>
            </a:extLst>
          </p:cNvPr>
          <p:cNvPicPr>
            <a:picLocks noChangeAspect="1"/>
          </p:cNvPicPr>
          <p:nvPr/>
        </p:nvPicPr>
        <p:blipFill rotWithShape="1">
          <a:blip r:embed="rId3"/>
          <a:srcRect l="43348" t="18321" r="28326" b="7328"/>
          <a:stretch/>
        </p:blipFill>
        <p:spPr>
          <a:xfrm>
            <a:off x="711167" y="592317"/>
            <a:ext cx="3416552" cy="5024049"/>
          </a:xfrm>
          <a:prstGeom prst="rect">
            <a:avLst/>
          </a:prstGeom>
        </p:spPr>
      </p:pic>
    </p:spTree>
    <p:extLst>
      <p:ext uri="{BB962C8B-B14F-4D97-AF65-F5344CB8AC3E}">
        <p14:creationId xmlns:p14="http://schemas.microsoft.com/office/powerpoint/2010/main" val="3850631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extbook 1A New Edition">
            <a:extLst>
              <a:ext uri="{FF2B5EF4-FFF2-40B4-BE49-F238E27FC236}">
                <a16:creationId xmlns:a16="http://schemas.microsoft.com/office/drawing/2014/main" id="{9F7DCDD1-77E5-4A19-5392-68EA021C548E}"/>
              </a:ext>
            </a:extLst>
          </p:cNvPr>
          <p:cNvPicPr>
            <a:picLocks noChangeAspect="1"/>
          </p:cNvPicPr>
          <p:nvPr/>
        </p:nvPicPr>
        <p:blipFill>
          <a:blip r:embed="rId2"/>
          <a:stretch>
            <a:fillRect/>
          </a:stretch>
        </p:blipFill>
        <p:spPr>
          <a:xfrm>
            <a:off x="1329261" y="1019175"/>
            <a:ext cx="3762375" cy="4819650"/>
          </a:xfrm>
          <a:prstGeom prst="rect">
            <a:avLst/>
          </a:prstGeom>
        </p:spPr>
      </p:pic>
      <p:pic>
        <p:nvPicPr>
          <p:cNvPr id="3" name="Picture 2" descr="Early Years | NCETM">
            <a:extLst>
              <a:ext uri="{FF2B5EF4-FFF2-40B4-BE49-F238E27FC236}">
                <a16:creationId xmlns:a16="http://schemas.microsoft.com/office/drawing/2014/main" id="{491D42E3-7541-6FA1-15FE-EF811D81D657}"/>
              </a:ext>
            </a:extLst>
          </p:cNvPr>
          <p:cNvPicPr>
            <a:picLocks noChangeAspect="1"/>
          </p:cNvPicPr>
          <p:nvPr/>
        </p:nvPicPr>
        <p:blipFill>
          <a:blip r:embed="rId3"/>
          <a:stretch>
            <a:fillRect/>
          </a:stretch>
        </p:blipFill>
        <p:spPr>
          <a:xfrm>
            <a:off x="5579296" y="2537261"/>
            <a:ext cx="5210175" cy="3476625"/>
          </a:xfrm>
          <a:prstGeom prst="rect">
            <a:avLst/>
          </a:prstGeom>
        </p:spPr>
      </p:pic>
      <p:pic>
        <p:nvPicPr>
          <p:cNvPr id="4" name="Picture 3" descr="Maths - Grinling Gibbons Primary School">
            <a:extLst>
              <a:ext uri="{FF2B5EF4-FFF2-40B4-BE49-F238E27FC236}">
                <a16:creationId xmlns:a16="http://schemas.microsoft.com/office/drawing/2014/main" id="{80D546E0-CBB2-2CD8-4933-9009B7759B33}"/>
              </a:ext>
            </a:extLst>
          </p:cNvPr>
          <p:cNvPicPr>
            <a:picLocks noChangeAspect="1"/>
          </p:cNvPicPr>
          <p:nvPr/>
        </p:nvPicPr>
        <p:blipFill>
          <a:blip r:embed="rId4"/>
          <a:stretch>
            <a:fillRect/>
          </a:stretch>
        </p:blipFill>
        <p:spPr>
          <a:xfrm>
            <a:off x="6094325" y="566293"/>
            <a:ext cx="4028952" cy="2243766"/>
          </a:xfrm>
          <a:prstGeom prst="rect">
            <a:avLst/>
          </a:prstGeom>
        </p:spPr>
      </p:pic>
    </p:spTree>
    <p:extLst>
      <p:ext uri="{BB962C8B-B14F-4D97-AF65-F5344CB8AC3E}">
        <p14:creationId xmlns:p14="http://schemas.microsoft.com/office/powerpoint/2010/main" val="11943569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EBD9E-2043-5B09-0D8E-25A06B21F8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4FBD06-19DF-7CD3-B7F2-D2FCD1CB07DB}"/>
              </a:ext>
            </a:extLst>
          </p:cNvPr>
          <p:cNvSpPr>
            <a:spLocks noGrp="1"/>
          </p:cNvSpPr>
          <p:nvPr>
            <p:ph type="title"/>
          </p:nvPr>
        </p:nvSpPr>
        <p:spPr>
          <a:xfrm>
            <a:off x="874395" y="3455182"/>
            <a:ext cx="10515600" cy="1325563"/>
          </a:xfrm>
        </p:spPr>
        <p:txBody>
          <a:bodyPr>
            <a:normAutofit fontScale="90000"/>
          </a:bodyPr>
          <a:lstStyle/>
          <a:p>
            <a:br>
              <a:rPr lang="en-US" dirty="0"/>
            </a:br>
            <a:br>
              <a:rPr lang="en-US" sz="3600" dirty="0"/>
            </a:br>
            <a:r>
              <a:rPr lang="en-US" sz="3600" dirty="0"/>
              <a:t>Is your child eligible for pupil premium funding? </a:t>
            </a:r>
            <a:br>
              <a:rPr lang="en-US" sz="3600" dirty="0"/>
            </a:br>
            <a:br>
              <a:rPr lang="en-US" sz="3600" dirty="0"/>
            </a:br>
            <a:r>
              <a:rPr lang="en-US" sz="3600" dirty="0"/>
              <a:t>The pupil premium fund provides additional funding to schools. </a:t>
            </a:r>
            <a:br>
              <a:rPr lang="en-US" sz="3600" dirty="0"/>
            </a:br>
            <a:br>
              <a:rPr lang="en-US" sz="3600" dirty="0"/>
            </a:br>
            <a:r>
              <a:rPr lang="en-US" sz="3600" dirty="0"/>
              <a:t>For more information, please read the letter sent earlier this week on Arbor or contact our school office.</a:t>
            </a:r>
            <a:endParaRPr lang="en-GB" dirty="0"/>
          </a:p>
        </p:txBody>
      </p:sp>
      <p:pic>
        <p:nvPicPr>
          <p:cNvPr id="3" name="Picture 2" descr="Pupil Premium - Sherborne Abbey CE Primary School">
            <a:extLst>
              <a:ext uri="{FF2B5EF4-FFF2-40B4-BE49-F238E27FC236}">
                <a16:creationId xmlns:a16="http://schemas.microsoft.com/office/drawing/2014/main" id="{C8514578-8C75-4DA1-9E8E-AEAFF1603B05}"/>
              </a:ext>
            </a:extLst>
          </p:cNvPr>
          <p:cNvPicPr>
            <a:picLocks noChangeAspect="1"/>
          </p:cNvPicPr>
          <p:nvPr/>
        </p:nvPicPr>
        <p:blipFill>
          <a:blip r:embed="rId3"/>
          <a:stretch>
            <a:fillRect/>
          </a:stretch>
        </p:blipFill>
        <p:spPr>
          <a:xfrm>
            <a:off x="6132195" y="0"/>
            <a:ext cx="6059805" cy="2586502"/>
          </a:xfrm>
          <a:prstGeom prst="rect">
            <a:avLst/>
          </a:prstGeom>
        </p:spPr>
      </p:pic>
    </p:spTree>
    <p:extLst>
      <p:ext uri="{BB962C8B-B14F-4D97-AF65-F5344CB8AC3E}">
        <p14:creationId xmlns:p14="http://schemas.microsoft.com/office/powerpoint/2010/main" val="40541102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0C977-0E7D-A1DF-4C70-B22BD666EC9B}"/>
              </a:ext>
            </a:extLst>
          </p:cNvPr>
          <p:cNvSpPr>
            <a:spLocks noGrp="1"/>
          </p:cNvSpPr>
          <p:nvPr>
            <p:ph type="title"/>
          </p:nvPr>
        </p:nvSpPr>
        <p:spPr/>
        <p:txBody>
          <a:bodyPr/>
          <a:lstStyle/>
          <a:p>
            <a:endParaRPr lang="en-GB" dirty="0"/>
          </a:p>
        </p:txBody>
      </p:sp>
      <p:pic>
        <p:nvPicPr>
          <p:cNvPr id="2050" name="Picture 2" descr="Beyond Ministries | Q&amp;A or Questions and answers on black block">
            <a:extLst>
              <a:ext uri="{FF2B5EF4-FFF2-40B4-BE49-F238E27FC236}">
                <a16:creationId xmlns:a16="http://schemas.microsoft.com/office/drawing/2014/main" id="{DC131C3E-B455-5C8A-814C-6BB16E3EA9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974" t="36782" r="20562" b="16079"/>
          <a:stretch/>
        </p:blipFill>
        <p:spPr bwMode="auto">
          <a:xfrm>
            <a:off x="503296" y="512762"/>
            <a:ext cx="10850504" cy="5832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11219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d7a5d9d-7bd7-4164-902f-7672ce3cf383">
      <Terms xmlns="http://schemas.microsoft.com/office/infopath/2007/PartnerControls"/>
    </lcf76f155ced4ddcb4097134ff3c332f>
    <TaxCatchAll xmlns="7dbd8056-47aa-47eb-abcb-42290cb99a8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56FFFB91D304642AC6F2B52AC63D0DB" ma:contentTypeVersion="18" ma:contentTypeDescription="Create a new document." ma:contentTypeScope="" ma:versionID="85961841d64f3dfce54586643bf2ae9a">
  <xsd:schema xmlns:xsd="http://www.w3.org/2001/XMLSchema" xmlns:xs="http://www.w3.org/2001/XMLSchema" xmlns:p="http://schemas.microsoft.com/office/2006/metadata/properties" xmlns:ns2="9d7a5d9d-7bd7-4164-902f-7672ce3cf383" xmlns:ns3="7dbd8056-47aa-47eb-abcb-42290cb99a81" targetNamespace="http://schemas.microsoft.com/office/2006/metadata/properties" ma:root="true" ma:fieldsID="aba383a70224f90eb9927fd4233f967e" ns2:_="" ns3:_="">
    <xsd:import namespace="9d7a5d9d-7bd7-4164-902f-7672ce3cf383"/>
    <xsd:import namespace="7dbd8056-47aa-47eb-abcb-42290cb99a8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7a5d9d-7bd7-4164-902f-7672ce3cf3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f05d3ca9-34b9-4998-9a20-aed4db4a722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bd8056-47aa-47eb-abcb-42290cb99a8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2330907-70f2-4e8b-b64e-765bcbf2fe36}" ma:internalName="TaxCatchAll" ma:showField="CatchAllData" ma:web="7dbd8056-47aa-47eb-abcb-42290cb99a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852022-30F4-4D32-B984-AB91E1DE5EC5}">
  <ds:schemaRefs>
    <ds:schemaRef ds:uri="http://schemas.microsoft.com/office/2006/metadata/properties"/>
    <ds:schemaRef ds:uri="http://schemas.microsoft.com/office/infopath/2007/PartnerControls"/>
    <ds:schemaRef ds:uri="9d7a5d9d-7bd7-4164-902f-7672ce3cf383"/>
    <ds:schemaRef ds:uri="7dbd8056-47aa-47eb-abcb-42290cb99a81"/>
  </ds:schemaRefs>
</ds:datastoreItem>
</file>

<file path=customXml/itemProps2.xml><?xml version="1.0" encoding="utf-8"?>
<ds:datastoreItem xmlns:ds="http://schemas.openxmlformats.org/officeDocument/2006/customXml" ds:itemID="{30B1704E-0E45-4D08-98EE-7992742C7621}">
  <ds:schemaRefs>
    <ds:schemaRef ds:uri="http://schemas.microsoft.com/sharepoint/v3/contenttype/forms"/>
  </ds:schemaRefs>
</ds:datastoreItem>
</file>

<file path=customXml/itemProps3.xml><?xml version="1.0" encoding="utf-8"?>
<ds:datastoreItem xmlns:ds="http://schemas.openxmlformats.org/officeDocument/2006/customXml" ds:itemID="{87BC886A-B026-40F4-9310-7A316D988E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7a5d9d-7bd7-4164-902f-7672ce3cf383"/>
    <ds:schemaRef ds:uri="7dbd8056-47aa-47eb-abcb-42290cb99a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662</TotalTime>
  <Words>1467</Words>
  <Application>Microsoft Office PowerPoint</Application>
  <PresentationFormat>Widescreen</PresentationFormat>
  <Paragraphs>269</Paragraphs>
  <Slides>38</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Candara</vt:lpstr>
      <vt:lpstr>Wingdings</vt:lpstr>
      <vt:lpstr>Office Theme</vt:lpstr>
      <vt:lpstr>Welcome to Year 1</vt:lpstr>
      <vt:lpstr>We want the same outcomes for your child.   </vt:lpstr>
      <vt:lpstr>Aims of the evening:</vt:lpstr>
      <vt:lpstr>The impact will be that...</vt:lpstr>
      <vt:lpstr>PowerPoint Presentation</vt:lpstr>
      <vt:lpstr>A warm welcome from us       </vt:lpstr>
      <vt:lpstr>School trips...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There's also an English overview each half term... </vt:lpstr>
      <vt:lpstr>PowerPoint Presentation</vt:lpstr>
      <vt:lpstr>PowerPoint Presentation</vt:lpstr>
      <vt:lpstr>PowerPoint Presentation</vt:lpstr>
      <vt:lpstr>Top Priority</vt:lpstr>
      <vt:lpstr>Reading/phonics   Reading with your child has THE biggest impact on your child’s future successes.</vt:lpstr>
      <vt:lpstr>Terms you’ll hear us say (and what they mean)…</vt:lpstr>
      <vt:lpstr>Little Wandle</vt:lpstr>
      <vt:lpstr>Little Wandle lessons 30 minutes every day</vt:lpstr>
      <vt:lpstr>Grow the Code    </vt:lpstr>
      <vt:lpstr>For struggling readers...</vt:lpstr>
      <vt:lpstr>Reading Practice</vt:lpstr>
      <vt:lpstr>The books we have in school model the writing skills that we want our children to pick up and use. They are excellent examples.</vt:lpstr>
      <vt:lpstr>This page is at the start of each book and guides you. </vt:lpstr>
      <vt:lpstr>What can we talk about on these pages? </vt:lpstr>
      <vt:lpstr>Punctuation: speech marks, exclamation marks. </vt:lpstr>
      <vt:lpstr>How can you help your child?</vt:lpstr>
      <vt:lpstr>Please sign the reading record each week. Your child can fill in the blanks. Please only sign if you know your child has completed the reading.</vt:lpstr>
      <vt:lpstr>PowerPoint Presentation</vt:lpstr>
      <vt:lpstr>How do we assess the children?  What objectives will my child learn in reading and how do I know they are on track?</vt:lpstr>
      <vt:lpstr>A reading progression map for each year group can be found on the website... They explain how we teach reading.</vt:lpstr>
      <vt:lpstr>PowerPoint Presentation</vt:lpstr>
      <vt:lpstr>  Is your child eligible for pupil premium funding?   The pupil premium fund provides additional funding to schools.   For more information, please read the letter sent earlier this week on Arbor or contact our school office.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_</dc:title>
  <dc:creator>landrews</dc:creator>
  <cp:lastModifiedBy>Lucy Saunders</cp:lastModifiedBy>
  <cp:revision>27</cp:revision>
  <dcterms:created xsi:type="dcterms:W3CDTF">2024-07-22T09:25:49Z</dcterms:created>
  <dcterms:modified xsi:type="dcterms:W3CDTF">2026-09-21T14:50:59Z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0x010100156FFFB91D304642AC6F2B52AC63D0DB</vt:lpwstr>
  </property>
</Properties>
</file>