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1"/>
  </p:notesMasterIdLst>
  <p:sldIdLst>
    <p:sldId id="256" r:id="rId5"/>
    <p:sldId id="257" r:id="rId6"/>
    <p:sldId id="270" r:id="rId7"/>
    <p:sldId id="341" r:id="rId8"/>
    <p:sldId id="382" r:id="rId9"/>
    <p:sldId id="385" r:id="rId10"/>
    <p:sldId id="386" r:id="rId11"/>
    <p:sldId id="342" r:id="rId12"/>
    <p:sldId id="358" r:id="rId13"/>
    <p:sldId id="359" r:id="rId14"/>
    <p:sldId id="363" r:id="rId15"/>
    <p:sldId id="361" r:id="rId16"/>
    <p:sldId id="365" r:id="rId17"/>
    <p:sldId id="367" r:id="rId18"/>
    <p:sldId id="373" r:id="rId19"/>
    <p:sldId id="377" r:id="rId20"/>
    <p:sldId id="379" r:id="rId21"/>
    <p:sldId id="380" r:id="rId22"/>
    <p:sldId id="381" r:id="rId23"/>
    <p:sldId id="370" r:id="rId24"/>
    <p:sldId id="371" r:id="rId25"/>
    <p:sldId id="383" r:id="rId26"/>
    <p:sldId id="374" r:id="rId27"/>
    <p:sldId id="372" r:id="rId28"/>
    <p:sldId id="387" r:id="rId29"/>
    <p:sldId id="376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F099"/>
    <a:srgbClr val="BDEBD8"/>
    <a:srgbClr val="FCFD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44258" autoAdjust="0"/>
  </p:normalViewPr>
  <p:slideViewPr>
    <p:cSldViewPr snapToGrid="0">
      <p:cViewPr varScale="1">
        <p:scale>
          <a:sx n="32" d="100"/>
          <a:sy n="32" d="100"/>
        </p:scale>
        <p:origin x="23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A83699-7E7D-485A-B669-0BD7881E7EAB}" type="datetimeFigureOut">
              <a:rPr lang="en-GB" smtClean="0"/>
              <a:t>28/09/2025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B48E67-49F3-4C3E-964F-2FC29E7F90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394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48E67-49F3-4C3E-964F-2FC29E7F902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7728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48E67-49F3-4C3E-964F-2FC29E7F902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1612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48E67-49F3-4C3E-964F-2FC29E7F902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6495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66D5F2-4648-4130-9686-474395A38DE9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5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48E67-49F3-4C3E-964F-2FC29E7F902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8086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48E67-49F3-4C3E-964F-2FC29E7F902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959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48E67-49F3-4C3E-964F-2FC29E7F902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6769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48E67-49F3-4C3E-964F-2FC29E7F902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9197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48E67-49F3-4C3E-964F-2FC29E7F902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0733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48E67-49F3-4C3E-964F-2FC29E7F902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9961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48E67-49F3-4C3E-964F-2FC29E7F902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6013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48E67-49F3-4C3E-964F-2FC29E7F902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9063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48E67-49F3-4C3E-964F-2FC29E7F902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787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48E67-49F3-4C3E-964F-2FC29E7F902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311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48E67-49F3-4C3E-964F-2FC29E7F9020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037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48E67-49F3-4C3E-964F-2FC29E7F9020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2030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48E67-49F3-4C3E-964F-2FC29E7F9020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7063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48E67-49F3-4C3E-964F-2FC29E7F9020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4544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48E67-49F3-4C3E-964F-2FC29E7F9020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2019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id="{3D8D2DE8-8CDB-1218-4329-87FE81749EB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>
            <a:extLst>
              <a:ext uri="{FF2B5EF4-FFF2-40B4-BE49-F238E27FC236}">
                <a16:creationId xmlns:a16="http://schemas.microsoft.com/office/drawing/2014/main" id="{E263051B-1FE9-D169-B284-3A3B14061D7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8A92843D-9021-57AE-116A-845565AD93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9506B450-43DD-4641-B19D-6CAA1071E1F7}" type="slidenum">
              <a:rPr lang="en-GB" altLang="en-US"/>
              <a:pPr/>
              <a:t>25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48E67-49F3-4C3E-964F-2FC29E7F9020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1435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A3344-D594-0E95-E7E2-EFFD4D5AC8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DD2009-0D68-99A4-5231-4E5ADABC3F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DB373C-B734-E9D5-32A4-B5E86010B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BDB8-B118-4E24-B9D1-A2B0D65D2AD6}" type="datetimeFigureOut">
              <a:rPr lang="en-GB" smtClean="0"/>
              <a:t>28/09/2025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82247E-7270-BAAA-14C6-AB90EC71A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5EE15D-F802-7742-A16C-A259C4C9B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27E9A-D67B-4E8F-953D-F64912B9B9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96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6CB3E-05BC-12D9-3B31-E86EA9BB2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F6C2C1-6F4A-AC66-F468-D92DB24C0C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46A444-42C8-3463-BBDA-528019C97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BDB8-B118-4E24-B9D1-A2B0D65D2AD6}" type="datetimeFigureOut">
              <a:rPr lang="en-GB" smtClean="0"/>
              <a:t>28/09/2025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46AD33-D20E-6E58-D8D2-A8351F554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FC3739-44CD-772C-F0F1-5238908196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27E9A-D67B-4E8F-953D-F64912B9B9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924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E05F0-F4C3-5419-6B76-32CE393160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74383F-F89E-EF59-5EA7-92CE39FC62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5BB5E3-1B66-1C97-04BD-45C8CBD794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BDB8-B118-4E24-B9D1-A2B0D65D2AD6}" type="datetimeFigureOut">
              <a:rPr lang="en-GB" smtClean="0"/>
              <a:t>28/09/2025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44E09F-36FB-83A1-1ABA-A6BEB44B2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83BCE-A131-59B4-C3C9-7B499D407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27E9A-D67B-4E8F-953D-F64912B9B9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943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3FABA2-0A8D-E72C-A5A6-67A971E9DF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22600A-B1E4-7EC0-62F1-52D96E8A4A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7EC5DE-427F-2FF9-AC2E-464A6AFDC2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97E006-8F90-1878-6891-4C601E767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BDB8-B118-4E24-B9D1-A2B0D65D2AD6}" type="datetimeFigureOut">
              <a:rPr lang="en-GB" smtClean="0"/>
              <a:t>28/09/2025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D50C4D-26D8-2708-7EFA-E707C48E9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ACD862-1FA6-C8B9-EAAA-8807E28BA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27E9A-D67B-4E8F-953D-F64912B9B9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689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C06AD-7E90-8C6F-CC1C-7B0BB6291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592CB8-C437-9130-2237-2F26F8B134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29D6F6-A930-2009-4471-F404D1F935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F667B8-9FD2-777A-3D91-8B4A42032A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37135E-0695-ED58-6AF2-09E91DE195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875453-0D87-A57F-6AD9-63FE1AA38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BDB8-B118-4E24-B9D1-A2B0D65D2AD6}" type="datetimeFigureOut">
              <a:rPr lang="en-GB" smtClean="0"/>
              <a:t>28/09/2025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6F8685-0601-56CB-F795-120E2E6892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E1E922-A8A0-1E88-375D-05A2DFB85E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27E9A-D67B-4E8F-953D-F64912B9B9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133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003091-0B30-6852-AB18-AEA87C284E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36B4A4-C445-1D7B-ED67-41D4149BA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BDB8-B118-4E24-B9D1-A2B0D65D2AD6}" type="datetimeFigureOut">
              <a:rPr lang="en-GB" smtClean="0"/>
              <a:t>28/09/2025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249FB4-6164-F122-94BA-85FA40B78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FBCFE5-0EA7-A36C-2585-AE1BB0A19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27E9A-D67B-4E8F-953D-F64912B9B9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229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174CF3E-64A5-EBAA-C6BD-476FC32195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BDB8-B118-4E24-B9D1-A2B0D65D2AD6}" type="datetimeFigureOut">
              <a:rPr lang="en-GB" smtClean="0"/>
              <a:t>28/09/2025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650E19-31D0-C03A-C98F-ACB49B015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5B920D-E5E2-AF23-6AF4-401524FF1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27E9A-D67B-4E8F-953D-F64912B9B9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045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CBBB7-4CDA-CA92-1A47-06E7E02526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33903C-20AA-455D-F8C6-C2B4258BB6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F52561-99C5-B48A-F03B-9D1BE36C17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0C39B8-D220-FCFB-3F1F-14DCA5245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BDB8-B118-4E24-B9D1-A2B0D65D2AD6}" type="datetimeFigureOut">
              <a:rPr lang="en-GB" smtClean="0"/>
              <a:t>28/09/2025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0DB541-2A7E-CB2B-7701-0FD3607EC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A8AA85-870B-59D7-03DC-CA8E663A2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27E9A-D67B-4E8F-953D-F64912B9B9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650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7A1DEF-0EA8-6B4D-19D8-1EF0511EB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B27C035-FADB-3BF7-2A5F-4B0E0644BB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CA2D52-AE8C-66EE-4915-B0781C444D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B0C15B-A389-AAFA-7161-199AFD4D1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BDB8-B118-4E24-B9D1-A2B0D65D2AD6}" type="datetimeFigureOut">
              <a:rPr lang="en-GB" smtClean="0"/>
              <a:t>28/09/2025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D8587D-4AB8-4FD1-C432-02C54BD060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55373D-B7E0-A028-5BE7-01F0FDB9A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27E9A-D67B-4E8F-953D-F64912B9B9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625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B48A1-C683-9132-EF49-22A2D5505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16AE18-60F9-D080-942A-B7D9A68ECB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B642A8-2D3D-1687-A11F-6D6BCE7B14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BDB8-B118-4E24-B9D1-A2B0D65D2AD6}" type="datetimeFigureOut">
              <a:rPr lang="en-GB" smtClean="0"/>
              <a:t>28/09/2025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FCAAC1-49DB-13ED-BD5E-DF7BE6829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6723A9-3296-1169-874C-CBAEEF3AC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27E9A-D67B-4E8F-953D-F64912B9B9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08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C38A4D-4F01-E134-FB27-E63C55C59B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EAEA1D-ED84-1510-5A04-7C963FECF2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C4DC5D-4D75-3DF9-6DEF-854C6E2CD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BDB8-B118-4E24-B9D1-A2B0D65D2AD6}" type="datetimeFigureOut">
              <a:rPr lang="en-GB" smtClean="0"/>
              <a:t>28/09/2025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84B9B3-C3FD-D177-92D3-F8D1939F6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0AE3E3-DA74-803A-6359-7C9A184FE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27E9A-D67B-4E8F-953D-F64912B9B9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111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099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3584B8-A97A-3363-C7EC-7CD38AEC6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42C6B0-5818-8716-7558-6181D82992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CD330B-3EB2-5E93-07B0-E32F6009C9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54BDB8-B118-4E24-B9D1-A2B0D65D2AD6}" type="datetimeFigureOut">
              <a:rPr lang="en-GB" smtClean="0"/>
              <a:t>28/09/2025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207CD3-927B-8EDA-132E-E1D718373F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1B2181-CE98-D903-DF28-26BE4A93C9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327E9A-D67B-4E8F-953D-F64912B9B9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088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hyperlink" Target="https://www.muscliffprimary.co.uk/friends/" TargetMode="External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hyperlink" Target="mailto:friends@muscliffprimary.co.uk" TargetMode="External"/><Relationship Id="rId9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094BDE1-ED80-946B-1C5A-29015C56F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Welcome to Year 2</a:t>
            </a:r>
            <a:endParaRPr lang="en-GB"/>
          </a:p>
        </p:txBody>
      </p:sp>
      <p:pic>
        <p:nvPicPr>
          <p:cNvPr id="5" name="Picture 4" descr="A rainbow and rainbow colored book pages&#10;&#10;Description automatically generated">
            <a:extLst>
              <a:ext uri="{FF2B5EF4-FFF2-40B4-BE49-F238E27FC236}">
                <a16:creationId xmlns:a16="http://schemas.microsoft.com/office/drawing/2014/main" id="{1327DF6A-53B7-804B-B17F-7B7B0DA5D7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427" y="2209250"/>
            <a:ext cx="10595373" cy="4014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8988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B3061-6653-7156-75D6-A002C2980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216" y="194029"/>
            <a:ext cx="4965192" cy="1325563"/>
          </a:xfrm>
        </p:spPr>
        <p:txBody>
          <a:bodyPr/>
          <a:lstStyle/>
          <a:p>
            <a:r>
              <a:rPr lang="en-US"/>
              <a:t>A warm welcome from us all:</a:t>
            </a:r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C4ABA9-608B-C044-CEDC-9BC43F54D5C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941" t="11224" r="39118" b="6384"/>
          <a:stretch>
            <a:fillRect/>
          </a:stretch>
        </p:blipFill>
        <p:spPr>
          <a:xfrm>
            <a:off x="4661645" y="194029"/>
            <a:ext cx="6695877" cy="6469942"/>
          </a:xfrm>
          <a:prstGeom prst="rect">
            <a:avLst/>
          </a:prstGeom>
        </p:spPr>
      </p:pic>
      <p:pic>
        <p:nvPicPr>
          <p:cNvPr id="3" name="Picture 2" descr="A person smiling for a picture&#10;&#10;AI-generated content may be incorrect.">
            <a:extLst>
              <a:ext uri="{FF2B5EF4-FFF2-40B4-BE49-F238E27FC236}">
                <a16:creationId xmlns:a16="http://schemas.microsoft.com/office/drawing/2014/main" id="{400F478B-024C-416D-10BD-91652B431B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3558" y="2176489"/>
            <a:ext cx="2409825" cy="215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8135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5588B6-2C63-DF47-FD7A-2EF5E7D60F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60552"/>
          </a:xfrm>
        </p:spPr>
        <p:txBody>
          <a:bodyPr>
            <a:normAutofit fontScale="90000"/>
          </a:bodyPr>
          <a:lstStyle/>
          <a:p>
            <a:r>
              <a:rPr lang="en-US"/>
              <a:t>We want the same outcomes for your child.</a:t>
            </a:r>
            <a:br>
              <a:rPr lang="en-US"/>
            </a:br>
            <a:br>
              <a:rPr lang="en-US"/>
            </a:br>
            <a:r>
              <a:rPr lang="en-US"/>
              <a:t> </a:t>
            </a:r>
            <a:endParaRPr lang="en-GB"/>
          </a:p>
        </p:txBody>
      </p:sp>
      <p:pic>
        <p:nvPicPr>
          <p:cNvPr id="1026" name="Picture 2" descr="Teamwork Collaboration Quotes To Get Your Team Pumped Up!">
            <a:extLst>
              <a:ext uri="{FF2B5EF4-FFF2-40B4-BE49-F238E27FC236}">
                <a16:creationId xmlns:a16="http://schemas.microsoft.com/office/drawing/2014/main" id="{EC214D96-8DF5-AE4A-DD85-B41F394FD0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2" b="7172"/>
          <a:stretch/>
        </p:blipFill>
        <p:spPr bwMode="auto">
          <a:xfrm>
            <a:off x="390832" y="1342190"/>
            <a:ext cx="10962968" cy="534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40719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Aims of the evening: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751" y="2259298"/>
            <a:ext cx="11339085" cy="408054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b="1"/>
              <a:t>To help parents understand the bigger picture of what we will be learning this year (and why).</a:t>
            </a:r>
          </a:p>
          <a:p>
            <a:pPr>
              <a:buNone/>
            </a:pPr>
            <a:endParaRPr lang="en-GB" sz="4000" b="1"/>
          </a:p>
          <a:p>
            <a:r>
              <a:rPr lang="en-GB" sz="4000" b="1"/>
              <a:t>To provide parents with information on the things that are most important to the year (and how you can help at home).</a:t>
            </a:r>
            <a:endParaRPr lang="en-GB" sz="4000" b="1">
              <a:cs typeface="Calibri"/>
            </a:endParaRPr>
          </a:p>
        </p:txBody>
      </p:sp>
      <p:pic>
        <p:nvPicPr>
          <p:cNvPr id="4" name="Picture 3" descr="A rainbow and rainbow colored book pages&#10;&#10;Description automatically generated">
            <a:extLst>
              <a:ext uri="{FF2B5EF4-FFF2-40B4-BE49-F238E27FC236}">
                <a16:creationId xmlns:a16="http://schemas.microsoft.com/office/drawing/2014/main" id="{DE27ABE8-B20E-077F-4806-831199E1AC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58369"/>
            <a:ext cx="5544837" cy="2100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3310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E36A5B-FB5F-ABBE-E38B-8D178C227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impact will be that...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91564A-29CF-AA40-7A6B-46740CF442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5400"/>
              <a:t>You are in a better, more informed, place to help your child thrive.</a:t>
            </a:r>
          </a:p>
        </p:txBody>
      </p:sp>
      <p:pic>
        <p:nvPicPr>
          <p:cNvPr id="4" name="Picture 3" descr="Purpose Thrive Stock Illustrations ...">
            <a:extLst>
              <a:ext uri="{FF2B5EF4-FFF2-40B4-BE49-F238E27FC236}">
                <a16:creationId xmlns:a16="http://schemas.microsoft.com/office/drawing/2014/main" id="{A8AC95E9-A90F-F137-D1C7-8760AF038F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8936" y="3695701"/>
            <a:ext cx="4991100" cy="2754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1747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6D92CF-CE64-9903-779E-58A06A374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But just before we get started...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940ADD-FA65-3096-DD8B-0FB4DE841B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885714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>
                <a:solidFill>
                  <a:srgbClr val="002060"/>
                </a:solidFill>
              </a:rPr>
              <a:t>Website is in process of being updated – launch on 1</a:t>
            </a:r>
            <a:r>
              <a:rPr lang="en-GB" sz="4000" baseline="30000">
                <a:solidFill>
                  <a:srgbClr val="002060"/>
                </a:solidFill>
              </a:rPr>
              <a:t>st</a:t>
            </a:r>
            <a:r>
              <a:rPr lang="en-GB" sz="4000">
                <a:solidFill>
                  <a:srgbClr val="002060"/>
                </a:solidFill>
              </a:rPr>
              <a:t> Oct</a:t>
            </a:r>
          </a:p>
          <a:p>
            <a:r>
              <a:rPr lang="en-GB" sz="4000">
                <a:solidFill>
                  <a:srgbClr val="002060"/>
                </a:solidFill>
              </a:rPr>
              <a:t>Switch to ‘Arbor’ (parent communication, attendance etc)</a:t>
            </a:r>
          </a:p>
          <a:p>
            <a:r>
              <a:rPr lang="en-GB" sz="4000">
                <a:solidFill>
                  <a:srgbClr val="002060"/>
                </a:solidFill>
              </a:rPr>
              <a:t>Weekly bulletin</a:t>
            </a:r>
          </a:p>
        </p:txBody>
      </p:sp>
    </p:spTree>
    <p:extLst>
      <p:ext uri="{BB962C8B-B14F-4D97-AF65-F5344CB8AC3E}">
        <p14:creationId xmlns:p14="http://schemas.microsoft.com/office/powerpoint/2010/main" val="21076936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A20AA-3BDE-C2A8-A343-0101993027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029" y="811439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/>
              <a:t>School trips, visitors and important dates...</a:t>
            </a:r>
            <a:br>
              <a:rPr lang="en-GB"/>
            </a:br>
            <a:br>
              <a:rPr lang="en-GB"/>
            </a:br>
            <a:endParaRPr lang="en-GB"/>
          </a:p>
        </p:txBody>
      </p:sp>
      <p:pic>
        <p:nvPicPr>
          <p:cNvPr id="3" name="Picture 2" descr="Are you giving 'Value for Money ...">
            <a:extLst>
              <a:ext uri="{FF2B5EF4-FFF2-40B4-BE49-F238E27FC236}">
                <a16:creationId xmlns:a16="http://schemas.microsoft.com/office/drawing/2014/main" id="{F0F74F3A-194C-B7CB-EB90-EDF80345B3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111" y="1277568"/>
            <a:ext cx="2686923" cy="175556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2FC2F49-8DD2-C9B1-076E-9F2F47DBB1FC}"/>
              </a:ext>
            </a:extLst>
          </p:cNvPr>
          <p:cNvSpPr txBox="1"/>
          <p:nvPr/>
        </p:nvSpPr>
        <p:spPr>
          <a:xfrm>
            <a:off x="239577" y="3168245"/>
            <a:ext cx="10960385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Our provisional activities so far…</a:t>
            </a:r>
          </a:p>
          <a:p>
            <a:endParaRPr lang="en-GB"/>
          </a:p>
          <a:p>
            <a:r>
              <a:rPr lang="en-GB"/>
              <a:t>Evening campfire and treasure hunt in school </a:t>
            </a:r>
            <a:endParaRPr lang="en-GB">
              <a:solidFill>
                <a:srgbClr val="FF0000"/>
              </a:solidFill>
            </a:endParaRPr>
          </a:p>
          <a:p>
            <a:endParaRPr lang="en-GB">
              <a:solidFill>
                <a:srgbClr val="000000"/>
              </a:solidFill>
            </a:endParaRPr>
          </a:p>
          <a:p>
            <a:r>
              <a:rPr lang="en-GB"/>
              <a:t>Christmas craft and songs </a:t>
            </a:r>
          </a:p>
          <a:p>
            <a:endParaRPr lang="en-GB"/>
          </a:p>
          <a:p>
            <a:r>
              <a:rPr lang="en-GB"/>
              <a:t>Great Fire of London workshop (in school) </a:t>
            </a:r>
            <a:endParaRPr lang="en-GB">
              <a:solidFill>
                <a:srgbClr val="FF0000"/>
              </a:solidFill>
            </a:endParaRPr>
          </a:p>
          <a:p>
            <a:endParaRPr lang="en-GB">
              <a:solidFill>
                <a:srgbClr val="000000"/>
              </a:solidFill>
            </a:endParaRPr>
          </a:p>
          <a:p>
            <a:r>
              <a:rPr lang="en-GB"/>
              <a:t>Wednesday 25th March – trip to Avon Heath with the Urban Heath Partnership (cost approximately £10)</a:t>
            </a:r>
          </a:p>
          <a:p>
            <a:endParaRPr lang="en-GB"/>
          </a:p>
          <a:p>
            <a:r>
              <a:rPr lang="en-GB"/>
              <a:t>Parks Foundation – activities in the local area (TBC – free) </a:t>
            </a:r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3628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5D51AA-BCC5-1E93-8861-233F68A6F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Terms you’ll hear us say (and what they mean)…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E61560-9D9A-385C-94A1-6F0B3930CE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104" y="2325497"/>
            <a:ext cx="11740896" cy="4351338"/>
          </a:xfrm>
        </p:spPr>
        <p:txBody>
          <a:bodyPr>
            <a:normAutofit fontScale="92500"/>
          </a:bodyPr>
          <a:lstStyle/>
          <a:p>
            <a:r>
              <a:rPr lang="en-US" sz="7100"/>
              <a:t>Lead/key text or Beautiful Text</a:t>
            </a:r>
          </a:p>
          <a:p>
            <a:r>
              <a:rPr lang="en-US" sz="7100"/>
              <a:t>Wider curriculum</a:t>
            </a:r>
          </a:p>
          <a:p>
            <a:r>
              <a:rPr lang="en-US" sz="7100"/>
              <a:t>Curriculum Drivers</a:t>
            </a:r>
          </a:p>
          <a:p>
            <a:r>
              <a:rPr lang="en-US" sz="7100"/>
              <a:t>Reading spine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254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41FB7-784E-79F0-BDB7-DA3632914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064" y="96901"/>
            <a:ext cx="10515600" cy="622427"/>
          </a:xfrm>
        </p:spPr>
        <p:txBody>
          <a:bodyPr>
            <a:normAutofit fontScale="90000"/>
          </a:bodyPr>
          <a:lstStyle/>
          <a:p>
            <a:pPr algn="ctr"/>
            <a:r>
              <a:rPr lang="en-US"/>
              <a:t>Autumn 1</a:t>
            </a:r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172F5D4-69F5-00D3-8280-1887F0EFAEFE}"/>
              </a:ext>
            </a:extLst>
          </p:cNvPr>
          <p:cNvSpPr/>
          <p:nvPr/>
        </p:nvSpPr>
        <p:spPr>
          <a:xfrm>
            <a:off x="316992" y="875824"/>
            <a:ext cx="2950464" cy="75590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Beautiful Text</a:t>
            </a:r>
            <a:endParaRPr lang="en-GB" sz="2800" b="1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9F8707D-751B-9791-E52E-FD7AA1838AB7}"/>
              </a:ext>
            </a:extLst>
          </p:cNvPr>
          <p:cNvSpPr/>
          <p:nvPr/>
        </p:nvSpPr>
        <p:spPr>
          <a:xfrm>
            <a:off x="4087368" y="875824"/>
            <a:ext cx="3483864" cy="75590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Curriculum Drivers</a:t>
            </a:r>
            <a:endParaRPr lang="en-GB" sz="2800" b="1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6DCD89-FBE1-FC4F-7740-A80943087696}"/>
              </a:ext>
            </a:extLst>
          </p:cNvPr>
          <p:cNvSpPr/>
          <p:nvPr/>
        </p:nvSpPr>
        <p:spPr>
          <a:xfrm>
            <a:off x="8391144" y="875824"/>
            <a:ext cx="3483864" cy="75590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You need to know</a:t>
            </a:r>
            <a:endParaRPr lang="en-GB" sz="2800" b="1">
              <a:solidFill>
                <a:schemeClr val="tx1"/>
              </a:solidFill>
            </a:endParaRPr>
          </a:p>
        </p:txBody>
      </p:sp>
      <p:pic>
        <p:nvPicPr>
          <p:cNvPr id="2052" name="Picture 4" descr="Fall leaves fall autumn free clipart the cliparts - Cliparting.com">
            <a:extLst>
              <a:ext uri="{FF2B5EF4-FFF2-40B4-BE49-F238E27FC236}">
                <a16:creationId xmlns:a16="http://schemas.microsoft.com/office/drawing/2014/main" id="{3964782E-B278-D292-D33F-77C7342CB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992" y="1578786"/>
            <a:ext cx="11704320" cy="5480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60D7EB9-84F9-204B-81FE-50E474A5B599}"/>
              </a:ext>
            </a:extLst>
          </p:cNvPr>
          <p:cNvSpPr/>
          <p:nvPr/>
        </p:nvSpPr>
        <p:spPr>
          <a:xfrm>
            <a:off x="4087368" y="1788224"/>
            <a:ext cx="3483864" cy="489452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800" b="1">
                <a:solidFill>
                  <a:schemeClr val="tx1"/>
                </a:solidFill>
              </a:rPr>
              <a:t>Art - colour and drawing</a:t>
            </a:r>
          </a:p>
          <a:p>
            <a:pPr algn="ctr"/>
            <a:endParaRPr lang="en-GB" sz="2800" b="1">
              <a:solidFill>
                <a:schemeClr val="tx1"/>
              </a:solidFill>
            </a:endParaRPr>
          </a:p>
          <a:p>
            <a:pPr algn="ctr"/>
            <a:r>
              <a:rPr lang="en-GB" sz="2800" b="1">
                <a:solidFill>
                  <a:schemeClr val="tx1"/>
                </a:solidFill>
              </a:rPr>
              <a:t>Science - everyday materials</a:t>
            </a:r>
          </a:p>
          <a:p>
            <a:pPr algn="ctr"/>
            <a:endParaRPr lang="en-GB" sz="2800" b="1">
              <a:solidFill>
                <a:schemeClr val="tx1"/>
              </a:solidFill>
            </a:endParaRPr>
          </a:p>
          <a:p>
            <a:pPr algn="ctr"/>
            <a:r>
              <a:rPr lang="en-GB" sz="2800" b="1">
                <a:solidFill>
                  <a:schemeClr val="tx1"/>
                </a:solidFill>
              </a:rPr>
              <a:t>Geography - oceans and continents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15AFF81-9455-93C7-73B5-FE7B432C22CC}"/>
              </a:ext>
            </a:extLst>
          </p:cNvPr>
          <p:cNvSpPr/>
          <p:nvPr/>
        </p:nvSpPr>
        <p:spPr>
          <a:xfrm>
            <a:off x="8391144" y="1788224"/>
            <a:ext cx="3483864" cy="489452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We send home spellings as part of our homework and have a test every Monday. </a:t>
            </a:r>
          </a:p>
          <a:p>
            <a:pPr algn="ctr"/>
            <a:endParaRPr lang="en-US" sz="2800" b="1">
              <a:solidFill>
                <a:schemeClr val="tx1"/>
              </a:solidFill>
            </a:endParaRPr>
          </a:p>
          <a:p>
            <a:pPr algn="ctr"/>
            <a:r>
              <a:rPr lang="en-US" sz="2800" b="1">
                <a:solidFill>
                  <a:schemeClr val="tx1"/>
                </a:solidFill>
              </a:rPr>
              <a:t>We also start number bond tests every Friday. This is to aid number fluency in </a:t>
            </a:r>
            <a:r>
              <a:rPr lang="en-US" sz="2800" b="1" err="1">
                <a:solidFill>
                  <a:schemeClr val="tx1"/>
                </a:solidFill>
              </a:rPr>
              <a:t>maths</a:t>
            </a:r>
            <a:r>
              <a:rPr lang="en-US" sz="2800" b="1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9" name="Picture 8" descr="Somebody Swallowed Stanley eBook : Roberts, Sarah, Peck, Hannah:  Amazon.co.uk: Kindle Store">
            <a:extLst>
              <a:ext uri="{FF2B5EF4-FFF2-40B4-BE49-F238E27FC236}">
                <a16:creationId xmlns:a16="http://schemas.microsoft.com/office/drawing/2014/main" id="{B8B3593E-F593-6DC7-38BE-F902B545296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6992" y="1788223"/>
            <a:ext cx="3540804" cy="2773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Michael Recycle: Amazon.co.uk: Ellie Bethel, Alexandra Colombo:  9781845392819: Books">
            <a:extLst>
              <a:ext uri="{FF2B5EF4-FFF2-40B4-BE49-F238E27FC236}">
                <a16:creationId xmlns:a16="http://schemas.microsoft.com/office/drawing/2014/main" id="{DE16AB85-1BB5-AA1B-8145-E7DC7737E6D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92222" y="4562118"/>
            <a:ext cx="1765574" cy="2198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Pesky Plastic: An Environmental Story: Amazon.co.uk: Colon De Mejias,  Leticia, Visco, Tamara: 9780989336413: Books">
            <a:extLst>
              <a:ext uri="{FF2B5EF4-FFF2-40B4-BE49-F238E27FC236}">
                <a16:creationId xmlns:a16="http://schemas.microsoft.com/office/drawing/2014/main" id="{31F8F298-8D89-30EB-0833-1F948294442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1016" y="4562117"/>
            <a:ext cx="1791206" cy="219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70245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41FB7-784E-79F0-BDB7-DA3632914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064" y="96901"/>
            <a:ext cx="10515600" cy="622427"/>
          </a:xfrm>
        </p:spPr>
        <p:txBody>
          <a:bodyPr>
            <a:normAutofit fontScale="90000"/>
          </a:bodyPr>
          <a:lstStyle/>
          <a:p>
            <a:pPr algn="ctr"/>
            <a:r>
              <a:rPr lang="en-US"/>
              <a:t>Autumn 2</a:t>
            </a:r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172F5D4-69F5-00D3-8280-1887F0EFAEFE}"/>
              </a:ext>
            </a:extLst>
          </p:cNvPr>
          <p:cNvSpPr/>
          <p:nvPr/>
        </p:nvSpPr>
        <p:spPr>
          <a:xfrm>
            <a:off x="316992" y="875824"/>
            <a:ext cx="2950464" cy="755904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Beautiful Text</a:t>
            </a:r>
            <a:endParaRPr lang="en-GB" sz="2800" b="1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9F8707D-751B-9791-E52E-FD7AA1838AB7}"/>
              </a:ext>
            </a:extLst>
          </p:cNvPr>
          <p:cNvSpPr/>
          <p:nvPr/>
        </p:nvSpPr>
        <p:spPr>
          <a:xfrm>
            <a:off x="4087368" y="875824"/>
            <a:ext cx="3483864" cy="755904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Curriculum Drivers</a:t>
            </a:r>
            <a:endParaRPr lang="en-GB" sz="2800" b="1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6DCD89-FBE1-FC4F-7740-A80943087696}"/>
              </a:ext>
            </a:extLst>
          </p:cNvPr>
          <p:cNvSpPr/>
          <p:nvPr/>
        </p:nvSpPr>
        <p:spPr>
          <a:xfrm>
            <a:off x="8391144" y="875824"/>
            <a:ext cx="3483864" cy="755904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You need to know</a:t>
            </a:r>
            <a:endParaRPr lang="en-GB" sz="2800" b="1">
              <a:solidFill>
                <a:schemeClr val="tx1"/>
              </a:solidFill>
            </a:endParaRPr>
          </a:p>
        </p:txBody>
      </p:sp>
      <p:pic>
        <p:nvPicPr>
          <p:cNvPr id="3074" name="Picture 2" descr="Pin by 대현 김 on 123 | Clipart images, Clip art, Winter clipart">
            <a:extLst>
              <a:ext uri="{FF2B5EF4-FFF2-40B4-BE49-F238E27FC236}">
                <a16:creationId xmlns:a16="http://schemas.microsoft.com/office/drawing/2014/main" id="{42ABE930-B69D-94A8-21D2-610779867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1237"/>
            <a:ext cx="12192000" cy="4576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042D8DF-4195-550E-F94A-3D1395A002BC}"/>
              </a:ext>
            </a:extLst>
          </p:cNvPr>
          <p:cNvSpPr/>
          <p:nvPr/>
        </p:nvSpPr>
        <p:spPr>
          <a:xfrm>
            <a:off x="4087368" y="1788224"/>
            <a:ext cx="3483864" cy="506977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Science - animals, including humans</a:t>
            </a:r>
          </a:p>
          <a:p>
            <a:pPr algn="ctr"/>
            <a:endParaRPr lang="en-GB" sz="2800" b="1" dirty="0">
              <a:solidFill>
                <a:srgbClr val="FF0000"/>
              </a:solidFill>
            </a:endParaRPr>
          </a:p>
          <a:p>
            <a:pPr algn="ctr"/>
            <a:r>
              <a:rPr lang="en-GB" sz="2800" b="1">
                <a:solidFill>
                  <a:schemeClr val="tx1"/>
                </a:solidFill>
              </a:rPr>
              <a:t>Music</a:t>
            </a:r>
            <a:endParaRPr lang="en-GB" sz="2800" b="1" dirty="0">
              <a:solidFill>
                <a:srgbClr val="FF0000"/>
              </a:solidFill>
            </a:endParaRPr>
          </a:p>
          <a:p>
            <a:pPr algn="ctr"/>
            <a:endParaRPr lang="en-GB" sz="2800" b="1" dirty="0">
              <a:solidFill>
                <a:schemeClr val="tx1"/>
              </a:solidFill>
            </a:endParaRPr>
          </a:p>
          <a:p>
            <a:pPr algn="ctr"/>
            <a:r>
              <a:rPr lang="en-GB" sz="2800" b="1" dirty="0">
                <a:solidFill>
                  <a:schemeClr val="tx1"/>
                </a:solidFill>
              </a:rPr>
              <a:t>Computing – mouse bots and algorithms</a:t>
            </a:r>
          </a:p>
          <a:p>
            <a:pPr algn="ctr"/>
            <a:endParaRPr lang="en-GB" sz="2800" b="1" dirty="0">
              <a:solidFill>
                <a:schemeClr val="tx1"/>
              </a:solidFill>
            </a:endParaRPr>
          </a:p>
          <a:p>
            <a:pPr algn="ctr"/>
            <a:r>
              <a:rPr lang="en-GB" sz="2800" b="1" dirty="0">
                <a:solidFill>
                  <a:schemeClr val="tx1"/>
                </a:solidFill>
              </a:rPr>
              <a:t>DT – making an owl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256569E-B8DC-A68B-F5FA-AB3D5AF0C0A8}"/>
              </a:ext>
            </a:extLst>
          </p:cNvPr>
          <p:cNvSpPr/>
          <p:nvPr/>
        </p:nvSpPr>
        <p:spPr>
          <a:xfrm>
            <a:off x="8391144" y="1801749"/>
            <a:ext cx="3483864" cy="506977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The children will be invited to attend an evening at school with a campfire and a treasure hunt in the dark. </a:t>
            </a:r>
          </a:p>
          <a:p>
            <a:pPr algn="ctr"/>
            <a:endParaRPr lang="en-US" sz="2800" b="1">
              <a:solidFill>
                <a:srgbClr val="FF0000"/>
              </a:solidFill>
            </a:endParaRPr>
          </a:p>
          <a:p>
            <a:pPr algn="ctr"/>
            <a:r>
              <a:rPr lang="en-US" sz="2800" b="1">
                <a:solidFill>
                  <a:schemeClr val="tx1"/>
                </a:solidFill>
              </a:rPr>
              <a:t>NFER tests. </a:t>
            </a:r>
          </a:p>
          <a:p>
            <a:pPr algn="ctr"/>
            <a:endParaRPr lang="en-US" sz="2800" b="1">
              <a:solidFill>
                <a:srgbClr val="FF0000"/>
              </a:solidFill>
            </a:endParaRPr>
          </a:p>
          <a:p>
            <a:pPr algn="ctr"/>
            <a:r>
              <a:rPr lang="en-US" sz="2800" b="1">
                <a:solidFill>
                  <a:schemeClr val="tx1"/>
                </a:solidFill>
              </a:rPr>
              <a:t>Christmas craft and songs.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42FAEC6-3FE6-7ADB-9403-C2E5C3AE3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991" y="1801749"/>
            <a:ext cx="3479589" cy="495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44889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41FB7-784E-79F0-BDB7-DA3632914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064" y="96901"/>
            <a:ext cx="10515600" cy="622427"/>
          </a:xfrm>
        </p:spPr>
        <p:txBody>
          <a:bodyPr>
            <a:normAutofit fontScale="90000"/>
          </a:bodyPr>
          <a:lstStyle/>
          <a:p>
            <a:pPr algn="ctr"/>
            <a:r>
              <a:rPr lang="en-US"/>
              <a:t>Spring 1</a:t>
            </a:r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172F5D4-69F5-00D3-8280-1887F0EFAEFE}"/>
              </a:ext>
            </a:extLst>
          </p:cNvPr>
          <p:cNvSpPr/>
          <p:nvPr/>
        </p:nvSpPr>
        <p:spPr>
          <a:xfrm>
            <a:off x="316992" y="875824"/>
            <a:ext cx="2950464" cy="7559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Beautiful Text</a:t>
            </a:r>
            <a:endParaRPr lang="en-GB" sz="2800" b="1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9F8707D-751B-9791-E52E-FD7AA1838AB7}"/>
              </a:ext>
            </a:extLst>
          </p:cNvPr>
          <p:cNvSpPr/>
          <p:nvPr/>
        </p:nvSpPr>
        <p:spPr>
          <a:xfrm>
            <a:off x="4087368" y="875824"/>
            <a:ext cx="3483864" cy="7559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Curriculum Drivers</a:t>
            </a:r>
            <a:endParaRPr lang="en-GB" sz="2800" b="1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6DCD89-FBE1-FC4F-7740-A80943087696}"/>
              </a:ext>
            </a:extLst>
          </p:cNvPr>
          <p:cNvSpPr/>
          <p:nvPr/>
        </p:nvSpPr>
        <p:spPr>
          <a:xfrm>
            <a:off x="8391144" y="875824"/>
            <a:ext cx="3483864" cy="7559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You need to know</a:t>
            </a:r>
            <a:endParaRPr lang="en-GB" sz="2800" b="1">
              <a:solidFill>
                <a:schemeClr val="tx1"/>
              </a:solidFill>
            </a:endParaRPr>
          </a:p>
        </p:txBody>
      </p:sp>
      <p:pic>
        <p:nvPicPr>
          <p:cNvPr id="7172" name="Picture 4" descr="daffodils clipart - Clip Art Library">
            <a:extLst>
              <a:ext uri="{FF2B5EF4-FFF2-40B4-BE49-F238E27FC236}">
                <a16:creationId xmlns:a16="http://schemas.microsoft.com/office/drawing/2014/main" id="{85EE31C1-6952-6952-4D1D-AEEFBD5AA8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6700" y="3343656"/>
            <a:ext cx="12885420" cy="372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405A611-1136-8EB0-42E7-DB8899C5B9D7}"/>
              </a:ext>
            </a:extLst>
          </p:cNvPr>
          <p:cNvSpPr/>
          <p:nvPr/>
        </p:nvSpPr>
        <p:spPr>
          <a:xfrm>
            <a:off x="4119372" y="1788889"/>
            <a:ext cx="3483864" cy="49402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800" b="1">
                <a:solidFill>
                  <a:schemeClr val="tx1"/>
                </a:solidFill>
              </a:rPr>
              <a:t>History - events beyond living memory</a:t>
            </a:r>
          </a:p>
          <a:p>
            <a:pPr algn="ctr"/>
            <a:endParaRPr lang="en-GB" sz="2800" b="1">
              <a:solidFill>
                <a:schemeClr val="tx1"/>
              </a:solidFill>
            </a:endParaRPr>
          </a:p>
          <a:p>
            <a:pPr algn="ctr"/>
            <a:r>
              <a:rPr lang="en-GB" sz="2800" b="1">
                <a:solidFill>
                  <a:schemeClr val="tx1"/>
                </a:solidFill>
              </a:rPr>
              <a:t>Computing – digital music, digital writing and pictograms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DC3F5D3-F20E-9B48-D929-708C0D07622D}"/>
              </a:ext>
            </a:extLst>
          </p:cNvPr>
          <p:cNvSpPr/>
          <p:nvPr/>
        </p:nvSpPr>
        <p:spPr>
          <a:xfrm>
            <a:off x="8369046" y="1785937"/>
            <a:ext cx="3483864" cy="49402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800" b="1">
                <a:solidFill>
                  <a:schemeClr val="tx1"/>
                </a:solidFill>
              </a:rPr>
              <a:t>Fire safety talk. </a:t>
            </a:r>
          </a:p>
          <a:p>
            <a:pPr algn="ctr"/>
            <a:endParaRPr lang="en-GB" sz="2800" b="1">
              <a:solidFill>
                <a:schemeClr val="tx1"/>
              </a:solidFill>
            </a:endParaRPr>
          </a:p>
          <a:p>
            <a:pPr algn="ctr"/>
            <a:r>
              <a:rPr lang="en-GB" sz="2800" b="1">
                <a:solidFill>
                  <a:schemeClr val="tx1"/>
                </a:solidFill>
              </a:rPr>
              <a:t>Workshop on Great Fire of London / magical starter day. </a:t>
            </a:r>
          </a:p>
        </p:txBody>
      </p:sp>
      <p:pic>
        <p:nvPicPr>
          <p:cNvPr id="10" name="Picture 9" descr="Vlad and the Great Fire of London (A Flea in History) : Cunningham, Kate,  Cunningham, Sam: Amazon.co.uk: Books">
            <a:extLst>
              <a:ext uri="{FF2B5EF4-FFF2-40B4-BE49-F238E27FC236}">
                <a16:creationId xmlns:a16="http://schemas.microsoft.com/office/drawing/2014/main" id="{9C946415-0979-798F-9186-01B3FAFD8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991" y="1785936"/>
            <a:ext cx="3632361" cy="4940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1748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41FB7-784E-79F0-BDB7-DA3632914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064" y="96901"/>
            <a:ext cx="10515600" cy="622427"/>
          </a:xfrm>
        </p:spPr>
        <p:txBody>
          <a:bodyPr>
            <a:normAutofit fontScale="90000"/>
          </a:bodyPr>
          <a:lstStyle/>
          <a:p>
            <a:pPr algn="ctr"/>
            <a:r>
              <a:rPr lang="en-US"/>
              <a:t>Spring 2</a:t>
            </a:r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172F5D4-69F5-00D3-8280-1887F0EFAEFE}"/>
              </a:ext>
            </a:extLst>
          </p:cNvPr>
          <p:cNvSpPr/>
          <p:nvPr/>
        </p:nvSpPr>
        <p:spPr>
          <a:xfrm>
            <a:off x="316992" y="875824"/>
            <a:ext cx="2950464" cy="755904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Beautiful Text</a:t>
            </a:r>
            <a:endParaRPr lang="en-GB" sz="2800" b="1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9F8707D-751B-9791-E52E-FD7AA1838AB7}"/>
              </a:ext>
            </a:extLst>
          </p:cNvPr>
          <p:cNvSpPr/>
          <p:nvPr/>
        </p:nvSpPr>
        <p:spPr>
          <a:xfrm>
            <a:off x="4087368" y="875824"/>
            <a:ext cx="3483864" cy="755904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Curriculum Drivers</a:t>
            </a:r>
            <a:endParaRPr lang="en-GB" sz="2800" b="1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6DCD89-FBE1-FC4F-7740-A80943087696}"/>
              </a:ext>
            </a:extLst>
          </p:cNvPr>
          <p:cNvSpPr/>
          <p:nvPr/>
        </p:nvSpPr>
        <p:spPr>
          <a:xfrm>
            <a:off x="8391144" y="875824"/>
            <a:ext cx="3483864" cy="755904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You need to know</a:t>
            </a:r>
            <a:endParaRPr lang="en-GB" sz="2800" b="1">
              <a:solidFill>
                <a:schemeClr val="tx1"/>
              </a:solidFill>
            </a:endParaRPr>
          </a:p>
        </p:txBody>
      </p:sp>
      <p:pic>
        <p:nvPicPr>
          <p:cNvPr id="6146" name="Picture 2" descr="Free Vector Illustration: Rainy Day - The Shutterstock Blog">
            <a:extLst>
              <a:ext uri="{FF2B5EF4-FFF2-40B4-BE49-F238E27FC236}">
                <a16:creationId xmlns:a16="http://schemas.microsoft.com/office/drawing/2014/main" id="{FC3B0025-E185-3DE1-982E-6C484629CA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633473"/>
            <a:ext cx="12185681" cy="4224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643E0E3-C69F-27DE-9B37-CAB02284E91E}"/>
              </a:ext>
            </a:extLst>
          </p:cNvPr>
          <p:cNvSpPr/>
          <p:nvPr/>
        </p:nvSpPr>
        <p:spPr>
          <a:xfrm>
            <a:off x="4087368" y="1721072"/>
            <a:ext cx="3483864" cy="513692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800" b="1">
                <a:solidFill>
                  <a:schemeClr val="tx1"/>
                </a:solidFill>
              </a:rPr>
              <a:t>Science – habitats</a:t>
            </a:r>
            <a:endParaRPr lang="en-US">
              <a:solidFill>
                <a:schemeClr val="tx1"/>
              </a:solidFill>
            </a:endParaRPr>
          </a:p>
          <a:p>
            <a:pPr algn="ctr"/>
            <a:endParaRPr lang="en-GB" sz="2800" b="1">
              <a:solidFill>
                <a:schemeClr val="tx1"/>
              </a:solidFill>
            </a:endParaRPr>
          </a:p>
          <a:p>
            <a:pPr algn="ctr"/>
            <a:r>
              <a:rPr lang="en-GB" sz="2800" b="1">
                <a:solidFill>
                  <a:schemeClr val="tx1"/>
                </a:solidFill>
              </a:rPr>
              <a:t>Geography - local study</a:t>
            </a:r>
          </a:p>
          <a:p>
            <a:pPr algn="ctr"/>
            <a:endParaRPr lang="en-GB" sz="2800" b="1">
              <a:solidFill>
                <a:schemeClr val="tx1"/>
              </a:solidFill>
            </a:endParaRPr>
          </a:p>
          <a:p>
            <a:pPr algn="ctr"/>
            <a:r>
              <a:rPr lang="en-GB" sz="2800" b="1">
                <a:solidFill>
                  <a:schemeClr val="tx1"/>
                </a:solidFill>
              </a:rPr>
              <a:t>Art – clay skills and observational drawing</a:t>
            </a:r>
          </a:p>
          <a:p>
            <a:pPr algn="ctr"/>
            <a:endParaRPr lang="en-GB" sz="2800" b="1">
              <a:solidFill>
                <a:schemeClr val="tx1"/>
              </a:solidFill>
            </a:endParaRPr>
          </a:p>
          <a:p>
            <a:pPr algn="ctr"/>
            <a:endParaRPr lang="en-GB" sz="2800" b="1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BB24788-B20B-0729-C5F2-B8780A43894B}"/>
              </a:ext>
            </a:extLst>
          </p:cNvPr>
          <p:cNvSpPr/>
          <p:nvPr/>
        </p:nvSpPr>
        <p:spPr>
          <a:xfrm>
            <a:off x="8400289" y="1788224"/>
            <a:ext cx="3483864" cy="513692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Children will be shown how to cross the road safely around </a:t>
            </a:r>
            <a:r>
              <a:rPr lang="en-US" sz="2800" b="1" err="1">
                <a:solidFill>
                  <a:schemeClr val="tx1"/>
                </a:solidFill>
              </a:rPr>
              <a:t>Muscliff</a:t>
            </a:r>
            <a:r>
              <a:rPr lang="en-US" sz="2800" b="1">
                <a:solidFill>
                  <a:schemeClr val="tx1"/>
                </a:solidFill>
              </a:rPr>
              <a:t>. </a:t>
            </a:r>
            <a:endParaRPr lang="en-GB" sz="2800" b="1">
              <a:solidFill>
                <a:schemeClr val="tx1"/>
              </a:solidFill>
            </a:endParaRPr>
          </a:p>
          <a:p>
            <a:pPr algn="ctr"/>
            <a:endParaRPr lang="en-US" sz="2800" b="1">
              <a:solidFill>
                <a:schemeClr val="tx1"/>
              </a:solidFill>
            </a:endParaRPr>
          </a:p>
          <a:p>
            <a:pPr algn="ctr"/>
            <a:r>
              <a:rPr lang="en-US" sz="2800" b="1">
                <a:solidFill>
                  <a:schemeClr val="tx1"/>
                </a:solidFill>
              </a:rPr>
              <a:t>Proposed trip Wednesday 25th March to Avon Heath with Urban Heath Partnership. </a:t>
            </a:r>
          </a:p>
        </p:txBody>
      </p:sp>
      <p:pic>
        <p:nvPicPr>
          <p:cNvPr id="9" name="Picture 8" descr="The Hodgeheg x 30">
            <a:extLst>
              <a:ext uri="{FF2B5EF4-FFF2-40B4-BE49-F238E27FC236}">
                <a16:creationId xmlns:a16="http://schemas.microsoft.com/office/drawing/2014/main" id="{5A93B2BB-933D-9E2B-7EB9-CE7C00DFB6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847" y="1788223"/>
            <a:ext cx="3042089" cy="497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0687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41FB7-784E-79F0-BDB7-DA3632914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064" y="96901"/>
            <a:ext cx="10515600" cy="622427"/>
          </a:xfrm>
        </p:spPr>
        <p:txBody>
          <a:bodyPr>
            <a:normAutofit fontScale="90000"/>
          </a:bodyPr>
          <a:lstStyle/>
          <a:p>
            <a:pPr algn="ctr"/>
            <a:r>
              <a:rPr lang="en-US"/>
              <a:t>Summer 1</a:t>
            </a:r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172F5D4-69F5-00D3-8280-1887F0EFAEFE}"/>
              </a:ext>
            </a:extLst>
          </p:cNvPr>
          <p:cNvSpPr/>
          <p:nvPr/>
        </p:nvSpPr>
        <p:spPr>
          <a:xfrm>
            <a:off x="316992" y="875824"/>
            <a:ext cx="2950464" cy="75590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Beautiful Text</a:t>
            </a:r>
            <a:endParaRPr lang="en-GB" sz="2800" b="1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9F8707D-751B-9791-E52E-FD7AA1838AB7}"/>
              </a:ext>
            </a:extLst>
          </p:cNvPr>
          <p:cNvSpPr/>
          <p:nvPr/>
        </p:nvSpPr>
        <p:spPr>
          <a:xfrm>
            <a:off x="4087368" y="875824"/>
            <a:ext cx="3483864" cy="75590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Curriculum Drivers</a:t>
            </a:r>
            <a:endParaRPr lang="en-GB" sz="2800" b="1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6DCD89-FBE1-FC4F-7740-A80943087696}"/>
              </a:ext>
            </a:extLst>
          </p:cNvPr>
          <p:cNvSpPr/>
          <p:nvPr/>
        </p:nvSpPr>
        <p:spPr>
          <a:xfrm>
            <a:off x="8391144" y="875824"/>
            <a:ext cx="3483864" cy="75590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You need to know</a:t>
            </a:r>
            <a:endParaRPr lang="en-GB" sz="2800" b="1">
              <a:solidFill>
                <a:schemeClr val="tx1"/>
              </a:solidFill>
            </a:endParaRPr>
          </a:p>
        </p:txBody>
      </p:sp>
      <p:pic>
        <p:nvPicPr>
          <p:cNvPr id="4098" name="Picture 2" descr="Free Free Spring Cliparts, Download Free Free Spring Cliparts png ...">
            <a:extLst>
              <a:ext uri="{FF2B5EF4-FFF2-40B4-BE49-F238E27FC236}">
                <a16:creationId xmlns:a16="http://schemas.microsoft.com/office/drawing/2014/main" id="{A95C0255-5873-1470-6162-E42DB0BB8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6700" y="1908175"/>
            <a:ext cx="12568428" cy="494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6092E33-DDB7-4EEA-7B6F-B4D487D492A1}"/>
              </a:ext>
            </a:extLst>
          </p:cNvPr>
          <p:cNvSpPr/>
          <p:nvPr/>
        </p:nvSpPr>
        <p:spPr>
          <a:xfrm>
            <a:off x="4087368" y="1816069"/>
            <a:ext cx="3483864" cy="49450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Science - plants </a:t>
            </a:r>
          </a:p>
          <a:p>
            <a:pPr algn="ctr"/>
            <a:endParaRPr lang="en-GB" sz="2800" b="1" dirty="0">
              <a:solidFill>
                <a:schemeClr val="tx1"/>
              </a:solidFill>
            </a:endParaRPr>
          </a:p>
          <a:p>
            <a:pPr algn="ctr"/>
            <a:r>
              <a:rPr lang="en-GB" sz="2800" b="1" dirty="0">
                <a:solidFill>
                  <a:schemeClr val="tx1"/>
                </a:solidFill>
              </a:rPr>
              <a:t>History – William the Conqueror and the New Forest</a:t>
            </a:r>
          </a:p>
          <a:p>
            <a:pPr algn="ctr"/>
            <a:endParaRPr lang="en-GB" sz="2800" b="1" dirty="0">
              <a:solidFill>
                <a:schemeClr val="tx1"/>
              </a:solidFill>
            </a:endParaRPr>
          </a:p>
          <a:p>
            <a:pPr algn="ctr"/>
            <a:r>
              <a:rPr lang="en-GB" sz="2800" b="1" dirty="0">
                <a:solidFill>
                  <a:schemeClr val="tx1"/>
                </a:solidFill>
              </a:rPr>
              <a:t>Music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A238081-D335-2AC0-2102-8ACBAB6504A5}"/>
              </a:ext>
            </a:extLst>
          </p:cNvPr>
          <p:cNvSpPr/>
          <p:nvPr/>
        </p:nvSpPr>
        <p:spPr>
          <a:xfrm>
            <a:off x="8391144" y="1816068"/>
            <a:ext cx="3483864" cy="49450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A twisted tale allows children to use their own imagination but follow a known structure.</a:t>
            </a:r>
          </a:p>
          <a:p>
            <a:pPr algn="ctr"/>
            <a:endParaRPr lang="en-US" sz="2800" b="1">
              <a:solidFill>
                <a:schemeClr val="tx1"/>
              </a:solidFill>
            </a:endParaRPr>
          </a:p>
          <a:p>
            <a:pPr algn="ctr"/>
            <a:r>
              <a:rPr lang="en-US" sz="2800" b="1">
                <a:solidFill>
                  <a:schemeClr val="tx1"/>
                </a:solidFill>
              </a:rPr>
              <a:t>End of year tests. </a:t>
            </a:r>
          </a:p>
        </p:txBody>
      </p:sp>
      <p:pic>
        <p:nvPicPr>
          <p:cNvPr id="9" name="Picture 8" descr="Jack and the Jelly Bean Stalk: Amazon.co.uk: Mortimer, Rachael, Pichon,  Liz: 9781444910407: Books">
            <a:extLst>
              <a:ext uri="{FF2B5EF4-FFF2-40B4-BE49-F238E27FC236}">
                <a16:creationId xmlns:a16="http://schemas.microsoft.com/office/drawing/2014/main" id="{FBA0DD22-9CB6-388F-E9CE-8D562AC4D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992" y="1816068"/>
            <a:ext cx="3193906" cy="480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86802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41FB7-784E-79F0-BDB7-DA3632914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064" y="96901"/>
            <a:ext cx="10515600" cy="622427"/>
          </a:xfrm>
        </p:spPr>
        <p:txBody>
          <a:bodyPr>
            <a:normAutofit fontScale="90000"/>
          </a:bodyPr>
          <a:lstStyle/>
          <a:p>
            <a:pPr algn="ctr"/>
            <a:r>
              <a:rPr lang="en-US"/>
              <a:t>Summer 2</a:t>
            </a:r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172F5D4-69F5-00D3-8280-1887F0EFAEFE}"/>
              </a:ext>
            </a:extLst>
          </p:cNvPr>
          <p:cNvSpPr/>
          <p:nvPr/>
        </p:nvSpPr>
        <p:spPr>
          <a:xfrm>
            <a:off x="316992" y="875824"/>
            <a:ext cx="2950464" cy="75590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Beautiful Text</a:t>
            </a:r>
            <a:endParaRPr lang="en-GB" sz="2800" b="1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9F8707D-751B-9791-E52E-FD7AA1838AB7}"/>
              </a:ext>
            </a:extLst>
          </p:cNvPr>
          <p:cNvSpPr/>
          <p:nvPr/>
        </p:nvSpPr>
        <p:spPr>
          <a:xfrm>
            <a:off x="4087368" y="875824"/>
            <a:ext cx="3483864" cy="75590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Curriculum Drivers</a:t>
            </a:r>
            <a:endParaRPr lang="en-GB" sz="2800" b="1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6DCD89-FBE1-FC4F-7740-A80943087696}"/>
              </a:ext>
            </a:extLst>
          </p:cNvPr>
          <p:cNvSpPr/>
          <p:nvPr/>
        </p:nvSpPr>
        <p:spPr>
          <a:xfrm>
            <a:off x="8391144" y="875824"/>
            <a:ext cx="3483864" cy="75590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You need to know</a:t>
            </a:r>
            <a:endParaRPr lang="en-GB" sz="2800" b="1">
              <a:solidFill>
                <a:schemeClr val="tx1"/>
              </a:solidFill>
            </a:endParaRPr>
          </a:p>
        </p:txBody>
      </p:sp>
      <p:pic>
        <p:nvPicPr>
          <p:cNvPr id="5124" name="Picture 4" descr="Sunflower Border Vector Art PNG, Sunflowers Border, Sunflowers, Border ...">
            <a:extLst>
              <a:ext uri="{FF2B5EF4-FFF2-40B4-BE49-F238E27FC236}">
                <a16:creationId xmlns:a16="http://schemas.microsoft.com/office/drawing/2014/main" id="{6255BB4A-0839-B951-8719-FD0EC637B0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076" r="578"/>
          <a:stretch/>
        </p:blipFill>
        <p:spPr bwMode="auto">
          <a:xfrm>
            <a:off x="0" y="2041976"/>
            <a:ext cx="12192000" cy="4816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2DC4F1C-15BC-62BF-9CB6-208AB4D8E279}"/>
              </a:ext>
            </a:extLst>
          </p:cNvPr>
          <p:cNvSpPr/>
          <p:nvPr/>
        </p:nvSpPr>
        <p:spPr>
          <a:xfrm>
            <a:off x="4087368" y="1885124"/>
            <a:ext cx="3483864" cy="49728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700" b="1">
                <a:solidFill>
                  <a:schemeClr val="tx1"/>
                </a:solidFill>
              </a:rPr>
              <a:t>Geography – England to India comparison</a:t>
            </a:r>
          </a:p>
          <a:p>
            <a:pPr algn="ctr"/>
            <a:endParaRPr lang="en-US" sz="2700" b="1">
              <a:solidFill>
                <a:schemeClr val="tx1"/>
              </a:solidFill>
            </a:endParaRPr>
          </a:p>
          <a:p>
            <a:pPr algn="ctr"/>
            <a:r>
              <a:rPr lang="en-US" sz="2700" b="1">
                <a:solidFill>
                  <a:schemeClr val="tx1"/>
                </a:solidFill>
              </a:rPr>
              <a:t>History – Mahatma Ghandi and Emmeline Pankhurst</a:t>
            </a:r>
          </a:p>
          <a:p>
            <a:pPr algn="ctr"/>
            <a:endParaRPr lang="en-US" sz="2700" b="1">
              <a:solidFill>
                <a:schemeClr val="tx1"/>
              </a:solidFill>
            </a:endParaRPr>
          </a:p>
          <a:p>
            <a:pPr algn="ctr"/>
            <a:r>
              <a:rPr lang="en-US" sz="2700" b="1">
                <a:solidFill>
                  <a:schemeClr val="tx1"/>
                </a:solidFill>
              </a:rPr>
              <a:t>Computing - scratch junior</a:t>
            </a:r>
          </a:p>
          <a:p>
            <a:pPr algn="ctr"/>
            <a:endParaRPr lang="en-GB" sz="2800" b="1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BB524FA-D176-93EA-4D36-68EB55D042B7}"/>
              </a:ext>
            </a:extLst>
          </p:cNvPr>
          <p:cNvSpPr/>
          <p:nvPr/>
        </p:nvSpPr>
        <p:spPr>
          <a:xfrm>
            <a:off x="8391144" y="1885123"/>
            <a:ext cx="3483864" cy="49728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800" b="1">
                <a:solidFill>
                  <a:schemeClr val="tx1"/>
                </a:solidFill>
              </a:rPr>
              <a:t>At the end of the topic, we take part in a magical ending where we immerse ourselves into Indian culture. </a:t>
            </a:r>
            <a:endParaRPr lang="en-US">
              <a:solidFill>
                <a:schemeClr val="tx1"/>
              </a:solidFill>
            </a:endParaRPr>
          </a:p>
          <a:p>
            <a:pPr algn="ctr"/>
            <a:endParaRPr lang="en-GB" sz="2800" b="1">
              <a:solidFill>
                <a:schemeClr val="tx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29A87B0-D72C-7A65-807C-27396C5BA2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992" y="1885123"/>
            <a:ext cx="3550012" cy="4875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115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EE168-3EA6-3FAA-60EF-D22C27B98F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8472" y="194437"/>
            <a:ext cx="10515600" cy="793115"/>
          </a:xfrm>
        </p:spPr>
        <p:txBody>
          <a:bodyPr>
            <a:normAutofit fontScale="90000"/>
          </a:bodyPr>
          <a:lstStyle/>
          <a:p>
            <a:pPr algn="ctr"/>
            <a:r>
              <a:rPr lang="en-US"/>
              <a:t>The ONE THING that will support your child this year is reading fluency</a:t>
            </a:r>
            <a:endParaRPr lang="en-GB"/>
          </a:p>
        </p:txBody>
      </p:sp>
      <p:pic>
        <p:nvPicPr>
          <p:cNvPr id="1028" name="Picture 4" descr="Image result for fluency">
            <a:extLst>
              <a:ext uri="{FF2B5EF4-FFF2-40B4-BE49-F238E27FC236}">
                <a16:creationId xmlns:a16="http://schemas.microsoft.com/office/drawing/2014/main" id="{1B873C12-C273-5782-08BA-A84D1D0A0D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0" y="1308410"/>
            <a:ext cx="8159496" cy="5355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26979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What is Reading Fluency? - Katelyn's Learning Studio">
            <a:extLst>
              <a:ext uri="{FF2B5EF4-FFF2-40B4-BE49-F238E27FC236}">
                <a16:creationId xmlns:a16="http://schemas.microsoft.com/office/drawing/2014/main" id="{805F3BD9-29B0-A7A7-04AF-DE85B18A2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" y="0"/>
            <a:ext cx="4514850" cy="676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5EDC5E0-D0A5-A578-0651-4C27C96FDA16}"/>
              </a:ext>
            </a:extLst>
          </p:cNvPr>
          <p:cNvSpPr txBox="1"/>
          <p:nvPr/>
        </p:nvSpPr>
        <p:spPr>
          <a:xfrm>
            <a:off x="4791456" y="140869"/>
            <a:ext cx="609600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/>
              <a:t>When pupils read fluently, their cognitive resources can be redirected from focusing on decoding and onto comprehending a text. For this reason, fluency is sometimes described as a bridge from word recognition to comprehension.</a:t>
            </a:r>
            <a:endParaRPr lang="en-GB" sz="3600"/>
          </a:p>
        </p:txBody>
      </p:sp>
    </p:spTree>
    <p:extLst>
      <p:ext uri="{BB962C8B-B14F-4D97-AF65-F5344CB8AC3E}">
        <p14:creationId xmlns:p14="http://schemas.microsoft.com/office/powerpoint/2010/main" val="11110915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5288A-F5CF-E9D3-5A07-681672503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45DA81-A0B4-EBA0-2FCA-6390A311B3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1985" y="183032"/>
            <a:ext cx="4462272" cy="6491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2199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5288A-F5CF-E9D3-5A07-681672503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66B481-3760-35C3-B8B1-AB62492AC6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1932" y="6628"/>
            <a:ext cx="4384644" cy="6486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8015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1D2A3-27EF-6578-E114-398FCAE2F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D4D7FF-7CF3-21FF-E715-91DDE59C6F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1020" y="169107"/>
            <a:ext cx="4630772" cy="6688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4704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B9E1E-D6B4-A83D-E175-1CCF9C5B3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It is important because by the end of the year your child needs to be able to…</a:t>
            </a:r>
            <a:endParaRPr lang="en-GB"/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C93B77F5-C3E3-95F8-BA7B-375841E5345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152" t="34767" r="14749" b="38485"/>
          <a:stretch/>
        </p:blipFill>
        <p:spPr>
          <a:xfrm>
            <a:off x="0" y="2858309"/>
            <a:ext cx="9934214" cy="2101521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56993AD3-F2E7-7A90-859A-182C1C143DBC}"/>
              </a:ext>
            </a:extLst>
          </p:cNvPr>
          <p:cNvCxnSpPr/>
          <p:nvPr/>
        </p:nvCxnSpPr>
        <p:spPr>
          <a:xfrm flipH="1">
            <a:off x="9628697" y="3637831"/>
            <a:ext cx="1238250" cy="31432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113BE9FE-E8BA-CB4B-3F8B-3DBA73D393D5}"/>
              </a:ext>
            </a:extLst>
          </p:cNvPr>
          <p:cNvSpPr txBox="1"/>
          <p:nvPr/>
        </p:nvSpPr>
        <p:spPr>
          <a:xfrm>
            <a:off x="10144125" y="1914525"/>
            <a:ext cx="2047875" cy="181588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>
                <a:latin typeface="Aptos Display"/>
              </a:rPr>
              <a:t>Age related expectations at the end of year 2</a:t>
            </a:r>
            <a:endParaRPr lang="en-US" sz="2800"/>
          </a:p>
        </p:txBody>
      </p:sp>
    </p:spTree>
    <p:extLst>
      <p:ext uri="{BB962C8B-B14F-4D97-AF65-F5344CB8AC3E}">
        <p14:creationId xmlns:p14="http://schemas.microsoft.com/office/powerpoint/2010/main" val="31487310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B9E1E-D6B4-A83D-E175-1CCF9C5B36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448" y="-110363"/>
            <a:ext cx="10515600" cy="1325563"/>
          </a:xfrm>
        </p:spPr>
        <p:txBody>
          <a:bodyPr/>
          <a:lstStyle/>
          <a:p>
            <a:r>
              <a:rPr lang="en-US"/>
              <a:t>What an average reader sounds like…</a:t>
            </a:r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50A415-1F1F-2698-A0E8-C63D613902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3133" y="1027906"/>
            <a:ext cx="9985733" cy="5684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0353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F0A22-26CA-1EC4-3432-C686B39A7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6F5317-C8C1-4F09-272D-D34854D309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1588" y="0"/>
            <a:ext cx="46688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0588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A8479-FABB-8C33-97FA-32E9E5ADE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9304" y="-17348"/>
            <a:ext cx="10515600" cy="1325563"/>
          </a:xfrm>
        </p:spPr>
        <p:txBody>
          <a:bodyPr/>
          <a:lstStyle/>
          <a:p>
            <a:r>
              <a:rPr lang="en-US"/>
              <a:t>This is how we teach this in school…</a:t>
            </a:r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1060AA-A4F3-3529-FA8F-0DC1BF895A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121" y="1052182"/>
            <a:ext cx="11891485" cy="5604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1312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FE4D76-5241-4E65-AF5F-1B6DE7AE0E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00675"/>
          </a:xfrm>
        </p:spPr>
        <p:txBody>
          <a:bodyPr>
            <a:normAutofit fontScale="90000"/>
          </a:bodyPr>
          <a:lstStyle/>
          <a:p>
            <a:r>
              <a:rPr lang="en-US" dirty="0"/>
              <a:t>And the best way you can help your child is by…</a:t>
            </a:r>
            <a:br>
              <a:rPr lang="en-US" dirty="0"/>
            </a:br>
            <a:br>
              <a:rPr lang="en-US" dirty="0"/>
            </a:br>
            <a:r>
              <a:rPr lang="en-US" dirty="0"/>
              <a:t>Reading regularly at home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Re-read your home book multiple times</a:t>
            </a:r>
            <a:br>
              <a:rPr lang="en-US" dirty="0"/>
            </a:br>
            <a:br>
              <a:rPr lang="en-US" dirty="0"/>
            </a:br>
            <a:r>
              <a:rPr lang="en-US" dirty="0"/>
              <a:t>Reading to your child</a:t>
            </a:r>
            <a:br>
              <a:rPr lang="en-US" dirty="0"/>
            </a:br>
            <a:br>
              <a:rPr lang="en-US" dirty="0"/>
            </a:br>
            <a:r>
              <a:rPr lang="en-US" dirty="0"/>
              <a:t>Being enthusiastic about reading!</a:t>
            </a:r>
            <a:endParaRPr lang="en-GB" dirty="0"/>
          </a:p>
        </p:txBody>
      </p:sp>
      <p:pic>
        <p:nvPicPr>
          <p:cNvPr id="4098" name="Picture 2" descr="How Parents Can Support Their Children With Homework">
            <a:extLst>
              <a:ext uri="{FF2B5EF4-FFF2-40B4-BE49-F238E27FC236}">
                <a16:creationId xmlns:a16="http://schemas.microsoft.com/office/drawing/2014/main" id="{504C7FF7-5481-8F3D-2145-89FE7D99BD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9644" y="3941639"/>
            <a:ext cx="4372356" cy="2916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5320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240A1018-1F53-F267-28C7-92F7D53BE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9216" y="317501"/>
            <a:ext cx="5338762" cy="1081087"/>
          </a:xfrm>
        </p:spPr>
        <p:txBody>
          <a:bodyPr>
            <a:normAutofit fontScale="90000"/>
          </a:bodyPr>
          <a:lstStyle/>
          <a:p>
            <a:pPr algn="l"/>
            <a:r>
              <a:rPr lang="en-GB" altLang="en-US" sz="2400">
                <a:solidFill>
                  <a:srgbClr val="0070C0"/>
                </a:solidFill>
              </a:rPr>
              <a:t>Friends have raised an amazing £12,000+ over the past year... They need your continued support.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2F474D-5955-40D1-67C2-FD368CAB6B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9753600" cy="4924425"/>
          </a:xfrm>
        </p:spPr>
        <p:txBody>
          <a:bodyPr rtlCol="0">
            <a:normAutofit lnSpcReduction="10000"/>
          </a:bodyPr>
          <a:lstStyle/>
          <a:p>
            <a:pPr>
              <a:defRPr/>
            </a:pPr>
            <a:endParaRPr lang="en-GB"/>
          </a:p>
          <a:p>
            <a:pPr>
              <a:buNone/>
              <a:defRPr/>
            </a:pPr>
            <a:endParaRPr lang="en-GB"/>
          </a:p>
          <a:p>
            <a:pPr>
              <a:buNone/>
              <a:defRPr/>
            </a:pPr>
            <a:endParaRPr lang="en-GB"/>
          </a:p>
          <a:p>
            <a:pPr>
              <a:buNone/>
              <a:defRPr/>
            </a:pPr>
            <a:endParaRPr lang="en-GB" sz="2400"/>
          </a:p>
          <a:p>
            <a:pPr>
              <a:buNone/>
              <a:defRPr/>
            </a:pPr>
            <a:endParaRPr lang="en-GB" sz="3500"/>
          </a:p>
          <a:p>
            <a:pPr>
              <a:buNone/>
              <a:defRPr/>
            </a:pPr>
            <a:r>
              <a:rPr lang="en-GB" sz="3000"/>
              <a:t>Visit the Friends page on the website for more information </a:t>
            </a:r>
            <a:r>
              <a:rPr lang="en-GB" sz="3000">
                <a:hlinkClick r:id="rId3"/>
              </a:rPr>
              <a:t>https://www.muscliffprimary.co.uk/friends/</a:t>
            </a:r>
            <a:endParaRPr lang="en-GB" sz="3000"/>
          </a:p>
          <a:p>
            <a:pPr>
              <a:buNone/>
              <a:defRPr/>
            </a:pPr>
            <a:r>
              <a:rPr lang="en-GB" sz="3000"/>
              <a:t>Email: </a:t>
            </a:r>
            <a:r>
              <a:rPr lang="en-GB" sz="3000">
                <a:hlinkClick r:id="rId4"/>
              </a:rPr>
              <a:t>friends@muscliffprimary.co.uk</a:t>
            </a:r>
            <a:endParaRPr lang="en-GB" sz="3000"/>
          </a:p>
          <a:p>
            <a:pPr>
              <a:buNone/>
              <a:defRPr/>
            </a:pPr>
            <a:endParaRPr lang="en-GB" sz="3000"/>
          </a:p>
          <a:p>
            <a:pPr>
              <a:buNone/>
              <a:defRPr/>
            </a:pPr>
            <a:r>
              <a:rPr lang="en-GB" sz="3000">
                <a:solidFill>
                  <a:srgbClr val="7030A0"/>
                </a:solidFill>
              </a:rPr>
              <a:t>Next meeting/AGM – Tuesday 21</a:t>
            </a:r>
            <a:r>
              <a:rPr lang="en-GB" sz="3000" baseline="30000">
                <a:solidFill>
                  <a:srgbClr val="7030A0"/>
                </a:solidFill>
              </a:rPr>
              <a:t>st</a:t>
            </a:r>
            <a:r>
              <a:rPr lang="en-GB" sz="3000">
                <a:solidFill>
                  <a:srgbClr val="7030A0"/>
                </a:solidFill>
              </a:rPr>
              <a:t> Oct, 6pm </a:t>
            </a:r>
          </a:p>
        </p:txBody>
      </p:sp>
      <p:pic>
        <p:nvPicPr>
          <p:cNvPr id="2052" name="Picture 2">
            <a:extLst>
              <a:ext uri="{FF2B5EF4-FFF2-40B4-BE49-F238E27FC236}">
                <a16:creationId xmlns:a16="http://schemas.microsoft.com/office/drawing/2014/main" id="{ED33D70C-B197-7F23-3496-2B0E01E401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932" y="279401"/>
            <a:ext cx="1706766" cy="1610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4">
            <a:extLst>
              <a:ext uri="{FF2B5EF4-FFF2-40B4-BE49-F238E27FC236}">
                <a16:creationId xmlns:a16="http://schemas.microsoft.com/office/drawing/2014/main" id="{116A75E4-32A0-D88F-4B3F-2A1E8ECDBF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5510" y="5095354"/>
            <a:ext cx="2327048" cy="116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5">
            <a:extLst>
              <a:ext uri="{FF2B5EF4-FFF2-40B4-BE49-F238E27FC236}">
                <a16:creationId xmlns:a16="http://schemas.microsoft.com/office/drawing/2014/main" id="{3620C2BA-E24A-D055-8AA3-100E3ABEBC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4317" y="141462"/>
            <a:ext cx="2952750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A collage of different objects&#10;&#10;AI-generated content may be incorrect.">
            <a:extLst>
              <a:ext uri="{FF2B5EF4-FFF2-40B4-BE49-F238E27FC236}">
                <a16:creationId xmlns:a16="http://schemas.microsoft.com/office/drawing/2014/main" id="{3970B988-FEF8-9C2D-295C-0116B230EC0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960" y="1837099"/>
            <a:ext cx="2278364" cy="203853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4D9C2D7-2C38-DE1B-6D6B-DB99F6A5A6C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8489" y="1791232"/>
            <a:ext cx="1944688" cy="1296696"/>
          </a:xfrm>
          <a:prstGeom prst="rect">
            <a:avLst/>
          </a:prstGeom>
        </p:spPr>
      </p:pic>
      <p:pic>
        <p:nvPicPr>
          <p:cNvPr id="5" name="Picture 4" descr="A group of children's books&#10;&#10;AI-generated content may be incorrect.">
            <a:extLst>
              <a:ext uri="{FF2B5EF4-FFF2-40B4-BE49-F238E27FC236}">
                <a16:creationId xmlns:a16="http://schemas.microsoft.com/office/drawing/2014/main" id="{7449A241-464A-D424-126A-F3DB137FFB8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259" y="2212950"/>
            <a:ext cx="1942295" cy="1462479"/>
          </a:xfrm>
          <a:prstGeom prst="rect">
            <a:avLst/>
          </a:prstGeom>
        </p:spPr>
      </p:pic>
      <p:pic>
        <p:nvPicPr>
          <p:cNvPr id="6" name="Picture 5" descr="A shelf with black objects in it&#10;&#10;AI-generated content may be incorrect.">
            <a:extLst>
              <a:ext uri="{FF2B5EF4-FFF2-40B4-BE49-F238E27FC236}">
                <a16:creationId xmlns:a16="http://schemas.microsoft.com/office/drawing/2014/main" id="{FE701C8E-93EF-3C4B-B67F-528F1DADC55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2428" y="2317865"/>
            <a:ext cx="1814639" cy="3061338"/>
          </a:xfrm>
          <a:prstGeom prst="rect">
            <a:avLst/>
          </a:prstGeom>
        </p:spPr>
      </p:pic>
      <p:pic>
        <p:nvPicPr>
          <p:cNvPr id="7" name="Picture 6" descr="A blue box with different colored objects&#10;&#10;AI-generated content may be incorrect.">
            <a:extLst>
              <a:ext uri="{FF2B5EF4-FFF2-40B4-BE49-F238E27FC236}">
                <a16:creationId xmlns:a16="http://schemas.microsoft.com/office/drawing/2014/main" id="{E4E9274A-9E8E-0A06-AD09-704CE8160EB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1068" y="2151610"/>
            <a:ext cx="1876425" cy="172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9525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0C977-0E7D-A1DF-4C70-B22BD666E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Beyond Ministries | Q&amp;A or Questions and answers on black block">
            <a:extLst>
              <a:ext uri="{FF2B5EF4-FFF2-40B4-BE49-F238E27FC236}">
                <a16:creationId xmlns:a16="http://schemas.microsoft.com/office/drawing/2014/main" id="{DC131C3E-B455-5C8A-814C-6BB16E3EA9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74" t="36782" r="20562" b="16079"/>
          <a:stretch/>
        </p:blipFill>
        <p:spPr bwMode="auto">
          <a:xfrm>
            <a:off x="1184491" y="596773"/>
            <a:ext cx="10071773" cy="5413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11219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56FFFB91D304642AC6F2B52AC63D0DB" ma:contentTypeVersion="18" ma:contentTypeDescription="Create a new document." ma:contentTypeScope="" ma:versionID="a511ad55a948ee6ea7499887c70fcee9">
  <xsd:schema xmlns:xsd="http://www.w3.org/2001/XMLSchema" xmlns:xs="http://www.w3.org/2001/XMLSchema" xmlns:p="http://schemas.microsoft.com/office/2006/metadata/properties" xmlns:ns2="9d7a5d9d-7bd7-4164-902f-7672ce3cf383" xmlns:ns3="7dbd8056-47aa-47eb-abcb-42290cb99a81" targetNamespace="http://schemas.microsoft.com/office/2006/metadata/properties" ma:root="true" ma:fieldsID="0a81702b4004ed7b280ab0d5f9c3879f" ns2:_="" ns3:_="">
    <xsd:import namespace="9d7a5d9d-7bd7-4164-902f-7672ce3cf383"/>
    <xsd:import namespace="7dbd8056-47aa-47eb-abcb-42290cb99a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7a5d9d-7bd7-4164-902f-7672ce3cf38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f05d3ca9-34b9-4998-9a20-aed4db4a722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bd8056-47aa-47eb-abcb-42290cb99a81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e26ffdb2-53d2-4085-a3bc-a814be096aae}" ma:internalName="TaxCatchAll" ma:showField="CatchAllData" ma:web="7dbd8056-47aa-47eb-abcb-42290cb99a8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d7a5d9d-7bd7-4164-902f-7672ce3cf383">
      <Terms xmlns="http://schemas.microsoft.com/office/infopath/2007/PartnerControls"/>
    </lcf76f155ced4ddcb4097134ff3c332f>
    <TaxCatchAll xmlns="7dbd8056-47aa-47eb-abcb-42290cb99a81" xsi:nil="true"/>
  </documentManagement>
</p:properties>
</file>

<file path=customXml/itemProps1.xml><?xml version="1.0" encoding="utf-8"?>
<ds:datastoreItem xmlns:ds="http://schemas.openxmlformats.org/officeDocument/2006/customXml" ds:itemID="{27AAD6E4-4AA9-49AA-8B5C-AD82E697C07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E2B6F02-F0BC-4014-8F2A-52F5AC99BA0D}">
  <ds:schemaRefs>
    <ds:schemaRef ds:uri="7dbd8056-47aa-47eb-abcb-42290cb99a81"/>
    <ds:schemaRef ds:uri="9d7a5d9d-7bd7-4164-902f-7672ce3cf38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38D3841D-16A5-4C96-A4FC-ED9BE6CB0C4B}">
  <ds:schemaRefs>
    <ds:schemaRef ds:uri="9d7a5d9d-7bd7-4164-902f-7672ce3cf383"/>
    <ds:schemaRef ds:uri="http://purl.org/dc/elements/1.1/"/>
    <ds:schemaRef ds:uri="http://purl.org/dc/dcmitype/"/>
    <ds:schemaRef ds:uri="7dbd8056-47aa-47eb-abcb-42290cb99a8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terms/"/>
  </ds:schemaRefs>
</ds:datastoreItem>
</file>

<file path=docMetadata/LabelInfo.xml><?xml version="1.0" encoding="utf-8"?>
<clbl:labelList xmlns:clbl="http://schemas.microsoft.com/office/2020/mipLabelMetadata">
  <clbl:label id="{332cfef7-82d9-4026-811d-b021d19b9b69}" enabled="0" method="" siteId="{332cfef7-82d9-4026-811d-b021d19b9b69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731</Words>
  <Application>Microsoft Office PowerPoint</Application>
  <PresentationFormat>Widescreen</PresentationFormat>
  <Paragraphs>140</Paragraphs>
  <Slides>26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Aptos</vt:lpstr>
      <vt:lpstr>Aptos Display</vt:lpstr>
      <vt:lpstr>Arial</vt:lpstr>
      <vt:lpstr>Calibri</vt:lpstr>
      <vt:lpstr>Office Theme</vt:lpstr>
      <vt:lpstr>Welcome to Year 2</vt:lpstr>
      <vt:lpstr>A warm welcome from us all:</vt:lpstr>
      <vt:lpstr>We want the same outcomes for your child.   </vt:lpstr>
      <vt:lpstr>Aims of the evening:</vt:lpstr>
      <vt:lpstr>The impact will be that...</vt:lpstr>
      <vt:lpstr>But just before we get started...</vt:lpstr>
      <vt:lpstr>School trips, visitors and important dates...  </vt:lpstr>
      <vt:lpstr>Terms you’ll hear us say (and what they mean)…</vt:lpstr>
      <vt:lpstr>Autumn 1</vt:lpstr>
      <vt:lpstr>Autumn 2</vt:lpstr>
      <vt:lpstr>Spring 1</vt:lpstr>
      <vt:lpstr>Spring 2</vt:lpstr>
      <vt:lpstr>Summer 1</vt:lpstr>
      <vt:lpstr>Summer 2</vt:lpstr>
      <vt:lpstr>The ONE THING that will support your child this year is reading fluency</vt:lpstr>
      <vt:lpstr>PowerPoint Presentation</vt:lpstr>
      <vt:lpstr>PowerPoint Presentation</vt:lpstr>
      <vt:lpstr>PowerPoint Presentation</vt:lpstr>
      <vt:lpstr>PowerPoint Presentation</vt:lpstr>
      <vt:lpstr>It is important because by the end of the year your child needs to be able to…</vt:lpstr>
      <vt:lpstr>What an average reader sounds like…</vt:lpstr>
      <vt:lpstr>PowerPoint Presentation</vt:lpstr>
      <vt:lpstr>This is how we teach this in school…</vt:lpstr>
      <vt:lpstr>And the best way you can help your child is by…  Reading regularly at home  Re-read your home book multiple times  Reading to your child  Being enthusiastic about reading!</vt:lpstr>
      <vt:lpstr>Friends have raised an amazing £12,000+ over the past year... They need your continued support.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_</dc:title>
  <dc:creator>landrews</dc:creator>
  <cp:lastModifiedBy>Sarah Fenby</cp:lastModifiedBy>
  <cp:revision>29</cp:revision>
  <dcterms:created xsi:type="dcterms:W3CDTF">2024-07-22T09:25:49Z</dcterms:created>
  <dcterms:modified xsi:type="dcterms:W3CDTF">2025-09-28T14:14:16Z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0x010100156FFFB91D304642AC6F2B52AC63D0DB</vt:lpwstr>
  </property>
  <property fmtid="{D5CDD505-2E9C-101B-9397-08002B2CF9AE}" pid="3" name="MediaServiceImageTags">
    <vt:lpwstr/>
  </property>
</Properties>
</file>