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5" r:id="rId5"/>
  </p:sldIdLst>
  <p:sldSz cx="6858000" cy="9906000" type="A4"/>
  <p:notesSz cx="6669088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EAE1"/>
    <a:srgbClr val="02765C"/>
    <a:srgbClr val="097C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800" y="5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217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977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5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85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0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5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98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5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68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857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415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80649-6BD6-4310-AA3E-4212AE5D4952}" type="datetimeFigureOut">
              <a:rPr lang="en-GB" smtClean="0"/>
              <a:pPr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043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ved=2ahUKEwjUuNnPjJnjAhUL8BQKHaObC9QQjRx6BAgBEAU&amp;url=https://clipart.wpblink.com/scripture-clipart/scripture-clipart-open-book-outline&amp;psig=AOvVaw1l0QfK26-xnzWuvYpnMs5v&amp;ust=1562255261650572" TargetMode="External"/><Relationship Id="rId13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8.jpeg"/><Relationship Id="rId5" Type="http://schemas.openxmlformats.org/officeDocument/2006/relationships/image" Target="../media/image4.png"/><Relationship Id="rId15" Type="http://schemas.openxmlformats.org/officeDocument/2006/relationships/image" Target="../media/image12.jpeg"/><Relationship Id="rId10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extLst>
              <a:ext uri="{FF2B5EF4-FFF2-40B4-BE49-F238E27FC236}">
                <a16:creationId xmlns:a16="http://schemas.microsoft.com/office/drawing/2014/main" id="{F7D55099-303D-46C6-90ED-720064FAC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150"/>
            <a:ext cx="6858000" cy="95118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78BAA288-EF5E-4ADE-8163-A1EF3C7ED9A8}"/>
              </a:ext>
            </a:extLst>
          </p:cNvPr>
          <p:cNvSpPr txBox="1"/>
          <p:nvPr/>
        </p:nvSpPr>
        <p:spPr>
          <a:xfrm>
            <a:off x="5972755" y="296342"/>
            <a:ext cx="8509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2765C"/>
                </a:solidFill>
                <a:latin typeface="Arial Narrow" panose="020B0606020202030204" pitchFamily="34" charset="0"/>
              </a:rPr>
              <a:t>Autumn term </a:t>
            </a:r>
          </a:p>
          <a:p>
            <a:pPr algn="ctr"/>
            <a:r>
              <a:rPr lang="en-GB" sz="1400" b="1" dirty="0">
                <a:solidFill>
                  <a:srgbClr val="02765C"/>
                </a:solidFill>
                <a:latin typeface="Arial Narrow" panose="020B0606020202030204" pitchFamily="34" charset="0"/>
              </a:rPr>
              <a:t>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3FAF0D-940B-4A74-A09F-8C433CAA643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40" y="7632779"/>
            <a:ext cx="582186" cy="8507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E0DC850-C8B3-4331-8845-1E6DC421D2A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9935" y="7642948"/>
            <a:ext cx="573003" cy="8405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880F79-2391-4A17-ADBB-504D325820C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42629" y="7658951"/>
            <a:ext cx="582186" cy="8507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A8BEE8-C61C-49E8-95C8-C8955DAF7583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46871" y="7649266"/>
            <a:ext cx="654582" cy="8507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975B6B5-FBA7-4B14-B4CB-CDD6D8777A0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23509" y="7678822"/>
            <a:ext cx="612275" cy="8405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A486CD2-6334-4626-B130-57EE4E2BD986}"/>
              </a:ext>
            </a:extLst>
          </p:cNvPr>
          <p:cNvSpPr txBox="1"/>
          <p:nvPr/>
        </p:nvSpPr>
        <p:spPr>
          <a:xfrm>
            <a:off x="1641159" y="827525"/>
            <a:ext cx="4257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02765C"/>
                </a:solidFill>
              </a:rPr>
              <a:t>Ready		Respectful			 Safe</a:t>
            </a:r>
          </a:p>
        </p:txBody>
      </p:sp>
      <p:sp>
        <p:nvSpPr>
          <p:cNvPr id="20" name="Speech Bubble: Oval 19">
            <a:extLst>
              <a:ext uri="{FF2B5EF4-FFF2-40B4-BE49-F238E27FC236}">
                <a16:creationId xmlns:a16="http://schemas.microsoft.com/office/drawing/2014/main" id="{96090984-1FEC-4301-9772-A1FF6769717F}"/>
              </a:ext>
            </a:extLst>
          </p:cNvPr>
          <p:cNvSpPr/>
          <p:nvPr/>
        </p:nvSpPr>
        <p:spPr>
          <a:xfrm>
            <a:off x="332441" y="6902474"/>
            <a:ext cx="2072752" cy="802592"/>
          </a:xfrm>
          <a:prstGeom prst="wedgeEllipseCallout">
            <a:avLst>
              <a:gd name="adj1" fmla="val 53850"/>
              <a:gd name="adj2" fmla="val -5634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Which fairytale is your favourite?</a:t>
            </a:r>
          </a:p>
        </p:txBody>
      </p:sp>
      <p:grpSp>
        <p:nvGrpSpPr>
          <p:cNvPr id="2" name="Group 41">
            <a:extLst>
              <a:ext uri="{FF2B5EF4-FFF2-40B4-BE49-F238E27FC236}">
                <a16:creationId xmlns:a16="http://schemas.microsoft.com/office/drawing/2014/main" id="{8BD7EDD2-CE87-4F48-872E-9ED3B1818C49}"/>
              </a:ext>
            </a:extLst>
          </p:cNvPr>
          <p:cNvGrpSpPr/>
          <p:nvPr/>
        </p:nvGrpSpPr>
        <p:grpSpPr>
          <a:xfrm>
            <a:off x="1791341" y="1212589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43" name="Hexagon 42">
              <a:extLst>
                <a:ext uri="{FF2B5EF4-FFF2-40B4-BE49-F238E27FC236}">
                  <a16:creationId xmlns:a16="http://schemas.microsoft.com/office/drawing/2014/main" id="{E1CC066B-9B97-475D-BDA4-7A536F181A27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4" name="Hexagon 4">
              <a:extLst>
                <a:ext uri="{FF2B5EF4-FFF2-40B4-BE49-F238E27FC236}">
                  <a16:creationId xmlns:a16="http://schemas.microsoft.com/office/drawing/2014/main" id="{437A68EA-833E-44E8-84C5-50E59C0DA037}"/>
                </a:ext>
              </a:extLst>
            </p:cNvPr>
            <p:cNvSpPr txBox="1"/>
            <p:nvPr/>
          </p:nvSpPr>
          <p:spPr>
            <a:xfrm>
              <a:off x="1678718" y="2287590"/>
              <a:ext cx="1227091" cy="955438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 kern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Science</a:t>
              </a:r>
              <a:r>
                <a:rPr lang="en-GB" sz="1200" kern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: Seasons</a:t>
              </a:r>
            </a:p>
          </p:txBody>
        </p:sp>
      </p:grpSp>
      <p:sp>
        <p:nvSpPr>
          <p:cNvPr id="63" name="Arrow: Pentagon 62">
            <a:extLst>
              <a:ext uri="{FF2B5EF4-FFF2-40B4-BE49-F238E27FC236}">
                <a16:creationId xmlns:a16="http://schemas.microsoft.com/office/drawing/2014/main" id="{B55BE5EC-D359-4936-8D72-F2A7735D7D2D}"/>
              </a:ext>
            </a:extLst>
          </p:cNvPr>
          <p:cNvSpPr/>
          <p:nvPr/>
        </p:nvSpPr>
        <p:spPr>
          <a:xfrm>
            <a:off x="164877" y="3858226"/>
            <a:ext cx="3160277" cy="951186"/>
          </a:xfrm>
          <a:prstGeom prst="homePlate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omic Sans MS" panose="030F0702030302020204" pitchFamily="66" charset="0"/>
              </a:rPr>
              <a:t>English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Recognising non-fiction texts, using ‘and’ to combine information, identifying nouns and verbs and writing sentences with finger spaces, capital letters and full stops.</a:t>
            </a:r>
          </a:p>
          <a:p>
            <a:pPr algn="ctr"/>
            <a:endParaRPr lang="en-GB" sz="1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Arrow: Chevron 63">
            <a:extLst>
              <a:ext uri="{FF2B5EF4-FFF2-40B4-BE49-F238E27FC236}">
                <a16:creationId xmlns:a16="http://schemas.microsoft.com/office/drawing/2014/main" id="{3FF644BC-2E01-422D-9DE8-275AF9820796}"/>
              </a:ext>
            </a:extLst>
          </p:cNvPr>
          <p:cNvSpPr/>
          <p:nvPr/>
        </p:nvSpPr>
        <p:spPr>
          <a:xfrm>
            <a:off x="2981074" y="3858226"/>
            <a:ext cx="3828653" cy="951186"/>
          </a:xfrm>
          <a:prstGeom prst="chevron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How you can help at home: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Practice your handwriting and spelling words at home.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Count out the sounds in words and use the grow your code sheet to help find the sounds in spellings.</a:t>
            </a:r>
          </a:p>
        </p:txBody>
      </p:sp>
      <p:sp>
        <p:nvSpPr>
          <p:cNvPr id="65" name="Speech Bubble: Oval 64">
            <a:extLst>
              <a:ext uri="{FF2B5EF4-FFF2-40B4-BE49-F238E27FC236}">
                <a16:creationId xmlns:a16="http://schemas.microsoft.com/office/drawing/2014/main" id="{43CEE0A8-86D4-461B-8946-C1C0AC092E3B}"/>
              </a:ext>
            </a:extLst>
          </p:cNvPr>
          <p:cNvSpPr/>
          <p:nvPr/>
        </p:nvSpPr>
        <p:spPr>
          <a:xfrm>
            <a:off x="4347702" y="6054207"/>
            <a:ext cx="2272277" cy="802592"/>
          </a:xfrm>
          <a:prstGeom prst="wedgeEllipseCallout">
            <a:avLst>
              <a:gd name="adj1" fmla="val -62132"/>
              <a:gd name="adj2" fmla="val 2998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What is your favourite part of the story?</a:t>
            </a:r>
          </a:p>
        </p:txBody>
      </p:sp>
      <p:sp>
        <p:nvSpPr>
          <p:cNvPr id="66" name="Speech Bubble: Oval 65">
            <a:extLst>
              <a:ext uri="{FF2B5EF4-FFF2-40B4-BE49-F238E27FC236}">
                <a16:creationId xmlns:a16="http://schemas.microsoft.com/office/drawing/2014/main" id="{6E9C8347-1E7B-4B0C-96EF-B4312D143E98}"/>
              </a:ext>
            </a:extLst>
          </p:cNvPr>
          <p:cNvSpPr/>
          <p:nvPr/>
        </p:nvSpPr>
        <p:spPr>
          <a:xfrm>
            <a:off x="4553217" y="6953606"/>
            <a:ext cx="2072752" cy="802592"/>
          </a:xfrm>
          <a:prstGeom prst="wedgeEllipseCallout">
            <a:avLst>
              <a:gd name="adj1" fmla="val -63754"/>
              <a:gd name="adj2" fmla="val -4320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Which Muscliff values do the characters demonstrate?</a:t>
            </a:r>
          </a:p>
        </p:txBody>
      </p:sp>
      <p:sp>
        <p:nvSpPr>
          <p:cNvPr id="67" name="Arrow: Pentagon 66">
            <a:extLst>
              <a:ext uri="{FF2B5EF4-FFF2-40B4-BE49-F238E27FC236}">
                <a16:creationId xmlns:a16="http://schemas.microsoft.com/office/drawing/2014/main" id="{A2764325-5DF2-4FF4-9A15-DD704326121A}"/>
              </a:ext>
            </a:extLst>
          </p:cNvPr>
          <p:cNvSpPr/>
          <p:nvPr/>
        </p:nvSpPr>
        <p:spPr>
          <a:xfrm>
            <a:off x="149320" y="4925144"/>
            <a:ext cx="3160277" cy="951186"/>
          </a:xfrm>
          <a:prstGeom prst="homePlate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omic Sans MS" panose="030F0702030302020204" pitchFamily="66" charset="0"/>
              </a:rPr>
              <a:t>Maths</a:t>
            </a: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Numbers to 20, adding and subtracting within 20, shape, finding 1 more and 1 less and position.</a:t>
            </a:r>
          </a:p>
        </p:txBody>
      </p:sp>
      <p:sp>
        <p:nvSpPr>
          <p:cNvPr id="68" name="Arrow: Chevron 67">
            <a:extLst>
              <a:ext uri="{FF2B5EF4-FFF2-40B4-BE49-F238E27FC236}">
                <a16:creationId xmlns:a16="http://schemas.microsoft.com/office/drawing/2014/main" id="{6219F200-5F02-47BB-986F-FA9C51F34D6C}"/>
              </a:ext>
            </a:extLst>
          </p:cNvPr>
          <p:cNvSpPr/>
          <p:nvPr/>
        </p:nvSpPr>
        <p:spPr>
          <a:xfrm>
            <a:off x="2965517" y="4925144"/>
            <a:ext cx="3828653" cy="951186"/>
          </a:xfrm>
          <a:prstGeom prst="chevron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How you can help at home:</a:t>
            </a:r>
          </a:p>
          <a:p>
            <a:pPr marL="182563" indent="-182563">
              <a:buFont typeface="Wingdings" panose="05000000000000000000" pitchFamily="2" charset="2"/>
              <a:buChar char="ü"/>
            </a:pPr>
            <a:r>
              <a:rPr lang="en-GB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Counting games.</a:t>
            </a:r>
          </a:p>
          <a:p>
            <a:pPr marL="182563" indent="-182563">
              <a:buFont typeface="Wingdings" panose="05000000000000000000" pitchFamily="2" charset="2"/>
              <a:buChar char="ü"/>
            </a:pPr>
            <a:r>
              <a:rPr lang="en-GB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Counting in 10s</a:t>
            </a:r>
          </a:p>
          <a:p>
            <a:pPr marL="182563" indent="-182563">
              <a:buFont typeface="Wingdings" panose="05000000000000000000" pitchFamily="2" charset="2"/>
              <a:buChar char="ü"/>
            </a:pPr>
            <a:r>
              <a:rPr lang="en-GB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Using objects to add and take away within 20.</a:t>
            </a:r>
          </a:p>
          <a:p>
            <a:pPr marL="182563" indent="-182563">
              <a:buFont typeface="Wingdings" panose="05000000000000000000" pitchFamily="2" charset="2"/>
              <a:buChar char="ü"/>
            </a:pPr>
            <a:r>
              <a:rPr lang="en-GB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Finding 1 more and 1 less than numbers to 20.</a:t>
            </a:r>
          </a:p>
        </p:txBody>
      </p:sp>
      <p:grpSp>
        <p:nvGrpSpPr>
          <p:cNvPr id="4" name="Group 68">
            <a:extLst>
              <a:ext uri="{FF2B5EF4-FFF2-40B4-BE49-F238E27FC236}">
                <a16:creationId xmlns:a16="http://schemas.microsoft.com/office/drawing/2014/main" id="{1108F541-0971-4627-9717-6D48E9EA16A9}"/>
              </a:ext>
            </a:extLst>
          </p:cNvPr>
          <p:cNvGrpSpPr/>
          <p:nvPr/>
        </p:nvGrpSpPr>
        <p:grpSpPr>
          <a:xfrm>
            <a:off x="2819125" y="1767376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70" name="Hexagon 69">
              <a:extLst>
                <a:ext uri="{FF2B5EF4-FFF2-40B4-BE49-F238E27FC236}">
                  <a16:creationId xmlns:a16="http://schemas.microsoft.com/office/drawing/2014/main" id="{F2EF600B-0BC6-4EFC-8513-542CE4017BB5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1" name="Hexagon 4">
              <a:extLst>
                <a:ext uri="{FF2B5EF4-FFF2-40B4-BE49-F238E27FC236}">
                  <a16:creationId xmlns:a16="http://schemas.microsoft.com/office/drawing/2014/main" id="{BDEF33B4-8E13-4431-BBAB-9C659DC28A4E}"/>
                </a:ext>
              </a:extLst>
            </p:cNvPr>
            <p:cNvSpPr txBox="1"/>
            <p:nvPr/>
          </p:nvSpPr>
          <p:spPr>
            <a:xfrm>
              <a:off x="1678719" y="2254752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Music: </a:t>
              </a:r>
              <a:r>
                <a:rPr lang="en-GB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responding to music</a:t>
              </a:r>
              <a:endParaRPr lang="en-GB" sz="1200" kern="12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84">
            <a:extLst>
              <a:ext uri="{FF2B5EF4-FFF2-40B4-BE49-F238E27FC236}">
                <a16:creationId xmlns:a16="http://schemas.microsoft.com/office/drawing/2014/main" id="{B4859004-4F3E-4F64-9D12-B3CA42B4A529}"/>
              </a:ext>
            </a:extLst>
          </p:cNvPr>
          <p:cNvGrpSpPr/>
          <p:nvPr/>
        </p:nvGrpSpPr>
        <p:grpSpPr>
          <a:xfrm>
            <a:off x="3870201" y="1213994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86" name="Hexagon 85">
              <a:extLst>
                <a:ext uri="{FF2B5EF4-FFF2-40B4-BE49-F238E27FC236}">
                  <a16:creationId xmlns:a16="http://schemas.microsoft.com/office/drawing/2014/main" id="{3AE3AEF8-DDEE-4DBF-88BE-5E653CEC9EA4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7" name="Hexagon 4">
              <a:extLst>
                <a:ext uri="{FF2B5EF4-FFF2-40B4-BE49-F238E27FC236}">
                  <a16:creationId xmlns:a16="http://schemas.microsoft.com/office/drawing/2014/main" id="{3D60EF6A-2E18-4802-879F-4D17FC102D1C}"/>
                </a:ext>
              </a:extLst>
            </p:cNvPr>
            <p:cNvSpPr txBox="1"/>
            <p:nvPr/>
          </p:nvSpPr>
          <p:spPr>
            <a:xfrm>
              <a:off x="1678719" y="2205420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2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P</a:t>
              </a:r>
              <a:r>
                <a:rPr lang="en-GB" sz="1200" b="1" kern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E</a:t>
              </a:r>
              <a:r>
                <a:rPr lang="en-GB" sz="1200" kern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: Gym and moving a ball.</a:t>
              </a:r>
            </a:p>
          </p:txBody>
        </p:sp>
      </p:grpSp>
      <p:grpSp>
        <p:nvGrpSpPr>
          <p:cNvPr id="6" name="Group 87">
            <a:extLst>
              <a:ext uri="{FF2B5EF4-FFF2-40B4-BE49-F238E27FC236}">
                <a16:creationId xmlns:a16="http://schemas.microsoft.com/office/drawing/2014/main" id="{1941D68B-9996-4EF9-9839-F564DB32018E}"/>
              </a:ext>
            </a:extLst>
          </p:cNvPr>
          <p:cNvGrpSpPr/>
          <p:nvPr/>
        </p:nvGrpSpPr>
        <p:grpSpPr>
          <a:xfrm>
            <a:off x="4905335" y="1765984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89" name="Hexagon 88">
              <a:extLst>
                <a:ext uri="{FF2B5EF4-FFF2-40B4-BE49-F238E27FC236}">
                  <a16:creationId xmlns:a16="http://schemas.microsoft.com/office/drawing/2014/main" id="{F4AFF1B0-A5C7-462D-95DF-0A64FBE40488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0" name="Hexagon 4">
              <a:extLst>
                <a:ext uri="{FF2B5EF4-FFF2-40B4-BE49-F238E27FC236}">
                  <a16:creationId xmlns:a16="http://schemas.microsoft.com/office/drawing/2014/main" id="{F59A6070-2A27-4F94-911C-9B3D078D4633}"/>
                </a:ext>
              </a:extLst>
            </p:cNvPr>
            <p:cNvSpPr txBox="1"/>
            <p:nvPr/>
          </p:nvSpPr>
          <p:spPr>
            <a:xfrm>
              <a:off x="1678719" y="2254752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200" b="1" kern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PSHE</a:t>
              </a:r>
              <a:r>
                <a:rPr lang="en-GB" sz="12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: </a:t>
              </a:r>
              <a:r>
                <a:rPr lang="en-GB" sz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Who is special to us?</a:t>
              </a:r>
              <a:endParaRPr lang="en-GB" sz="1200" kern="12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90">
            <a:extLst>
              <a:ext uri="{FF2B5EF4-FFF2-40B4-BE49-F238E27FC236}">
                <a16:creationId xmlns:a16="http://schemas.microsoft.com/office/drawing/2014/main" id="{EB0C2030-117E-4224-AB8A-406CE2A13416}"/>
              </a:ext>
            </a:extLst>
          </p:cNvPr>
          <p:cNvGrpSpPr/>
          <p:nvPr/>
        </p:nvGrpSpPr>
        <p:grpSpPr>
          <a:xfrm>
            <a:off x="740265" y="1765985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92" name="Hexagon 91">
              <a:extLst>
                <a:ext uri="{FF2B5EF4-FFF2-40B4-BE49-F238E27FC236}">
                  <a16:creationId xmlns:a16="http://schemas.microsoft.com/office/drawing/2014/main" id="{CDB02C44-1D4A-40FC-BB59-65DB9ACC9F40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3" name="Hexagon 4">
              <a:extLst>
                <a:ext uri="{FF2B5EF4-FFF2-40B4-BE49-F238E27FC236}">
                  <a16:creationId xmlns:a16="http://schemas.microsoft.com/office/drawing/2014/main" id="{F1578C33-E67C-4701-A233-2667EFF064DB}"/>
                </a:ext>
              </a:extLst>
            </p:cNvPr>
            <p:cNvSpPr txBox="1"/>
            <p:nvPr/>
          </p:nvSpPr>
          <p:spPr>
            <a:xfrm>
              <a:off x="1678719" y="2254752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 kern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DT: </a:t>
              </a:r>
              <a:r>
                <a:rPr lang="en-GB" sz="1200" kern="1200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making and evaluating products</a:t>
              </a:r>
            </a:p>
          </p:txBody>
        </p:sp>
      </p:grp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DE28D1EC-3809-4486-9FE4-3860F3EE2D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656711"/>
              </p:ext>
            </p:extLst>
          </p:nvPr>
        </p:nvGraphicFramePr>
        <p:xfrm>
          <a:off x="0" y="8483493"/>
          <a:ext cx="685800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408478794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1208065476"/>
                    </a:ext>
                  </a:extLst>
                </a:gridCol>
              </a:tblGrid>
              <a:tr h="878088">
                <a:tc>
                  <a:txBody>
                    <a:bodyPr/>
                    <a:lstStyle/>
                    <a:p>
                      <a:r>
                        <a:rPr lang="en-GB" sz="1200" b="0" u="sng" dirty="0">
                          <a:solidFill>
                            <a:schemeClr val="tx1"/>
                          </a:solidFill>
                        </a:rPr>
                        <a:t>Other information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:</a:t>
                      </a:r>
                    </a:p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PE is Monday and Wednesday.</a:t>
                      </a:r>
                    </a:p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Our Christmas Concert is on 15</a:t>
                      </a:r>
                      <a:r>
                        <a:rPr lang="en-GB" sz="1200" b="0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and 16</a:t>
                      </a:r>
                      <a:r>
                        <a:rPr lang="en-GB" sz="1200" b="0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of December. More information will be sent out in a </a:t>
                      </a:r>
                      <a:r>
                        <a:rPr lang="en-GB" sz="1200" b="0">
                          <a:solidFill>
                            <a:schemeClr val="tx1"/>
                          </a:solidFill>
                        </a:rPr>
                        <a:t>separate letter.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FEAE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u="sng" dirty="0">
                          <a:solidFill>
                            <a:schemeClr val="tx1"/>
                          </a:solidFill>
                        </a:rPr>
                        <a:t>Homework: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Regular reading each week using you Little Wandle book.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Weekly handwriting and spelling practice.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Use of maths fluency homework to consolidate maths skills.</a:t>
                      </a:r>
                    </a:p>
                  </a:txBody>
                  <a:tcPr>
                    <a:solidFill>
                      <a:srgbClr val="CFEA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6436788"/>
                  </a:ext>
                </a:extLst>
              </a:tr>
            </a:tbl>
          </a:graphicData>
        </a:graphic>
      </p:graphicFrame>
      <p:grpSp>
        <p:nvGrpSpPr>
          <p:cNvPr id="14" name="Group 44">
            <a:extLst>
              <a:ext uri="{FF2B5EF4-FFF2-40B4-BE49-F238E27FC236}">
                <a16:creationId xmlns:a16="http://schemas.microsoft.com/office/drawing/2014/main" id="{F70EB158-7FE7-4D80-8674-0B88EB00493F}"/>
              </a:ext>
            </a:extLst>
          </p:cNvPr>
          <p:cNvGrpSpPr/>
          <p:nvPr/>
        </p:nvGrpSpPr>
        <p:grpSpPr>
          <a:xfrm>
            <a:off x="2695068" y="5989074"/>
            <a:ext cx="1404376" cy="1849728"/>
            <a:chOff x="-3739101" y="5996639"/>
            <a:chExt cx="1354335" cy="2013201"/>
          </a:xfrm>
        </p:grpSpPr>
        <p:pic>
          <p:nvPicPr>
            <p:cNvPr id="49" name="Picture 19" descr="Image result for book outline">
              <a:hlinkClick r:id="rId8"/>
              <a:extLst>
                <a:ext uri="{FF2B5EF4-FFF2-40B4-BE49-F238E27FC236}">
                  <a16:creationId xmlns:a16="http://schemas.microsoft.com/office/drawing/2014/main" id="{E16297D3-B36D-46E3-A1D8-65D0960525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4396" b="94872" l="5946" r="95676">
                          <a14:foregroundMark x1="73514" y1="3297" x2="91351" y2="31136"/>
                          <a14:foregroundMark x1="91351" y1="31136" x2="96216" y2="55678"/>
                          <a14:foregroundMark x1="96216" y1="55678" x2="75135" y2="76190"/>
                          <a14:foregroundMark x1="75135" y1="76190" x2="30811" y2="87546"/>
                          <a14:foregroundMark x1="63784" y1="5861" x2="31892" y2="14286"/>
                          <a14:foregroundMark x1="31892" y1="14286" x2="5405" y2="32601"/>
                          <a14:foregroundMark x1="5405" y1="32601" x2="4324" y2="81319"/>
                          <a14:foregroundMark x1="4324" y1="81319" x2="36216" y2="91209"/>
                          <a14:foregroundMark x1="36216" y1="91209" x2="45405" y2="89011"/>
                          <a14:foregroundMark x1="77297" y1="4396" x2="67027" y2="5128"/>
                          <a14:foregroundMark x1="5946" y1="22344" x2="5946" y2="31136"/>
                          <a14:foregroundMark x1="8108" y1="87912" x2="8108" y2="9487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739101" y="5996639"/>
              <a:ext cx="1354335" cy="2013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58C1E3-2FB5-4BF6-AB21-E062FEB9707F}"/>
                </a:ext>
              </a:extLst>
            </p:cNvPr>
            <p:cNvSpPr txBox="1"/>
            <p:nvPr/>
          </p:nvSpPr>
          <p:spPr>
            <a:xfrm rot="16200000">
              <a:off x="-4215070" y="7028938"/>
              <a:ext cx="1213549" cy="26161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Key Text</a:t>
              </a:r>
            </a:p>
          </p:txBody>
        </p:sp>
      </p:grpSp>
      <p:sp>
        <p:nvSpPr>
          <p:cNvPr id="52" name="Speech Bubble: Oval 51">
            <a:extLst>
              <a:ext uri="{FF2B5EF4-FFF2-40B4-BE49-F238E27FC236}">
                <a16:creationId xmlns:a16="http://schemas.microsoft.com/office/drawing/2014/main" id="{D22C873B-7F97-4F8B-B268-9E2120005AD3}"/>
              </a:ext>
            </a:extLst>
          </p:cNvPr>
          <p:cNvSpPr/>
          <p:nvPr/>
        </p:nvSpPr>
        <p:spPr>
          <a:xfrm>
            <a:off x="238021" y="6034219"/>
            <a:ext cx="2072752" cy="802592"/>
          </a:xfrm>
          <a:prstGeom prst="wedgeEllipseCallout">
            <a:avLst>
              <a:gd name="adj1" fmla="val 60315"/>
              <a:gd name="adj2" fmla="val 3442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What do you think about the main character?</a:t>
            </a:r>
          </a:p>
        </p:txBody>
      </p:sp>
      <p:pic>
        <p:nvPicPr>
          <p:cNvPr id="1026" name="Picture 2" descr="Stick Man : Donaldson, Julia, Scheffler, Axel: Amazon.co.uk: Books">
            <a:extLst>
              <a:ext uri="{FF2B5EF4-FFF2-40B4-BE49-F238E27FC236}">
                <a16:creationId xmlns:a16="http://schemas.microsoft.com/office/drawing/2014/main" id="{7644D106-8F0D-516F-5556-6C585EA13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653" y="2387636"/>
            <a:ext cx="1173068" cy="14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Seasons: Pang, Hannah, Robin, Clover + Free Delivery">
            <a:extLst>
              <a:ext uri="{FF2B5EF4-FFF2-40B4-BE49-F238E27FC236}">
                <a16:creationId xmlns:a16="http://schemas.microsoft.com/office/drawing/2014/main" id="{0BE2A729-63C7-B8B4-ECC5-769BF5C40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93" y="2727962"/>
            <a:ext cx="1264381" cy="91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The Three Little Pigs by Mara Alperin">
            <a:extLst>
              <a:ext uri="{FF2B5EF4-FFF2-40B4-BE49-F238E27FC236}">
                <a16:creationId xmlns:a16="http://schemas.microsoft.com/office/drawing/2014/main" id="{65DE83FB-C8C8-47A8-55B9-56589B4BA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76" y="6344117"/>
            <a:ext cx="1203629" cy="137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Goldilocks and the Three Bears (My ...">
            <a:extLst>
              <a:ext uri="{FF2B5EF4-FFF2-40B4-BE49-F238E27FC236}">
                <a16:creationId xmlns:a16="http://schemas.microsoft.com/office/drawing/2014/main" id="{94F359B7-38C8-199A-6F39-C5C09C2FA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805" y="2530359"/>
            <a:ext cx="1119530" cy="127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The Snowman: The Book of the Classic Film Raymond Briggs 9780241677179">
            <a:extLst>
              <a:ext uri="{FF2B5EF4-FFF2-40B4-BE49-F238E27FC236}">
                <a16:creationId xmlns:a16="http://schemas.microsoft.com/office/drawing/2014/main" id="{4856880C-E0E3-0871-343A-847E4A4D4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51" y="2669506"/>
            <a:ext cx="871964" cy="1055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933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6FFFB91D304642AC6F2B52AC63D0DB" ma:contentTypeVersion="16" ma:contentTypeDescription="Create a new document." ma:contentTypeScope="" ma:versionID="1446e5971c1c3838f0c7d708786d3003">
  <xsd:schema xmlns:xsd="http://www.w3.org/2001/XMLSchema" xmlns:xs="http://www.w3.org/2001/XMLSchema" xmlns:p="http://schemas.microsoft.com/office/2006/metadata/properties" xmlns:ns2="9d7a5d9d-7bd7-4164-902f-7672ce3cf383" xmlns:ns3="7dbd8056-47aa-47eb-abcb-42290cb99a81" targetNamespace="http://schemas.microsoft.com/office/2006/metadata/properties" ma:root="true" ma:fieldsID="10b42e64e28c438e1c1bdd73b3bebe5d" ns2:_="" ns3:_="">
    <xsd:import namespace="9d7a5d9d-7bd7-4164-902f-7672ce3cf383"/>
    <xsd:import namespace="7dbd8056-47aa-47eb-abcb-42290cb99a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7a5d9d-7bd7-4164-902f-7672ce3cf3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f05d3ca9-34b9-4998-9a20-aed4db4a72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bd8056-47aa-47eb-abcb-42290cb99a8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f2330907-70f2-4e8b-b64e-765bcbf2fe36}" ma:internalName="TaxCatchAll" ma:showField="CatchAllData" ma:web="7dbd8056-47aa-47eb-abcb-42290cb99a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d7a5d9d-7bd7-4164-902f-7672ce3cf383">
      <Terms xmlns="http://schemas.microsoft.com/office/infopath/2007/PartnerControls"/>
    </lcf76f155ced4ddcb4097134ff3c332f>
    <TaxCatchAll xmlns="7dbd8056-47aa-47eb-abcb-42290cb99a81" xsi:nil="true"/>
  </documentManagement>
</p:properties>
</file>

<file path=customXml/itemProps1.xml><?xml version="1.0" encoding="utf-8"?>
<ds:datastoreItem xmlns:ds="http://schemas.openxmlformats.org/officeDocument/2006/customXml" ds:itemID="{E6D2728B-3AC5-4874-9DC8-97F538A1C2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932055-E72A-46A3-8BE8-1D89D29ADC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7a5d9d-7bd7-4164-902f-7672ce3cf383"/>
    <ds:schemaRef ds:uri="7dbd8056-47aa-47eb-abcb-42290cb99a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429D3F-B6D0-4703-9689-0CE15CEF2049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9d7a5d9d-7bd7-4164-902f-7672ce3cf383"/>
    <ds:schemaRef ds:uri="7dbd8056-47aa-47eb-abcb-42290cb99a81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655</TotalTime>
  <Words>258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Calibri Light</vt:lpstr>
      <vt:lpstr>Comic Sans MS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Denise Pipe</dc:creator>
  <cp:lastModifiedBy>E Welsh</cp:lastModifiedBy>
  <cp:revision>136</cp:revision>
  <cp:lastPrinted>2022-10-14T07:21:40Z</cp:lastPrinted>
  <dcterms:created xsi:type="dcterms:W3CDTF">2020-04-17T10:06:09Z</dcterms:created>
  <dcterms:modified xsi:type="dcterms:W3CDTF">2025-10-16T08:46:20Z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0x010100156FFFB91D304642AC6F2B52AC63D0DB</vt:lpwstr>
  </property>
  <property fmtid="{D5CDD505-2E9C-101B-9397-08002B2CF9AE}" pid="3" name="MediaServiceImageTags">
    <vt:lpwstr/>
  </property>
</Properties>
</file>