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74" r:id="rId6"/>
    <p:sldId id="269" r:id="rId7"/>
    <p:sldId id="270" r:id="rId8"/>
    <p:sldId id="271" r:id="rId9"/>
    <p:sldId id="279" r:id="rId10"/>
    <p:sldId id="275" r:id="rId11"/>
    <p:sldId id="280" r:id="rId12"/>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2270"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AE53F53D-D14E-85C4-54D5-A91DAA8BA0DF}"/>
              </a:ext>
            </a:extLst>
          </p:cNvPr>
          <p:cNvSpPr/>
          <p:nvPr/>
        </p:nvSpPr>
        <p:spPr>
          <a:xfrm>
            <a:off x="136807" y="1214413"/>
            <a:ext cx="6568793" cy="4452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Welcome to Reading in Year 5!</a:t>
            </a:r>
          </a:p>
          <a:p>
            <a:endParaRPr lang="en-GB" sz="1400" b="1" dirty="0">
              <a:solidFill>
                <a:schemeClr val="tx1"/>
              </a:solidFill>
            </a:endParaRPr>
          </a:p>
          <a:p>
            <a:r>
              <a:rPr lang="en-GB" sz="1400" dirty="0">
                <a:solidFill>
                  <a:schemeClr val="tx1"/>
                </a:solidFill>
              </a:rPr>
              <a:t>Our aim in Year 5 at </a:t>
            </a:r>
            <a:r>
              <a:rPr lang="en-GB" sz="1400" dirty="0" err="1">
                <a:solidFill>
                  <a:schemeClr val="tx1"/>
                </a:solidFill>
              </a:rPr>
              <a:t>Muscliff</a:t>
            </a:r>
            <a:r>
              <a:rPr lang="en-GB" sz="1400" dirty="0">
                <a:solidFill>
                  <a:schemeClr val="tx1"/>
                </a:solidFill>
              </a:rPr>
              <a:t> is to: </a:t>
            </a:r>
          </a:p>
          <a:p>
            <a:pPr marL="285750" indent="-285750">
              <a:buFont typeface="Arial" panose="020B0604020202020204" pitchFamily="34" charset="0"/>
              <a:buChar char="•"/>
            </a:pPr>
            <a:r>
              <a:rPr lang="en-GB" sz="1400" dirty="0">
                <a:solidFill>
                  <a:schemeClr val="tx1"/>
                </a:solidFill>
              </a:rPr>
              <a:t>instil a curiosity for exploring a variety of reading material</a:t>
            </a:r>
          </a:p>
          <a:p>
            <a:pPr marL="285750" indent="-285750">
              <a:buFont typeface="Arial" panose="020B0604020202020204" pitchFamily="34" charset="0"/>
              <a:buChar char="•"/>
            </a:pPr>
            <a:r>
              <a:rPr lang="en-GB" sz="1400" dirty="0">
                <a:solidFill>
                  <a:schemeClr val="tx1"/>
                </a:solidFill>
              </a:rPr>
              <a:t>develop children’s book talk and response to reading</a:t>
            </a:r>
          </a:p>
          <a:p>
            <a:pPr marL="285750" indent="-285750">
              <a:buFont typeface="Arial" panose="020B0604020202020204" pitchFamily="34" charset="0"/>
              <a:buChar char="•"/>
            </a:pPr>
            <a:r>
              <a:rPr lang="en-GB" sz="1400" dirty="0">
                <a:solidFill>
                  <a:schemeClr val="tx1"/>
                </a:solidFill>
              </a:rPr>
              <a:t>recommend books and authors in our culture of reading</a:t>
            </a:r>
          </a:p>
          <a:p>
            <a:pPr marL="285750" indent="-285750">
              <a:buFont typeface="Arial" panose="020B0604020202020204" pitchFamily="34" charset="0"/>
              <a:buChar char="•"/>
            </a:pPr>
            <a:r>
              <a:rPr lang="en-GB" sz="1400" dirty="0">
                <a:solidFill>
                  <a:schemeClr val="tx1"/>
                </a:solidFill>
              </a:rPr>
              <a:t>develop competent and confident readers who have a thirst for reading</a:t>
            </a:r>
          </a:p>
          <a:p>
            <a:pPr marL="285750" indent="-285750">
              <a:buFont typeface="Arial" panose="020B0604020202020204" pitchFamily="34" charset="0"/>
              <a:buChar char="•"/>
            </a:pPr>
            <a:r>
              <a:rPr lang="en-GB" sz="1400" dirty="0">
                <a:solidFill>
                  <a:schemeClr val="tx1"/>
                </a:solidFill>
              </a:rPr>
              <a:t>develop healthy habits for independent reading and book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d</a:t>
            </a:r>
            <a:r>
              <a:rPr lang="en-GB" sz="1400" kern="1200" dirty="0">
                <a:solidFill>
                  <a:schemeClr val="tx1"/>
                </a:solidFill>
                <a:effectLst/>
                <a:latin typeface="+mn-lt"/>
                <a:ea typeface="+mn-ea"/>
                <a:cs typeface="+mn-cs"/>
              </a:rPr>
              <a:t>evelop pupils’ ability to read aloud with prosody for the purpose of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to support the development of pupils’ language and vocabulary.</a:t>
            </a:r>
          </a:p>
          <a:p>
            <a:endParaRPr lang="en-GB" sz="1400" dirty="0">
              <a:solidFill>
                <a:schemeClr val="tx1"/>
              </a:solidFill>
            </a:endParaRPr>
          </a:p>
          <a:p>
            <a:r>
              <a:rPr lang="en-GB" sz="1400" dirty="0">
                <a:solidFill>
                  <a:schemeClr val="tx1"/>
                </a:solidFill>
              </a:rPr>
              <a:t> In Year 5, we understand that:</a:t>
            </a:r>
          </a:p>
          <a:p>
            <a:endParaRPr lang="en-GB" sz="1400" dirty="0">
              <a:solidFill>
                <a:schemeClr val="tx1"/>
              </a:solidFill>
            </a:endParaRPr>
          </a:p>
          <a:p>
            <a:pPr marL="285750" indent="-285750">
              <a:buFont typeface="Arial" panose="020B0604020202020204" pitchFamily="34" charset="0"/>
              <a:buChar char="•"/>
            </a:pPr>
            <a:r>
              <a:rPr lang="en-US" sz="1400" dirty="0">
                <a:solidFill>
                  <a:srgbClr val="202124"/>
                </a:solidFill>
                <a:latin typeface="Google Sans"/>
              </a:rPr>
              <a:t>r</a:t>
            </a:r>
            <a:r>
              <a:rPr lang="en-US" sz="1400" b="0" i="0" dirty="0">
                <a:solidFill>
                  <a:srgbClr val="202124"/>
                </a:solidFill>
                <a:effectLst/>
                <a:latin typeface="Google Sans"/>
              </a:rPr>
              <a:t>eading lies at the heart of the curriculum, and </a:t>
            </a:r>
            <a:r>
              <a:rPr lang="en-US" sz="1400" b="0" i="0" dirty="0">
                <a:solidFill>
                  <a:srgbClr val="040C28"/>
                </a:solidFill>
                <a:effectLst/>
                <a:latin typeface="Google Sans"/>
              </a:rPr>
              <a:t>it's of the upmost importance to a child's personal, social, and academic success, as well as their general wellbeing</a:t>
            </a:r>
            <a:endParaRPr lang="en-US" sz="1400" dirty="0">
              <a:solidFill>
                <a:srgbClr val="202124"/>
              </a:solidFill>
              <a:latin typeface="Google Sans"/>
            </a:endParaRPr>
          </a:p>
          <a:p>
            <a:pPr marL="285750" indent="-285750">
              <a:buFont typeface="Arial" panose="020B0604020202020204" pitchFamily="34" charset="0"/>
              <a:buChar char="•"/>
            </a:pPr>
            <a:r>
              <a:rPr lang="en-US" sz="1400" dirty="0">
                <a:solidFill>
                  <a:srgbClr val="202124"/>
                </a:solidFill>
                <a:latin typeface="Google Sans"/>
              </a:rPr>
              <a:t>a</a:t>
            </a:r>
            <a:r>
              <a:rPr lang="en-US" sz="1400" b="0" i="0" dirty="0">
                <a:solidFill>
                  <a:srgbClr val="202124"/>
                </a:solidFill>
                <a:effectLst/>
                <a:latin typeface="Google Sans"/>
              </a:rPr>
              <a:t> reading culture is an environment where reading is championed, valued, respected, and encouraged</a:t>
            </a:r>
          </a:p>
          <a:p>
            <a:pPr marL="285750" indent="-285750">
              <a:buFont typeface="Arial" panose="020B0604020202020204" pitchFamily="34" charset="0"/>
              <a:buChar char="•"/>
            </a:pPr>
            <a:r>
              <a:rPr lang="en-GB" sz="1400" dirty="0">
                <a:solidFill>
                  <a:schemeClr val="tx1"/>
                </a:solidFill>
              </a:rPr>
              <a:t>b</a:t>
            </a:r>
            <a:r>
              <a:rPr lang="en-GB" sz="1400" b="0" i="0" kern="1200" dirty="0">
                <a:solidFill>
                  <a:schemeClr val="tx1"/>
                </a:solidFill>
                <a:effectLst/>
                <a:latin typeface="+mn-lt"/>
                <a:ea typeface="+mn-ea"/>
                <a:cs typeface="+mn-cs"/>
              </a:rPr>
              <a:t>ackground knowledge and vocabulary are essential components of reading comprehension</a:t>
            </a:r>
            <a:r>
              <a:rPr lang="en-GB" sz="1400" b="1" i="0" kern="1200" dirty="0">
                <a:solidFill>
                  <a:schemeClr val="tx1"/>
                </a:solidFill>
                <a:effectLst/>
                <a:latin typeface="+mn-lt"/>
                <a:ea typeface="+mn-ea"/>
                <a:cs typeface="+mn-cs"/>
              </a:rPr>
              <a:t>.</a:t>
            </a:r>
            <a:endParaRPr lang="en-GB" sz="1400" b="0" i="0" kern="1200" dirty="0">
              <a:solidFill>
                <a:schemeClr val="tx1"/>
              </a:solidFill>
              <a:effectLst/>
              <a:latin typeface="+mn-lt"/>
              <a:ea typeface="+mn-ea"/>
              <a:cs typeface="+mn-cs"/>
            </a:endParaRPr>
          </a:p>
        </p:txBody>
      </p:sp>
      <p:pic>
        <p:nvPicPr>
          <p:cNvPr id="5" name="Picture 2">
            <a:extLst>
              <a:ext uri="{FF2B5EF4-FFF2-40B4-BE49-F238E27FC236}">
                <a16:creationId xmlns:a16="http://schemas.microsoft.com/office/drawing/2014/main" id="{59A6238D-E07C-BEFC-5BD1-B9F62F110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988" y="5778098"/>
            <a:ext cx="3908611" cy="3993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preview">
            <a:extLst>
              <a:ext uri="{FF2B5EF4-FFF2-40B4-BE49-F238E27FC236}">
                <a16:creationId xmlns:a16="http://schemas.microsoft.com/office/drawing/2014/main" id="{C2C3C79E-FA33-46B9-D814-12C9CB915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5760705"/>
            <a:ext cx="2994859" cy="399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F02B2CA0-56C9-7C60-DEB8-F165FEBDA44A}"/>
              </a:ext>
            </a:extLst>
          </p:cNvPr>
          <p:cNvSpPr/>
          <p:nvPr/>
        </p:nvSpPr>
        <p:spPr>
          <a:xfrm>
            <a:off x="124360" y="1235034"/>
            <a:ext cx="6555509" cy="8518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does a typical reading session look like in Y5?</a:t>
            </a:r>
          </a:p>
          <a:p>
            <a:pPr algn="ctr"/>
            <a:endParaRPr lang="en-GB" sz="1400" dirty="0">
              <a:solidFill>
                <a:schemeClr val="tx1"/>
              </a:solidFill>
            </a:endParaRPr>
          </a:p>
          <a:p>
            <a:r>
              <a:rPr lang="en-GB" sz="1200" dirty="0">
                <a:solidFill>
                  <a:schemeClr val="tx1"/>
                </a:solidFill>
              </a:rPr>
              <a:t>Supplemented by Oxford Reading Tree books, our primary source of high-quality guided reading texts is actually our lead English text. In studying our class text thoroughly, children become fully immersed in the style of literature and have the opportunity (and time) to explore the book fully with the supportive discussions led by the teacher. The impact is cohesion; children are able to develop their reading skills whilst also developing high quality book talk. Here’s where the quality book talk really shines through and it is evident the moment you step into a reading session!  We spend plenty of time exploring </a:t>
            </a:r>
            <a:r>
              <a:rPr lang="en-GB" sz="1200" b="1" i="1" dirty="0">
                <a:solidFill>
                  <a:schemeClr val="tx1"/>
                </a:solidFill>
              </a:rPr>
              <a:t>how </a:t>
            </a:r>
            <a:r>
              <a:rPr lang="en-GB" sz="1200" dirty="0">
                <a:solidFill>
                  <a:schemeClr val="tx1"/>
                </a:solidFill>
              </a:rPr>
              <a:t>the author uses key features and the impact it has on us as the reader. We get to grips with characterisation and the devices the author uses to create this. We unpick the language and vocabulary carefully recognising that this is key to children’s development as readers. At </a:t>
            </a:r>
            <a:r>
              <a:rPr lang="en-GB" sz="1200" dirty="0" err="1">
                <a:solidFill>
                  <a:schemeClr val="tx1"/>
                </a:solidFill>
              </a:rPr>
              <a:t>Muscliff</a:t>
            </a:r>
            <a:r>
              <a:rPr lang="en-GB" sz="1200" dirty="0">
                <a:solidFill>
                  <a:schemeClr val="tx1"/>
                </a:solidFill>
              </a:rPr>
              <a:t>, we believe that reading should be developed within context.</a:t>
            </a:r>
          </a:p>
          <a:p>
            <a:endParaRPr lang="en-GB" sz="1200" dirty="0">
              <a:solidFill>
                <a:schemeClr val="tx1"/>
              </a:solidFill>
            </a:endParaRPr>
          </a:p>
          <a:p>
            <a:r>
              <a:rPr lang="en-GB" sz="1200" dirty="0">
                <a:solidFill>
                  <a:schemeClr val="tx1"/>
                </a:solidFill>
              </a:rPr>
              <a:t>To develop all strands of reading comprehension (and to successfully meet our Year 5 standards) each session will focus on a specific strand. </a:t>
            </a:r>
          </a:p>
          <a:p>
            <a:endParaRPr lang="en-GB" sz="1200" dirty="0">
              <a:solidFill>
                <a:schemeClr val="tx1"/>
              </a:solidFill>
            </a:endParaRPr>
          </a:p>
          <a:p>
            <a:r>
              <a:rPr lang="en-GB" sz="1200" dirty="0">
                <a:solidFill>
                  <a:schemeClr val="tx1"/>
                </a:solidFill>
              </a:rPr>
              <a:t>Here’s what you would see in a typical lesson:</a:t>
            </a:r>
          </a:p>
          <a:p>
            <a:endParaRPr lang="en-GB" sz="1200" dirty="0">
              <a:solidFill>
                <a:schemeClr val="tx1"/>
              </a:solidFill>
            </a:endParaRPr>
          </a:p>
          <a:p>
            <a:r>
              <a:rPr lang="en-GB" sz="1200" b="1" dirty="0">
                <a:solidFill>
                  <a:schemeClr val="tx1"/>
                </a:solidFill>
              </a:rPr>
              <a:t>Drama</a:t>
            </a:r>
          </a:p>
          <a:p>
            <a:r>
              <a:rPr lang="en-GB" sz="1200" dirty="0">
                <a:solidFill>
                  <a:schemeClr val="tx1"/>
                </a:solidFill>
              </a:rPr>
              <a:t>Drama activities enable Year 5 children to put themselves into the position of a character. This develops children’s inference skills as they need to interpret what they have read and link this to how a character is feeling. </a:t>
            </a:r>
          </a:p>
          <a:p>
            <a:endParaRPr lang="en-GB" sz="1200" dirty="0">
              <a:solidFill>
                <a:schemeClr val="tx1"/>
              </a:solidFill>
            </a:endParaRPr>
          </a:p>
          <a:p>
            <a:r>
              <a:rPr lang="en-GB" sz="1200" b="1" dirty="0">
                <a:solidFill>
                  <a:schemeClr val="tx1"/>
                </a:solidFill>
              </a:rPr>
              <a:t>Language</a:t>
            </a:r>
          </a:p>
          <a:p>
            <a:r>
              <a:rPr lang="en-GB" sz="1200" dirty="0">
                <a:solidFill>
                  <a:schemeClr val="tx1"/>
                </a:solidFill>
              </a:rPr>
              <a:t>This session tends to be more adult-led than many of our sessions as it is important that the meaning and context of vocabulary is transferred. Sometimes we record words using a language pyramid as this can be a useful concept.</a:t>
            </a:r>
          </a:p>
          <a:p>
            <a:r>
              <a:rPr lang="en-GB" sz="1200" dirty="0">
                <a:solidFill>
                  <a:schemeClr val="tx1"/>
                </a:solidFill>
              </a:rPr>
              <a:t> </a:t>
            </a:r>
          </a:p>
          <a:p>
            <a:r>
              <a:rPr lang="en-GB" sz="1200" b="1" dirty="0">
                <a:solidFill>
                  <a:schemeClr val="tx1"/>
                </a:solidFill>
              </a:rPr>
              <a:t>Debate</a:t>
            </a:r>
          </a:p>
          <a:p>
            <a:r>
              <a:rPr lang="en-GB" sz="1200" dirty="0">
                <a:solidFill>
                  <a:schemeClr val="tx1"/>
                </a:solidFill>
              </a:rPr>
              <a:t>Arguments are one of our favourites! This requires a more wholistic understanding of the text. Since structuring lessons using debate, our children have become much more efficient in tackling the infamous 3 mark questions as they are more able to make a point, justify the point with evidence from what they have read but also look for further points to either ‘back up’ their original idea or points in the text that would oppose the original point. </a:t>
            </a:r>
          </a:p>
          <a:p>
            <a:endParaRPr lang="en-GB" sz="1200" dirty="0">
              <a:solidFill>
                <a:schemeClr val="tx1"/>
              </a:solidFill>
            </a:endParaRPr>
          </a:p>
          <a:p>
            <a:r>
              <a:rPr lang="en-GB" sz="1200" b="1" dirty="0">
                <a:solidFill>
                  <a:schemeClr val="tx1"/>
                </a:solidFill>
              </a:rPr>
              <a:t>The Author Craft</a:t>
            </a:r>
          </a:p>
          <a:p>
            <a:r>
              <a:rPr lang="en-GB" sz="1200" dirty="0">
                <a:solidFill>
                  <a:schemeClr val="tx1"/>
                </a:solidFill>
              </a:rPr>
              <a:t>Here we analyse how and why an author writes a particular word or phrase. We noted from question level analysis that previously our children lacked the ability to answer questions that involved author’s choices. For example, “Why do you think the author choose the word erupted.” In the past, children would have written, “for effect.” Now children are more able to pinpoint what the effect is.</a:t>
            </a:r>
          </a:p>
          <a:p>
            <a:endParaRPr lang="en-GB" sz="1200" dirty="0">
              <a:solidFill>
                <a:schemeClr val="tx1"/>
              </a:solidFill>
            </a:endParaRPr>
          </a:p>
          <a:p>
            <a:r>
              <a:rPr lang="en-GB" sz="1200" b="1" dirty="0">
                <a:solidFill>
                  <a:schemeClr val="tx1"/>
                </a:solidFill>
              </a:rPr>
              <a:t>Written Response</a:t>
            </a:r>
          </a:p>
          <a:p>
            <a:r>
              <a:rPr lang="en-GB" sz="1200" dirty="0">
                <a:solidFill>
                  <a:schemeClr val="tx1"/>
                </a:solidFill>
              </a:rPr>
              <a:t>And of course, children do need to become familiar with showing their reading comprehension in more formal ways. Teachers create their own questions and activities that support all comprehension skills.</a:t>
            </a:r>
            <a:endParaRPr lang="en-GB" sz="1400" dirty="0">
              <a:solidFill>
                <a:schemeClr val="tx1"/>
              </a:solidFill>
            </a:endParaRPr>
          </a:p>
          <a:p>
            <a:endParaRPr lang="en-GB" sz="1400" dirty="0">
              <a:solidFill>
                <a:schemeClr val="tx1"/>
              </a:solidFill>
            </a:endParaRPr>
          </a:p>
        </p:txBody>
      </p:sp>
    </p:spTree>
    <p:extLst>
      <p:ext uri="{BB962C8B-B14F-4D97-AF65-F5344CB8AC3E}">
        <p14:creationId xmlns:p14="http://schemas.microsoft.com/office/powerpoint/2010/main" val="361615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graphicFrame>
        <p:nvGraphicFramePr>
          <p:cNvPr id="5" name="Table 4">
            <a:extLst>
              <a:ext uri="{FF2B5EF4-FFF2-40B4-BE49-F238E27FC236}">
                <a16:creationId xmlns:a16="http://schemas.microsoft.com/office/drawing/2014/main" id="{C016CAFE-E51F-B171-333B-6BD2832A46D7}"/>
              </a:ext>
            </a:extLst>
          </p:cNvPr>
          <p:cNvGraphicFramePr>
            <a:graphicFrameLocks noGrp="1"/>
          </p:cNvGraphicFramePr>
          <p:nvPr>
            <p:extLst>
              <p:ext uri="{D42A27DB-BD31-4B8C-83A1-F6EECF244321}">
                <p14:modId xmlns:p14="http://schemas.microsoft.com/office/powerpoint/2010/main" val="2151790635"/>
              </p:ext>
            </p:extLst>
          </p:nvPr>
        </p:nvGraphicFramePr>
        <p:xfrm>
          <a:off x="471487" y="5912418"/>
          <a:ext cx="5915025" cy="4114800"/>
        </p:xfrm>
        <a:graphic>
          <a:graphicData uri="http://schemas.openxmlformats.org/drawingml/2006/table">
            <a:tbl>
              <a:tblPr firstRow="1" firstCol="1" lastRow="1" lastCol="1" bandRow="1" bandCol="1">
                <a:tableStyleId>{5C22544A-7EE6-4342-B048-85BDC9FD1C3A}</a:tableStyleId>
              </a:tblPr>
              <a:tblGrid>
                <a:gridCol w="5915025">
                  <a:extLst>
                    <a:ext uri="{9D8B030D-6E8A-4147-A177-3AD203B41FA5}">
                      <a16:colId xmlns:a16="http://schemas.microsoft.com/office/drawing/2014/main" val="1944225176"/>
                    </a:ext>
                  </a:extLst>
                </a:gridCol>
              </a:tblGrid>
              <a:tr h="365221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Year 5 End of Year Expectations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Maintain fluency and accuracy when reading complex sentences. </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Respond to more sophisticated punctuation. </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Draw information from different parts of the text to infer meaning. </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Summarise the main ideas drawn from more than one paragraph. </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Talk about the author’s techniques for describing characters, settings and actions. </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Understand that texts reflect the time and culture in which they were written.</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p>
                      <a:pPr algn="ct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2681845693"/>
                  </a:ext>
                </a:extLst>
              </a:tr>
            </a:tbl>
          </a:graphicData>
        </a:graphic>
      </p:graphicFrame>
      <p:sp>
        <p:nvSpPr>
          <p:cNvPr id="9" name="Rectangle 8">
            <a:extLst>
              <a:ext uri="{FF2B5EF4-FFF2-40B4-BE49-F238E27FC236}">
                <a16:creationId xmlns:a16="http://schemas.microsoft.com/office/drawing/2014/main" id="{61F4412B-6704-B042-BEB2-ADA2CE73F1AD}"/>
              </a:ext>
            </a:extLst>
          </p:cNvPr>
          <p:cNvSpPr/>
          <p:nvPr/>
        </p:nvSpPr>
        <p:spPr>
          <a:xfrm>
            <a:off x="170003" y="1288173"/>
            <a:ext cx="1580444" cy="1620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Texts</a:t>
            </a:r>
          </a:p>
          <a:p>
            <a:endParaRPr lang="en-GB" sz="1400" b="1" dirty="0">
              <a:solidFill>
                <a:schemeClr val="tx1"/>
              </a:solidFill>
            </a:endParaRPr>
          </a:p>
          <a:p>
            <a:r>
              <a:rPr lang="en-GB" sz="1400" dirty="0">
                <a:solidFill>
                  <a:schemeClr val="tx1"/>
                </a:solidFill>
              </a:rPr>
              <a:t>Here is a reminder of our lead texts in Year 5, which we use for guided reading</a:t>
            </a:r>
          </a:p>
        </p:txBody>
      </p:sp>
      <p:pic>
        <p:nvPicPr>
          <p:cNvPr id="19" name="Picture 6" descr="Charlie and the Chocolate Factory (Charlie Bucket Series Book 1) eBook :  Dahl, Roald, Blake, Quentin: Amazon.co.uk: Kindle Store">
            <a:extLst>
              <a:ext uri="{FF2B5EF4-FFF2-40B4-BE49-F238E27FC236}">
                <a16:creationId xmlns:a16="http://schemas.microsoft.com/office/drawing/2014/main" id="{63F4E03E-5D9F-231F-2474-37D6165C0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461" y="1280841"/>
            <a:ext cx="1777520" cy="20870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971D09A2-FCFF-CB23-4F4E-BB3963D8C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540" y="3666280"/>
            <a:ext cx="1809972" cy="20276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The Iron Man by Ted Hughes (9780571348596/Paperback) | LoveReading4Kids">
            <a:extLst>
              <a:ext uri="{FF2B5EF4-FFF2-40B4-BE49-F238E27FC236}">
                <a16:creationId xmlns:a16="http://schemas.microsoft.com/office/drawing/2014/main" id="{1C2A4193-04CD-18A2-8DC4-9AD0154CE5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6540" y="1256336"/>
            <a:ext cx="1809972" cy="2136065"/>
          </a:xfrm>
          <a:prstGeom prst="rect">
            <a:avLst/>
          </a:prstGeom>
          <a:noFill/>
          <a:ln>
            <a:noFill/>
          </a:ln>
        </p:spPr>
      </p:pic>
      <p:pic>
        <p:nvPicPr>
          <p:cNvPr id="22" name="Picture 2" descr="Who Let The Gods Out? (Audio Download): Maz Evans, Maz Evans, W. F. Howes  Ltd: Amazon.co.uk: Audible Books &amp; Originals">
            <a:extLst>
              <a:ext uri="{FF2B5EF4-FFF2-40B4-BE49-F238E27FC236}">
                <a16:creationId xmlns:a16="http://schemas.microsoft.com/office/drawing/2014/main" id="{3A6494C2-99E5-8868-AC79-1DD4195930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235" y="3686096"/>
            <a:ext cx="1809972" cy="20077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onder (Palacio novel) - Wikipedia">
            <a:extLst>
              <a:ext uri="{FF2B5EF4-FFF2-40B4-BE49-F238E27FC236}">
                <a16:creationId xmlns:a16="http://schemas.microsoft.com/office/drawing/2014/main" id="{44425D98-F85F-E2F6-4924-7A057EDD19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94" y="2989881"/>
            <a:ext cx="1809972" cy="274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5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05001" y="1166079"/>
            <a:ext cx="6622369" cy="51606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tx1"/>
                </a:solidFill>
                <a:effectLst/>
                <a:latin typeface="+mn-lt"/>
                <a:ea typeface="+mn-ea"/>
                <a:cs typeface="+mn-cs"/>
              </a:rPr>
              <a:t>Phonics and Intervention  in Year </a:t>
            </a:r>
            <a:r>
              <a:rPr lang="en-GB" sz="1400" b="1" dirty="0">
                <a:solidFill>
                  <a:schemeClr val="tx1"/>
                </a:solidFill>
              </a:rPr>
              <a:t>5</a:t>
            </a:r>
            <a:endParaRPr lang="en-GB" sz="14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mn-lt"/>
                <a:ea typeface="+mn-ea"/>
                <a:cs typeface="+mn-cs"/>
              </a:rPr>
              <a:t>Older students struggling with reading may have gaps in their phonics knowledge and it is important to assess and establish what those gaps are. For example, although all of our Year 5 children have had comprehensive teaching of phonics in YR – Y2 following the Little </a:t>
            </a:r>
            <a:r>
              <a:rPr lang="en-GB" sz="1400" i="0" kern="1200" dirty="0" err="1">
                <a:solidFill>
                  <a:schemeClr val="tx1"/>
                </a:solidFill>
                <a:effectLst/>
                <a:latin typeface="+mn-lt"/>
                <a:ea typeface="+mn-ea"/>
                <a:cs typeface="+mn-cs"/>
              </a:rPr>
              <a:t>Wandle</a:t>
            </a:r>
            <a:r>
              <a:rPr lang="en-GB" sz="1400" i="0" kern="1200" dirty="0">
                <a:solidFill>
                  <a:schemeClr val="tx1"/>
                </a:solidFill>
                <a:effectLst/>
                <a:latin typeface="+mn-lt"/>
                <a:ea typeface="+mn-ea"/>
                <a:cs typeface="+mn-cs"/>
              </a:rPr>
              <a:t> programme, they may struggle to apply phonic knowledge when decoding new multi-syllable words. Showing them how to find the vowels and then the syllables may enable them to activate their existing phonic knowledge. On the other hand, the difficulties of an older struggling reader may involve the Language Comprehension continuum of the Simple View of Reading (</a:t>
            </a:r>
            <a:r>
              <a:rPr lang="en-GB" sz="1400" i="0" kern="1200" dirty="0" err="1">
                <a:solidFill>
                  <a:schemeClr val="tx1"/>
                </a:solidFill>
                <a:effectLst/>
                <a:latin typeface="+mn-lt"/>
                <a:ea typeface="+mn-ea"/>
                <a:cs typeface="+mn-cs"/>
              </a:rPr>
              <a:t>SVoR</a:t>
            </a:r>
            <a:r>
              <a:rPr lang="en-GB" sz="1400" i="0" kern="1200" dirty="0">
                <a:solidFill>
                  <a:schemeClr val="tx1"/>
                </a:solidFill>
                <a:effectLst/>
                <a:latin typeface="+mn-lt"/>
                <a:ea typeface="+mn-ea"/>
                <a:cs typeface="+mn-cs"/>
              </a:rPr>
              <a:t>). Phonics intervention may not be helpful for those students and instead they will need assistance with developing their understanding of vocabulary, how texts work and how to infer. </a:t>
            </a:r>
          </a:p>
          <a:p>
            <a:endParaRPr lang="en-GB" sz="1400" b="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Year 5 use </a:t>
            </a:r>
            <a:r>
              <a:rPr lang="en-GB" sz="1400" dirty="0">
                <a:solidFill>
                  <a:schemeClr val="tx1"/>
                </a:solidFill>
              </a:rPr>
              <a:t>ongoing-</a:t>
            </a:r>
            <a:r>
              <a:rPr lang="en-GB" sz="1400" b="0" i="0" kern="1200" dirty="0">
                <a:solidFill>
                  <a:schemeClr val="tx1"/>
                </a:solidFill>
                <a:effectLst/>
                <a:latin typeface="+mn-lt"/>
                <a:ea typeface="+mn-ea"/>
                <a:cs typeface="+mn-cs"/>
              </a:rPr>
              <a:t>assessment effectively to identify where pupils are struggling in word reading, reading fluency or language comprehension and when pupils require additional targeted support. </a:t>
            </a:r>
          </a:p>
          <a:p>
            <a:endParaRPr lang="en-GB" sz="1400" dirty="0">
              <a:solidFill>
                <a:schemeClr val="tx1"/>
              </a:solidFill>
            </a:endParaRPr>
          </a:p>
          <a:p>
            <a:endParaRPr lang="en-GB" sz="1400" b="0" i="0" kern="1200" dirty="0">
              <a:solidFill>
                <a:schemeClr val="tx1"/>
              </a:solidFill>
              <a:effectLst/>
              <a:latin typeface="+mn-lt"/>
              <a:ea typeface="+mn-ea"/>
              <a:cs typeface="+mn-cs"/>
            </a:endParaRPr>
          </a:p>
          <a:p>
            <a:endParaRPr lang="en-GB" sz="1400" b="0" i="0" kern="1200" dirty="0">
              <a:solidFill>
                <a:schemeClr val="tx1"/>
              </a:solidFill>
              <a:effectLst/>
              <a:latin typeface="+mn-lt"/>
              <a:ea typeface="+mn-ea"/>
              <a:cs typeface="+mn-cs"/>
            </a:endParaRPr>
          </a:p>
          <a:p>
            <a:endParaRPr lang="en-GB" sz="1400" dirty="0">
              <a:solidFill>
                <a:schemeClr val="tx1"/>
              </a:solidFill>
            </a:endParaRPr>
          </a:p>
          <a:p>
            <a:r>
              <a:rPr lang="en-GB" sz="1400" dirty="0">
                <a:solidFill>
                  <a:schemeClr val="tx1"/>
                </a:solidFill>
              </a:rPr>
              <a:t>Where phonics is identified as the main barrier to progress (and using Year 2 phonics re-set test data), Year 5 use the Little </a:t>
            </a:r>
            <a:r>
              <a:rPr lang="en-GB" sz="1400" dirty="0" err="1">
                <a:solidFill>
                  <a:schemeClr val="tx1"/>
                </a:solidFill>
              </a:rPr>
              <a:t>Wandle</a:t>
            </a:r>
            <a:r>
              <a:rPr lang="en-GB" sz="1400" dirty="0">
                <a:solidFill>
                  <a:schemeClr val="tx1"/>
                </a:solidFill>
              </a:rPr>
              <a:t> rapid catch-up programme. This would be delivered as a small group intervention although is more likely to be 1:1 depending on the specific needs of the learners.</a:t>
            </a:r>
          </a:p>
        </p:txBody>
      </p:sp>
      <p:sp>
        <p:nvSpPr>
          <p:cNvPr id="2" name="Rectangle 1">
            <a:extLst>
              <a:ext uri="{FF2B5EF4-FFF2-40B4-BE49-F238E27FC236}">
                <a16:creationId xmlns:a16="http://schemas.microsoft.com/office/drawing/2014/main" id="{B735F0C2-860C-A3E5-6F2B-06C607E801AB}"/>
              </a:ext>
            </a:extLst>
          </p:cNvPr>
          <p:cNvSpPr/>
          <p:nvPr/>
        </p:nvSpPr>
        <p:spPr>
          <a:xfrm>
            <a:off x="105000" y="6389511"/>
            <a:ext cx="6622369" cy="3364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Dyslexia </a:t>
            </a:r>
            <a:r>
              <a:rPr lang="en-GB" sz="1400" b="1" i="0" kern="1200" dirty="0">
                <a:solidFill>
                  <a:schemeClr val="tx1"/>
                </a:solidFill>
                <a:effectLst/>
                <a:ea typeface="+mn-ea"/>
                <a:cs typeface="+mn-cs"/>
              </a:rPr>
              <a:t>Intervention in Year </a:t>
            </a:r>
            <a:r>
              <a:rPr lang="en-GB" sz="1400" b="1" dirty="0">
                <a:solidFill>
                  <a:schemeClr val="tx1"/>
                </a:solidFill>
              </a:rPr>
              <a:t>5</a:t>
            </a:r>
            <a:endParaRPr lang="en-GB" sz="1400" b="1" i="0" kern="1200" dirty="0">
              <a:solidFill>
                <a:schemeClr val="tx1"/>
              </a:solidFill>
              <a:effectLs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1400" i="0" kern="1200" dirty="0">
              <a:solidFill>
                <a:schemeClr val="tx1"/>
              </a:solidFill>
              <a:effectLs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ea typeface="+mn-ea"/>
                <a:cs typeface="+mn-cs"/>
              </a:rPr>
              <a:t>At </a:t>
            </a:r>
            <a:r>
              <a:rPr lang="en-GB" sz="1400" i="0" kern="1200" dirty="0" err="1">
                <a:solidFill>
                  <a:schemeClr val="tx1"/>
                </a:solidFill>
                <a:effectLst/>
                <a:ea typeface="+mn-ea"/>
                <a:cs typeface="+mn-cs"/>
              </a:rPr>
              <a:t>Muscliff</a:t>
            </a:r>
            <a:r>
              <a:rPr lang="en-GB" sz="1400" i="0" kern="1200" dirty="0">
                <a:solidFill>
                  <a:schemeClr val="tx1"/>
                </a:solidFill>
                <a:effectLst/>
                <a:ea typeface="+mn-ea"/>
                <a:cs typeface="+mn-cs"/>
              </a:rPr>
              <a:t>, we use Project X Code (Oxford) to support children with dyslexia. </a:t>
            </a:r>
            <a:r>
              <a:rPr lang="en-US" sz="1400" i="0" dirty="0">
                <a:solidFill>
                  <a:schemeClr val="tx1"/>
                </a:solidFill>
                <a:effectLst/>
              </a:rPr>
              <a:t>Project X CODE is a proven reading intervention </a:t>
            </a:r>
            <a:r>
              <a:rPr lang="en-US" sz="1400" i="0" dirty="0" err="1">
                <a:solidFill>
                  <a:schemeClr val="tx1"/>
                </a:solidFill>
                <a:effectLst/>
              </a:rPr>
              <a:t>programme</a:t>
            </a:r>
            <a:r>
              <a:rPr lang="en-US" sz="1400" i="0" dirty="0">
                <a:solidFill>
                  <a:schemeClr val="tx1"/>
                </a:solidFill>
                <a:effectLst/>
              </a:rPr>
              <a:t> and </a:t>
            </a:r>
            <a:r>
              <a:rPr lang="en-GB" sz="1400" i="0" dirty="0">
                <a:solidFill>
                  <a:schemeClr val="tx1"/>
                </a:solidFill>
                <a:effectLst/>
              </a:rPr>
              <a:t>combines phonics and comprehension development.</a:t>
            </a:r>
            <a:r>
              <a:rPr lang="en-US" sz="1400" i="0" dirty="0">
                <a:solidFill>
                  <a:schemeClr val="tx1"/>
                </a:solidFill>
                <a:effectLst/>
              </a:rPr>
              <a:t> In each book, text 1 is 100% decodable to build confidence and develop vocabulary; Text 2 is 80% decodable to challenge children and deepen comprehension. We chose this intervention </a:t>
            </a:r>
            <a:r>
              <a:rPr lang="en-US" sz="1400" i="0" dirty="0" err="1">
                <a:solidFill>
                  <a:schemeClr val="tx1"/>
                </a:solidFill>
                <a:effectLst/>
              </a:rPr>
              <a:t>programme</a:t>
            </a:r>
            <a:r>
              <a:rPr lang="en-US" sz="1400" i="0" dirty="0">
                <a:solidFill>
                  <a:schemeClr val="tx1"/>
                </a:solidFill>
                <a:effectLst/>
              </a:rPr>
              <a:t> as is it dove-tailed well into our whole school reading scheme and was selected after teachers conducted research as part of a CPD </a:t>
            </a:r>
            <a:r>
              <a:rPr lang="en-US" sz="1400" i="0" dirty="0" err="1">
                <a:solidFill>
                  <a:schemeClr val="tx1"/>
                </a:solidFill>
                <a:effectLst/>
              </a:rPr>
              <a:t>programme</a:t>
            </a:r>
            <a:r>
              <a:rPr lang="en-US" sz="1400" i="0" dirty="0">
                <a:solidFill>
                  <a:schemeClr val="tx1"/>
                </a:solidFill>
                <a:effectLst/>
              </a:rPr>
              <a:t> of enquiry. </a:t>
            </a:r>
            <a:r>
              <a:rPr lang="en-US" sz="1400" dirty="0">
                <a:solidFill>
                  <a:schemeClr val="tx1"/>
                </a:solidFill>
                <a:effectLst/>
                <a:ea typeface="Calibri" panose="020F0502020204030204" pitchFamily="34" charset="0"/>
                <a:cs typeface="Times New Roman" panose="02020603050405020304" pitchFamily="18" charset="0"/>
              </a:rPr>
              <a:t>Over the time, we have closely monitored the progress of the children using ‘code’ and their engagement in the books has remained high throughout. Steps of progress have been continually made, which keeps the children enthused and eager to read more. We regularly monitor the progress being made by the children and gain regular feedback from TAs supporting those children. We can see small steps being made daily (this really engaged and enthused the children) which contributes to progress across the year.</a:t>
            </a:r>
            <a:endParaRPr lang="en-GB" sz="1000" b="1" i="0" kern="1200" dirty="0">
              <a:solidFill>
                <a:schemeClr val="tx1"/>
              </a:solidFill>
              <a:effectLst/>
              <a:latin typeface="+mn-lt"/>
              <a:ea typeface="+mn-ea"/>
              <a:cs typeface="+mn-cs"/>
            </a:endParaRPr>
          </a:p>
        </p:txBody>
      </p:sp>
      <p:pic>
        <p:nvPicPr>
          <p:cNvPr id="3" name="Picture 2" descr="A picture containing text, font, logo, design&#10;&#10;Description automatically generated">
            <a:extLst>
              <a:ext uri="{FF2B5EF4-FFF2-40B4-BE49-F238E27FC236}">
                <a16:creationId xmlns:a16="http://schemas.microsoft.com/office/drawing/2014/main" id="{75BA89D6-6F3F-02BF-BC6C-1EC5F799F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643" y="4429247"/>
            <a:ext cx="2026267" cy="957194"/>
          </a:xfrm>
          <a:prstGeom prst="rect">
            <a:avLst/>
          </a:prstGeom>
        </p:spPr>
      </p:pic>
    </p:spTree>
    <p:extLst>
      <p:ext uri="{BB962C8B-B14F-4D97-AF65-F5344CB8AC3E}">
        <p14:creationId xmlns:p14="http://schemas.microsoft.com/office/powerpoint/2010/main" val="212640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DB962190-80C5-F4D8-C363-DD35091F4798}"/>
              </a:ext>
            </a:extLst>
          </p:cNvPr>
          <p:cNvSpPr/>
          <p:nvPr/>
        </p:nvSpPr>
        <p:spPr>
          <a:xfrm>
            <a:off x="140494" y="1270757"/>
            <a:ext cx="6590506" cy="1713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Which colours will my child read?</a:t>
            </a:r>
          </a:p>
          <a:p>
            <a:endParaRPr lang="en-GB" sz="1400" b="1" dirty="0">
              <a:solidFill>
                <a:schemeClr val="tx1"/>
              </a:solidFill>
            </a:endParaRPr>
          </a:p>
          <a:p>
            <a:r>
              <a:rPr lang="en-GB" sz="1400" dirty="0">
                <a:solidFill>
                  <a:schemeClr val="tx1"/>
                </a:solidFill>
              </a:rPr>
              <a:t>All children in Year 5 should take home a colour-banded book. Children at this age are free to change their books independently. Dark Red and Dark Blue books are pitched at the correct age-related expectations. We have plenty of excellent titles in our year group library and teachers review children’s book bands based on their reading in class.</a:t>
            </a:r>
            <a:endParaRPr lang="en-US" sz="1400" dirty="0"/>
          </a:p>
        </p:txBody>
      </p:sp>
      <p:pic>
        <p:nvPicPr>
          <p:cNvPr id="1026" name="Picture 2">
            <a:extLst>
              <a:ext uri="{FF2B5EF4-FFF2-40B4-BE49-F238E27FC236}">
                <a16:creationId xmlns:a16="http://schemas.microsoft.com/office/drawing/2014/main" id="{321DEC9E-9106-9BF2-5E00-3F4EE4F09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7" t="22221" r="8736" b="9601"/>
          <a:stretch/>
        </p:blipFill>
        <p:spPr bwMode="auto">
          <a:xfrm>
            <a:off x="140494" y="3089177"/>
            <a:ext cx="6654006" cy="678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3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1026" name="Picture 2" descr="Image preview">
            <a:extLst>
              <a:ext uri="{FF2B5EF4-FFF2-40B4-BE49-F238E27FC236}">
                <a16:creationId xmlns:a16="http://schemas.microsoft.com/office/drawing/2014/main" id="{27E52FD2-0D9C-A57E-6F6C-68719BC52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1282700"/>
            <a:ext cx="6481233" cy="2984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CACCEF-6C72-1965-E8F4-A3660133CD89}"/>
              </a:ext>
            </a:extLst>
          </p:cNvPr>
          <p:cNvSpPr/>
          <p:nvPr/>
        </p:nvSpPr>
        <p:spPr>
          <a:xfrm>
            <a:off x="173566" y="4432550"/>
            <a:ext cx="6510867" cy="5321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0" dirty="0">
                <a:solidFill>
                  <a:srgbClr val="000000"/>
                </a:solidFill>
                <a:effectLst/>
              </a:rPr>
              <a:t>Year 5’s Extended Book Spine</a:t>
            </a:r>
          </a:p>
          <a:p>
            <a:endParaRPr lang="en-US" sz="1400" dirty="0">
              <a:solidFill>
                <a:srgbClr val="000000"/>
              </a:solidFill>
            </a:endParaRPr>
          </a:p>
          <a:p>
            <a:r>
              <a:rPr lang="en-US" sz="1400" b="0" i="0" dirty="0">
                <a:solidFill>
                  <a:srgbClr val="000000"/>
                </a:solidFill>
                <a:effectLst/>
              </a:rPr>
              <a:t>Alongside our lead text, we have chosen further books that complement the unit - we call this our Reading Spine. This reading list is bespoke to us and each book has been chosen purposefully by our wonderful teachers. We encourage children to read books from this list (look out for the reading stars that the children wear on their jumpers) and we love to explore these books as a class book at the end of the day.</a:t>
            </a:r>
          </a:p>
          <a:p>
            <a:endParaRPr lang="en-US" sz="1400" dirty="0">
              <a:solidFill>
                <a:srgbClr val="000000"/>
              </a:solidFill>
            </a:endParaRPr>
          </a:p>
          <a:p>
            <a:r>
              <a:rPr lang="en-US" sz="1400" b="0" i="0" dirty="0">
                <a:solidFill>
                  <a:srgbClr val="000000"/>
                </a:solidFill>
                <a:effectLst/>
              </a:rPr>
              <a:t>Reading Spine books should be chosen in addition to our Oxford </a:t>
            </a:r>
            <a:r>
              <a:rPr lang="en-US" sz="1400" b="0" i="0" dirty="0" err="1">
                <a:solidFill>
                  <a:srgbClr val="000000"/>
                </a:solidFill>
                <a:effectLst/>
              </a:rPr>
              <a:t>colour</a:t>
            </a:r>
            <a:r>
              <a:rPr lang="en-US" sz="1400" b="0" i="0" dirty="0">
                <a:solidFill>
                  <a:srgbClr val="000000"/>
                </a:solidFill>
                <a:effectLst/>
              </a:rPr>
              <a:t> banded books.</a:t>
            </a:r>
          </a:p>
          <a:p>
            <a:endParaRPr lang="en-US" sz="1400" dirty="0">
              <a:solidFill>
                <a:srgbClr val="000000"/>
              </a:solidFill>
            </a:endParaRPr>
          </a:p>
          <a:p>
            <a:r>
              <a:rPr lang="en-US" sz="1400" b="0" i="0" dirty="0">
                <a:solidFill>
                  <a:srgbClr val="000000"/>
                </a:solidFill>
                <a:effectLst/>
              </a:rPr>
              <a:t>We recommend that our Y5 children read one book from the book spine each half term but one Oxford </a:t>
            </a:r>
            <a:r>
              <a:rPr lang="en-US" sz="1400" b="0" i="0" dirty="0" err="1">
                <a:solidFill>
                  <a:srgbClr val="000000"/>
                </a:solidFill>
                <a:effectLst/>
              </a:rPr>
              <a:t>colour</a:t>
            </a:r>
            <a:r>
              <a:rPr lang="en-US" sz="1400" b="0" i="0" dirty="0">
                <a:solidFill>
                  <a:srgbClr val="000000"/>
                </a:solidFill>
                <a:effectLst/>
              </a:rPr>
              <a:t>-banded book each week.</a:t>
            </a:r>
          </a:p>
          <a:p>
            <a:r>
              <a:rPr lang="en-GB" sz="1400" dirty="0">
                <a:solidFill>
                  <a:schemeClr val="tx1"/>
                </a:solidFill>
              </a:rPr>
              <a:t>Where children read their own ‘pleasure’ book, this is monitored carefully by the Year 5 staff to ensure that their choice of book is appropriate. Where children bring to school a book that is not challenging, we discuss healthy reading habits and support the child to choose a more appropriate book. Teachers tie together their knowledge of the child and their knowledge of children’s books to recommend the best books.</a:t>
            </a:r>
          </a:p>
          <a:p>
            <a:endParaRPr lang="en-GB" sz="1400" dirty="0">
              <a:solidFill>
                <a:schemeClr val="tx1"/>
              </a:solidFill>
            </a:endParaRPr>
          </a:p>
          <a:p>
            <a:r>
              <a:rPr lang="en-GB" sz="1400" dirty="0">
                <a:solidFill>
                  <a:schemeClr val="tx1"/>
                </a:solidFill>
              </a:rPr>
              <a:t>In practice, we find that our children are also experts at recommending books! Through their developing book talk and love of books, we find that it’s the children who are able to recommend new (and old) books to the class. We are proud of their skills at seeking out the best books and how their excitement for their book inspires their peers to give it a read!</a:t>
            </a:r>
            <a:endParaRPr lang="en-US" sz="1400" dirty="0"/>
          </a:p>
        </p:txBody>
      </p:sp>
    </p:spTree>
    <p:extLst>
      <p:ext uri="{BB962C8B-B14F-4D97-AF65-F5344CB8AC3E}">
        <p14:creationId xmlns:p14="http://schemas.microsoft.com/office/powerpoint/2010/main" val="200830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7" y="1371601"/>
            <a:ext cx="6341695" cy="3980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i="0" kern="1200" dirty="0">
                <a:solidFill>
                  <a:schemeClr val="tx1"/>
                </a:solidFill>
                <a:effectLst/>
                <a:latin typeface="+mn-lt"/>
                <a:ea typeface="+mn-ea"/>
                <a:cs typeface="+mn-cs"/>
              </a:rPr>
              <a:t>Year 5’s Evidence Based Research</a:t>
            </a:r>
          </a:p>
          <a:p>
            <a:endParaRPr lang="en-GB" sz="1400" dirty="0">
              <a:solidFill>
                <a:schemeClr val="tx1"/>
              </a:solidFill>
            </a:endParaRPr>
          </a:p>
          <a:p>
            <a:r>
              <a:rPr lang="en-GB" sz="1400" b="0" i="0" kern="1200" dirty="0">
                <a:solidFill>
                  <a:schemeClr val="tx1"/>
                </a:solidFill>
                <a:effectLst/>
                <a:latin typeface="+mn-lt"/>
                <a:ea typeface="+mn-ea"/>
                <a:cs typeface="+mn-cs"/>
              </a:rPr>
              <a:t>The Reading Comprehension House (Hogan et al., 2011)is a visual concept that supports Y5 teachers in ensuring that the guided reading sessions are effective in supporting the reading process. The Reading Comprehension House concept suggests that the different elements develop in stages. The foundations of reading are considered to be phonological awareness (hearing and distinguishing sounds in speech), grammar and syntax (which develops as a child’s language grows) and vocabulary. With these elements in place, the next “floor” can be developed. This includes learning letter- sound correspondences, developing an understanding of inferencing, monitoring understanding of the text and learning about how texts are organised. The Reading House also illustrates the distinction between language comprehension (SVOR) and the product of both word reading and language comprehension in reading comprehension.</a:t>
            </a:r>
          </a:p>
          <a:p>
            <a:endParaRPr lang="en-GB" sz="1400" dirty="0">
              <a:solidFill>
                <a:schemeClr val="tx1"/>
              </a:solidFill>
            </a:endParaRPr>
          </a:p>
          <a:p>
            <a:r>
              <a:rPr lang="en-GB" sz="1400" b="0" i="0" kern="1200" dirty="0">
                <a:solidFill>
                  <a:schemeClr val="tx1"/>
                </a:solidFill>
                <a:effectLst/>
                <a:latin typeface="+mn-lt"/>
                <a:ea typeface="+mn-ea"/>
                <a:cs typeface="+mn-cs"/>
              </a:rPr>
              <a:t>This visual concept reminds Y5 teachers that children may be at different stages of reading development.</a:t>
            </a:r>
          </a:p>
        </p:txBody>
      </p:sp>
      <p:pic>
        <p:nvPicPr>
          <p:cNvPr id="2" name="Content Placeholder 4" descr="Graphical user interface, application, Word&#10;&#10;Description automatically generated">
            <a:extLst>
              <a:ext uri="{FF2B5EF4-FFF2-40B4-BE49-F238E27FC236}">
                <a16:creationId xmlns:a16="http://schemas.microsoft.com/office/drawing/2014/main" id="{1D7036A8-28C2-E705-0B32-91C7E0AA5965}"/>
              </a:ext>
            </a:extLst>
          </p:cNvPr>
          <p:cNvPicPr>
            <a:picLocks noChangeAspect="1"/>
          </p:cNvPicPr>
          <p:nvPr/>
        </p:nvPicPr>
        <p:blipFill rotWithShape="1">
          <a:blip r:embed="rId3"/>
          <a:srcRect l="28141" t="32203" r="27750" b="19019"/>
          <a:stretch/>
        </p:blipFill>
        <p:spPr>
          <a:xfrm>
            <a:off x="138453" y="5485232"/>
            <a:ext cx="6035635" cy="4171556"/>
          </a:xfrm>
          <a:prstGeom prst="rect">
            <a:avLst/>
          </a:prstGeom>
        </p:spPr>
      </p:pic>
    </p:spTree>
    <p:extLst>
      <p:ext uri="{BB962C8B-B14F-4D97-AF65-F5344CB8AC3E}">
        <p14:creationId xmlns:p14="http://schemas.microsoft.com/office/powerpoint/2010/main" val="108525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20367" y="4228156"/>
            <a:ext cx="6417265" cy="5220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i="0" kern="1200" dirty="0">
                <a:solidFill>
                  <a:schemeClr val="tx1"/>
                </a:solidFill>
                <a:effectLst/>
                <a:latin typeface="+mn-lt"/>
                <a:ea typeface="+mn-ea"/>
                <a:cs typeface="+mn-cs"/>
              </a:rPr>
              <a:t>Year 5’s Evidence Based Research (continued)</a:t>
            </a:r>
          </a:p>
          <a:p>
            <a:endParaRPr lang="en-GB" sz="1400" b="1" i="0" kern="1200" dirty="0">
              <a:solidFill>
                <a:schemeClr val="tx1"/>
              </a:solidFill>
              <a:effectLst/>
              <a:latin typeface="+mn-lt"/>
              <a:ea typeface="+mn-ea"/>
              <a:cs typeface="+mn-cs"/>
            </a:endParaRPr>
          </a:p>
          <a:p>
            <a:r>
              <a:rPr lang="en-GB" sz="1400" dirty="0">
                <a:solidFill>
                  <a:schemeClr val="tx1"/>
                </a:solidFill>
              </a:rPr>
              <a:t>The goal of teaching reading is to enable children to comprehend written texts. To do this, pupils need to build both word reading and language comprehension skills. These two key components of reading are supported by a broad academic consensus and underpinned by research evidence. The ‘reading comprehension house’ below illustrates that word reading and language comprehension are underpinned by a number of other building blocks of reading. These component parts build on one another and connect together as children learn to read.</a:t>
            </a:r>
            <a:endParaRPr lang="en-GB" sz="1400" b="0" i="0" kern="1200" dirty="0">
              <a:solidFill>
                <a:schemeClr val="tx1"/>
              </a:solidFill>
              <a:effectLst/>
              <a:latin typeface="+mn-lt"/>
              <a:ea typeface="+mn-ea"/>
              <a:cs typeface="+mn-cs"/>
            </a:endParaRPr>
          </a:p>
          <a:p>
            <a:r>
              <a:rPr lang="en-GB" sz="1400" dirty="0">
                <a:solidFill>
                  <a:schemeClr val="tx1"/>
                </a:solidFill>
              </a:rPr>
              <a:t>The left-hand side of the house illustrates that to become proficient at word reading, children need to build an awareness of the sound structures of language (phonological awareness) and knowledge of how language is represented in writing (print knowledge). This will support pupils to learn how to decode, translating written words into the sounds of spoken language. Skilled readers begin to recognise some full words automatically after repeated encounters with them and learn to read with fluency.</a:t>
            </a:r>
          </a:p>
          <a:p>
            <a:r>
              <a:rPr lang="en-GB" sz="1400" dirty="0">
                <a:solidFill>
                  <a:schemeClr val="tx1"/>
                </a:solidFill>
              </a:rPr>
              <a:t>The right-hand side of the house illustrates that to build strong language comprehension skills, pupils need to develop an understanding of grammar and syntax and build up a wide-ranging vocabulary. They will also need to learn how to make inferences (using information in a text to understand things that are implied rather than explicitly stated) and monitor their own comprehension as they read. Additionally, pupils need to learn about different text structures and genres.</a:t>
            </a:r>
          </a:p>
        </p:txBody>
      </p:sp>
      <p:pic>
        <p:nvPicPr>
          <p:cNvPr id="3" name="Content Placeholder 4" descr="Graphical user interface, application, Word&#10;&#10;Description automatically generated">
            <a:extLst>
              <a:ext uri="{FF2B5EF4-FFF2-40B4-BE49-F238E27FC236}">
                <a16:creationId xmlns:a16="http://schemas.microsoft.com/office/drawing/2014/main" id="{7694F0DC-AF07-C0AF-DD70-5AB34EB07F2F}"/>
              </a:ext>
            </a:extLst>
          </p:cNvPr>
          <p:cNvPicPr>
            <a:picLocks noChangeAspect="1"/>
          </p:cNvPicPr>
          <p:nvPr/>
        </p:nvPicPr>
        <p:blipFill rotWithShape="1">
          <a:blip r:embed="rId3"/>
          <a:srcRect l="28141" t="32203" r="27750" b="19019"/>
          <a:stretch/>
        </p:blipFill>
        <p:spPr>
          <a:xfrm>
            <a:off x="293374" y="1268107"/>
            <a:ext cx="4044360" cy="2795277"/>
          </a:xfrm>
          <a:prstGeom prst="rect">
            <a:avLst/>
          </a:prstGeom>
        </p:spPr>
      </p:pic>
    </p:spTree>
    <p:extLst>
      <p:ext uri="{BB962C8B-B14F-4D97-AF65-F5344CB8AC3E}">
        <p14:creationId xmlns:p14="http://schemas.microsoft.com/office/powerpoint/2010/main" val="9918600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df879d75-6b86-4634-85d4-74d5b85558d3"/>
    <ds:schemaRef ds:uri="70c5e83d-a7b0-44b5-9eb2-438f4d97f4d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2030</Words>
  <Application>Microsoft Office PowerPoint</Application>
  <PresentationFormat>A4 Paper (210x297 mm)</PresentationFormat>
  <Paragraphs>93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695</cp:revision>
  <cp:lastPrinted>2023-06-14T11:53:21Z</cp:lastPrinted>
  <dcterms:created xsi:type="dcterms:W3CDTF">2020-04-17T10:06:09Z</dcterms:created>
  <dcterms:modified xsi:type="dcterms:W3CDTF">2023-06-14T13:21:13Z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