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8" d="100"/>
          <a:sy n="118" d="100"/>
        </p:scale>
        <p:origin x="1315" y="-12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2667000" y="1813250"/>
            <a:ext cx="3947788" cy="706647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endParaRPr lang="en-GB" sz="1400" b="1" dirty="0">
              <a:solidFill>
                <a:schemeClr val="tx1"/>
              </a:solidFill>
            </a:endParaRPr>
          </a:p>
          <a:p>
            <a:r>
              <a:rPr lang="en-US" sz="1200" b="0" i="0" dirty="0">
                <a:solidFill>
                  <a:srgbClr val="000000"/>
                </a:solidFill>
                <a:effectLst/>
              </a:rPr>
              <a:t>In R. J. Palacio’s award-winning book </a:t>
            </a:r>
            <a:r>
              <a:rPr lang="en-US" sz="1200" b="0" i="1" dirty="0">
                <a:solidFill>
                  <a:srgbClr val="000000"/>
                </a:solidFill>
                <a:effectLst/>
              </a:rPr>
              <a:t>Wonder</a:t>
            </a:r>
            <a:r>
              <a:rPr lang="en-US" sz="1200" b="0" i="0" dirty="0">
                <a:solidFill>
                  <a:srgbClr val="000000"/>
                </a:solidFill>
                <a:effectLst/>
              </a:rPr>
              <a:t>, readers will learn a lot about respect and kindness by walking in the shoes of the story’s main character –  Auggie. </a:t>
            </a:r>
          </a:p>
          <a:p>
            <a:r>
              <a:rPr lang="en-US" sz="1200" dirty="0">
                <a:solidFill>
                  <a:srgbClr val="000000"/>
                </a:solidFill>
              </a:rPr>
              <a:t>This story is a MUST-READ for all children and is absolutely aligned to the values that we promote at </a:t>
            </a:r>
            <a:r>
              <a:rPr lang="en-US" sz="1200" dirty="0" err="1">
                <a:solidFill>
                  <a:srgbClr val="000000"/>
                </a:solidFill>
              </a:rPr>
              <a:t>Muscliff</a:t>
            </a:r>
            <a:r>
              <a:rPr lang="en-US" sz="1200" dirty="0">
                <a:solidFill>
                  <a:srgbClr val="000000"/>
                </a:solidFill>
              </a:rPr>
              <a:t> Primary School.</a:t>
            </a:r>
          </a:p>
          <a:p>
            <a:endParaRPr lang="en-GB" sz="1200" dirty="0">
              <a:solidFill>
                <a:schemeClr val="tx1"/>
              </a:solidFill>
            </a:endParaRPr>
          </a:p>
          <a:p>
            <a:r>
              <a:rPr lang="en-GB" sz="1200" dirty="0">
                <a:solidFill>
                  <a:schemeClr val="tx1"/>
                </a:solidFill>
              </a:rPr>
              <a:t>Kindness is our driving value this half term and Year 5 consider what it actually means to ‘choose kind.’</a:t>
            </a:r>
          </a:p>
          <a:p>
            <a:endParaRPr lang="en-GB" sz="1200" dirty="0">
              <a:solidFill>
                <a:schemeClr val="tx1"/>
              </a:solidFill>
            </a:endParaRPr>
          </a:p>
          <a:p>
            <a:pPr algn="l" fontAlgn="auto"/>
            <a:r>
              <a:rPr lang="en-US" sz="1200" b="1" i="0" dirty="0">
                <a:solidFill>
                  <a:srgbClr val="000000"/>
                </a:solidFill>
                <a:effectLst/>
              </a:rPr>
              <a:t>Our words are powerful: they can make someone feel wonderful or awful</a:t>
            </a:r>
          </a:p>
          <a:p>
            <a:pPr algn="l" fontAlgn="auto"/>
            <a:r>
              <a:rPr lang="en-US" sz="1200" b="0" i="0" dirty="0">
                <a:solidFill>
                  <a:srgbClr val="000000"/>
                </a:solidFill>
                <a:effectLst/>
              </a:rPr>
              <a:t>We are all responsible for the words we say and type, especially when they are about other people because words have the potential to hurt; just as much as a punch or a kick. Auggie was devastated when he overheard some of the boys at his school calling him mean names on Halloween. </a:t>
            </a:r>
          </a:p>
          <a:p>
            <a:endParaRPr lang="en-GB" sz="1200" dirty="0">
              <a:solidFill>
                <a:schemeClr val="tx1"/>
              </a:solidFill>
            </a:endParaRPr>
          </a:p>
          <a:p>
            <a:pPr>
              <a:spcAft>
                <a:spcPts val="1000"/>
              </a:spcAft>
            </a:pPr>
            <a:r>
              <a:rPr lang="en-GB" sz="1200" b="1" spc="30" dirty="0">
                <a:solidFill>
                  <a:srgbClr val="000000"/>
                </a:solidFill>
                <a:effectLst/>
                <a:ea typeface="Times New Roman" panose="02020603050405020304" pitchFamily="18" charset="0"/>
                <a:cs typeface="Times New Roman" panose="02020603050405020304" pitchFamily="18" charset="0"/>
              </a:rPr>
              <a:t>Don’t be afraid of difference</a:t>
            </a:r>
            <a:endParaRPr lang="en-GB" sz="1200" b="1" spc="30" dirty="0">
              <a:ea typeface="Times New Roman" panose="02020603050405020304" pitchFamily="18" charset="0"/>
              <a:cs typeface="Times New Roman" panose="02020603050405020304" pitchFamily="18" charset="0"/>
            </a:endParaRPr>
          </a:p>
          <a:p>
            <a:pPr>
              <a:spcAft>
                <a:spcPts val="1000"/>
              </a:spcAft>
            </a:pPr>
            <a:r>
              <a:rPr lang="en-GB" sz="1200" dirty="0">
                <a:solidFill>
                  <a:srgbClr val="000000"/>
                </a:solidFill>
                <a:effectLst/>
                <a:ea typeface="Times New Roman" panose="02020603050405020304" pitchFamily="18" charset="0"/>
                <a:cs typeface="Times New Roman" panose="02020603050405020304" pitchFamily="18" charset="0"/>
              </a:rPr>
              <a:t>In </a:t>
            </a:r>
            <a:r>
              <a:rPr lang="en-GB" sz="1200" i="1" dirty="0">
                <a:solidFill>
                  <a:srgbClr val="000000"/>
                </a:solidFill>
                <a:effectLst/>
                <a:ea typeface="Times New Roman" panose="02020603050405020304" pitchFamily="18" charset="0"/>
                <a:cs typeface="Helvetica" panose="020B0604020202020204" pitchFamily="34" charset="0"/>
              </a:rPr>
              <a:t>Wonder</a:t>
            </a:r>
            <a:r>
              <a:rPr lang="en-GB" sz="1200" dirty="0">
                <a:solidFill>
                  <a:srgbClr val="000000"/>
                </a:solidFill>
                <a:effectLst/>
                <a:ea typeface="Times New Roman" panose="02020603050405020304" pitchFamily="18" charset="0"/>
                <a:cs typeface="Times New Roman" panose="02020603050405020304" pitchFamily="18" charset="0"/>
              </a:rPr>
              <a:t>, Auggie is seen as different because he was born with a condition that left him with a facial abnormality. Sadly, both in real life and in the world of books, a lot of people are scared by differences, because they often don’t understand them. </a:t>
            </a:r>
            <a:r>
              <a:rPr lang="en-US" sz="1200" dirty="0">
                <a:solidFill>
                  <a:srgbClr val="000000"/>
                </a:solidFill>
                <a:effectLst/>
                <a:ea typeface="Calibri" panose="020F0502020204030204" pitchFamily="34" charset="0"/>
                <a:cs typeface="Times New Roman" panose="02020603050405020304" pitchFamily="18" charset="0"/>
              </a:rPr>
              <a:t>Our differences are what make us all unique and special.</a:t>
            </a:r>
            <a:endParaRPr lang="en-GB" sz="1200" dirty="0">
              <a:effectLst/>
              <a:ea typeface="Calibri" panose="020F0502020204030204" pitchFamily="34" charset="0"/>
              <a:cs typeface="Times New Roman" panose="02020603050405020304" pitchFamily="18" charset="0"/>
            </a:endParaRPr>
          </a:p>
          <a:p>
            <a:r>
              <a:rPr lang="en-GB" sz="1200" b="1" spc="30" dirty="0">
                <a:solidFill>
                  <a:srgbClr val="000000"/>
                </a:solidFill>
                <a:effectLst/>
                <a:ea typeface="Times New Roman" panose="02020603050405020304" pitchFamily="18" charset="0"/>
              </a:rPr>
              <a:t>Don’t judge a book by its cover</a:t>
            </a:r>
            <a:endParaRPr lang="en-GB" sz="1200" b="1" dirty="0">
              <a:effectLst/>
              <a:ea typeface="Times New Roman" panose="02020603050405020304" pitchFamily="18" charset="0"/>
            </a:endParaRPr>
          </a:p>
          <a:p>
            <a:pPr algn="l" fontAlgn="auto"/>
            <a:r>
              <a:rPr lang="en-GB" sz="1200" dirty="0">
                <a:solidFill>
                  <a:srgbClr val="000000"/>
                </a:solidFill>
                <a:effectLst/>
                <a:ea typeface="Times New Roman" panose="02020603050405020304" pitchFamily="18" charset="0"/>
              </a:rPr>
              <a:t>Because you’ll never get the full story! Lots of the characters that we meet in </a:t>
            </a:r>
            <a:r>
              <a:rPr lang="en-GB" sz="1200" i="1" dirty="0">
                <a:solidFill>
                  <a:srgbClr val="000000"/>
                </a:solidFill>
                <a:effectLst/>
                <a:ea typeface="Times New Roman" panose="02020603050405020304" pitchFamily="18" charset="0"/>
                <a:cs typeface="Helvetica" panose="020B0604020202020204" pitchFamily="34" charset="0"/>
              </a:rPr>
              <a:t>Wonder </a:t>
            </a:r>
            <a:r>
              <a:rPr lang="en-GB" sz="1200" dirty="0">
                <a:solidFill>
                  <a:srgbClr val="000000"/>
                </a:solidFill>
                <a:effectLst/>
                <a:ea typeface="Times New Roman" panose="02020603050405020304" pitchFamily="18" charset="0"/>
              </a:rPr>
              <a:t>immediately judge Auggie because of how his face looks; as a result, they’re often mean to him or they just avoid him because they’ve already made up their minds about him. </a:t>
            </a:r>
          </a:p>
          <a:p>
            <a:pPr algn="l" fontAlgn="auto"/>
            <a:endParaRPr lang="en-GB" sz="1200" dirty="0">
              <a:solidFill>
                <a:srgbClr val="000000"/>
              </a:solidFill>
              <a:ea typeface="Times New Roman" panose="02020603050405020304" pitchFamily="18" charset="0"/>
            </a:endParaRPr>
          </a:p>
          <a:p>
            <a:pPr algn="l" fontAlgn="auto"/>
            <a:r>
              <a:rPr lang="en-GB" sz="1200" dirty="0">
                <a:solidFill>
                  <a:srgbClr val="000000"/>
                </a:solidFill>
                <a:effectLst/>
                <a:ea typeface="Times New Roman" panose="02020603050405020304" pitchFamily="18" charset="0"/>
              </a:rPr>
              <a:t>Using Wonder as a springboard, Y5 look at how significant people in history stood up to challenge </a:t>
            </a:r>
            <a:endParaRPr lang="en-GB" sz="1200" dirty="0">
              <a:effectLst/>
              <a:ea typeface="Times New Roman" panose="02020603050405020304" pitchFamily="18" charset="0"/>
            </a:endParaRP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Wonder </a:t>
            </a:r>
          </a:p>
        </p:txBody>
      </p:sp>
      <p:sp>
        <p:nvSpPr>
          <p:cNvPr id="3" name="Rectangle 2">
            <a:extLst>
              <a:ext uri="{FF2B5EF4-FFF2-40B4-BE49-F238E27FC236}">
                <a16:creationId xmlns:a16="http://schemas.microsoft.com/office/drawing/2014/main" id="{8C6630C6-A9E2-AB42-C4FD-57FCB397B1FF}"/>
              </a:ext>
            </a:extLst>
          </p:cNvPr>
          <p:cNvSpPr/>
          <p:nvPr/>
        </p:nvSpPr>
        <p:spPr>
          <a:xfrm>
            <a:off x="161446" y="5680262"/>
            <a:ext cx="2445806" cy="319946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Why do you think Wonder deserves to be one of our ‘Beautiful Texts’? </a:t>
            </a:r>
          </a:p>
          <a:p>
            <a:endParaRPr lang="en-GB" sz="1400"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What do we learn (as the reader) about kindness as each character learns about kindness? How does their learning support our learning?</a:t>
            </a:r>
          </a:p>
        </p:txBody>
      </p:sp>
      <p:pic>
        <p:nvPicPr>
          <p:cNvPr id="2050" name="Picture 2" descr="Wonder (Palacio novel) - Wikipedia">
            <a:extLst>
              <a:ext uri="{FF2B5EF4-FFF2-40B4-BE49-F238E27FC236}">
                <a16:creationId xmlns:a16="http://schemas.microsoft.com/office/drawing/2014/main" id="{FECC17B9-C006-1F09-42C1-4D1270DD96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446" y="1813250"/>
            <a:ext cx="2445806" cy="374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5496356"/>
            <a:ext cx="6455787" cy="359164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pPr marL="228600" indent="-228600" algn="l" rtl="0" fontAlgn="base">
              <a:buAutoNum type="arabicParenR"/>
            </a:pPr>
            <a:r>
              <a:rPr lang="en-GB" sz="1200" dirty="0">
                <a:solidFill>
                  <a:schemeClr val="tx1"/>
                </a:solidFill>
              </a:rPr>
              <a:t>The book starts with an inspirational quote: </a:t>
            </a:r>
            <a:r>
              <a:rPr lang="en-US" sz="1200" i="0" dirty="0">
                <a:solidFill>
                  <a:srgbClr val="000000"/>
                </a:solidFill>
                <a:effectLst/>
              </a:rPr>
              <a:t>“You can’t blend in when you were born to stand out” and “When given the choice… choose kind.” Find an inspirational quote and explain what it means. This could be made even better if you can find a quote that links to one of our school values.</a:t>
            </a:r>
          </a:p>
          <a:p>
            <a:pPr marL="228600" indent="-228600" algn="l" rtl="0" fontAlgn="base">
              <a:buAutoNum type="arabicParenR"/>
            </a:pPr>
            <a:r>
              <a:rPr lang="en-US" sz="1200" dirty="0">
                <a:solidFill>
                  <a:srgbClr val="000000"/>
                </a:solidFill>
              </a:rPr>
              <a:t>Create some word art using synonyms for ‘kind’ – how many words can you find that mean ‘kind’? To make this even better, you could explore other key words, such as ‘tolerance.’</a:t>
            </a:r>
          </a:p>
          <a:p>
            <a:pPr marL="228600" indent="-228600" algn="l" rtl="0" fontAlgn="base">
              <a:buAutoNum type="arabicParenR"/>
            </a:pPr>
            <a:r>
              <a:rPr lang="en-US" sz="1200" dirty="0">
                <a:solidFill>
                  <a:srgbClr val="000000"/>
                </a:solidFill>
              </a:rPr>
              <a:t> School’s have something called a mission statement. It’s a bit like a promise or a commitment that the school makes to all of the children. Write a classroom statement that helps the reader to understand what we need to do in our classroom to ensure everyone is happy. Here’s a start: “In this classroom, we choose to be kind…”</a:t>
            </a:r>
          </a:p>
          <a:p>
            <a:pPr marL="228600" indent="-228600" algn="l" rtl="0" fontAlgn="base">
              <a:buAutoNum type="arabicParenR"/>
            </a:pPr>
            <a:r>
              <a:rPr lang="en-US" sz="1200" dirty="0">
                <a:solidFill>
                  <a:srgbClr val="000000"/>
                </a:solidFill>
              </a:rPr>
              <a:t>Write a note from your mum or dad that explains to your teacher why you didn’t do your homework this week!</a:t>
            </a:r>
          </a:p>
          <a:p>
            <a:pPr marL="228600" indent="-228600" algn="l" rtl="0" fontAlgn="base">
              <a:buAutoNum type="arabicParenR"/>
            </a:pPr>
            <a:r>
              <a:rPr lang="en-US" sz="1200" i="0" dirty="0">
                <a:solidFill>
                  <a:srgbClr val="000000"/>
                </a:solidFill>
                <a:effectLst/>
              </a:rPr>
              <a:t>Write </a:t>
            </a:r>
            <a:r>
              <a:rPr lang="en-US" sz="1200" dirty="0">
                <a:solidFill>
                  <a:srgbClr val="000000"/>
                </a:solidFill>
              </a:rPr>
              <a:t>a note from </a:t>
            </a:r>
            <a:r>
              <a:rPr lang="en-US" sz="1200" dirty="0" err="1">
                <a:solidFill>
                  <a:srgbClr val="000000"/>
                </a:solidFill>
              </a:rPr>
              <a:t>Mrs</a:t>
            </a:r>
            <a:r>
              <a:rPr lang="en-US" sz="1200" dirty="0">
                <a:solidFill>
                  <a:srgbClr val="000000"/>
                </a:solidFill>
              </a:rPr>
              <a:t> Pipe to your mum or dad to explain that their child (you) will never need to do homework ever again as you are so clever!</a:t>
            </a:r>
          </a:p>
          <a:p>
            <a:pPr marL="228600" indent="-228600" algn="l" rtl="0" fontAlgn="base">
              <a:buAutoNum type="arabicParenR"/>
            </a:pPr>
            <a:r>
              <a:rPr lang="en-US" sz="1200" dirty="0">
                <a:solidFill>
                  <a:srgbClr val="000000"/>
                </a:solidFill>
              </a:rPr>
              <a:t>Which character in Wonder is your </a:t>
            </a:r>
            <a:r>
              <a:rPr lang="en-US" sz="1200" dirty="0" err="1">
                <a:solidFill>
                  <a:srgbClr val="000000"/>
                </a:solidFill>
              </a:rPr>
              <a:t>favourite</a:t>
            </a:r>
            <a:r>
              <a:rPr lang="en-US" sz="1200" dirty="0">
                <a:solidFill>
                  <a:srgbClr val="000000"/>
                </a:solidFill>
              </a:rPr>
              <a:t> and why?</a:t>
            </a:r>
            <a:endParaRPr lang="en-GB" sz="1100" i="1" dirty="0">
              <a:solidFill>
                <a:schemeClr val="tx1"/>
              </a:solidFill>
            </a:endParaRPr>
          </a:p>
          <a:p>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3771249"/>
            <a:ext cx="6455787" cy="161895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pPr algn="ctr"/>
            <a:r>
              <a:rPr lang="en-GB" sz="1200" b="1" dirty="0">
                <a:solidFill>
                  <a:schemeClr val="tx1"/>
                </a:solidFill>
              </a:rPr>
              <a:t>Y5 children will be challenged to write from different perspectives.</a:t>
            </a:r>
          </a:p>
          <a:p>
            <a:r>
              <a:rPr lang="en-GB" sz="1200" b="0" i="0" dirty="0">
                <a:solidFill>
                  <a:srgbClr val="000000"/>
                </a:solidFill>
                <a:effectLst/>
                <a:latin typeface="WordVisi_MSFontService"/>
              </a:rPr>
              <a:t>Children will all write a letter to </a:t>
            </a:r>
            <a:r>
              <a:rPr lang="en-GB" sz="1200" dirty="0">
                <a:solidFill>
                  <a:srgbClr val="000000"/>
                </a:solidFill>
                <a:latin typeface="WordVisi_MSFontService"/>
              </a:rPr>
              <a:t>the school but from various perspectives. Some children will write to the teacher from Auggie explaining how he feels about starting a new school. Some children will write a f</a:t>
            </a:r>
            <a:r>
              <a:rPr lang="en-GB" sz="1200" b="0" i="0" dirty="0">
                <a:solidFill>
                  <a:srgbClr val="000000"/>
                </a:solidFill>
                <a:effectLst/>
                <a:latin typeface="WordVisi_MSFontService"/>
              </a:rPr>
              <a:t>ormal letter from mum to school to explain her son’s (Auggie) needs and apply for a place for Auggie. </a:t>
            </a:r>
            <a:r>
              <a:rPr lang="en-GB" sz="1200" dirty="0">
                <a:solidFill>
                  <a:srgbClr val="000000"/>
                </a:solidFill>
                <a:latin typeface="WordVisi_MSFontService"/>
              </a:rPr>
              <a:t>Other children will write a formal children from the headteacher to Auggie’s mum to reassure her that Auggie will succeed at his new school.</a:t>
            </a: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8"/>
            <a:ext cx="6455787" cy="245560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cs typeface="Calibri" panose="020F0502020204030204" pitchFamily="34" charset="0"/>
              </a:rPr>
              <a:t>Perspective is a key skill to unpick this half term. The book is presented from different view points, sometimes retelling the same event but from someone else’s perspective. Being an efficient writer means that you are able to write purposefully from a range of perspectives. When we write from the viewpoint of someone else, it is necessary to adapt our style so that the writing ‘feels’ like it has been written by that person. But how do we do this? In this unit, Year 5 consider how Palacio writes to give each character their own voice.</a:t>
            </a:r>
          </a:p>
          <a:p>
            <a:pPr marL="171450" indent="-171450">
              <a:buFont typeface="Arial" panose="020B0604020202020204" pitchFamily="34" charset="0"/>
              <a:buChar char="•"/>
            </a:pPr>
            <a:r>
              <a:rPr lang="en-US" sz="1200" b="0" i="0" dirty="0">
                <a:solidFill>
                  <a:srgbClr val="000000"/>
                </a:solidFill>
                <a:effectLst/>
              </a:rPr>
              <a:t>identify formal and informal style in writing. </a:t>
            </a:r>
            <a:endParaRPr lang="en-GB" sz="1200" b="0" i="0" dirty="0">
              <a:solidFill>
                <a:schemeClr val="tx1"/>
              </a:solidFill>
              <a:effectLst/>
              <a:cs typeface="Calibri" panose="020F0502020204030204" pitchFamily="34" charset="0"/>
            </a:endParaRPr>
          </a:p>
          <a:p>
            <a:pPr marL="171450" indent="-171450">
              <a:buFont typeface="Arial" panose="020B0604020202020204" pitchFamily="34" charset="0"/>
              <a:buChar char="•"/>
            </a:pPr>
            <a:r>
              <a:rPr lang="en-GB" sz="1200" b="0" i="0" dirty="0">
                <a:solidFill>
                  <a:srgbClr val="000000"/>
                </a:solidFill>
                <a:effectLst/>
              </a:rPr>
              <a:t>use parenthesis and vocabulary to add informality.</a:t>
            </a:r>
            <a:endParaRPr lang="en-GB" sz="1200" dirty="0">
              <a:solidFill>
                <a:schemeClr val="tx1"/>
              </a:solidFill>
              <a:cs typeface="Calibri" panose="020F0502020204030204" pitchFamily="34" charset="0"/>
            </a:endParaRPr>
          </a:p>
          <a:p>
            <a:pPr marL="171450" indent="-171450">
              <a:buFont typeface="Arial" panose="020B0604020202020204" pitchFamily="34" charset="0"/>
              <a:buChar char="•"/>
            </a:pPr>
            <a:r>
              <a:rPr lang="en-GB" sz="1200" b="0" i="0" dirty="0">
                <a:solidFill>
                  <a:srgbClr val="000000"/>
                </a:solidFill>
                <a:effectLst/>
              </a:rPr>
              <a:t>infer the meaning of language from a text.</a:t>
            </a:r>
          </a:p>
          <a:p>
            <a:pPr marL="171450" indent="-171450">
              <a:buFont typeface="Arial" panose="020B0604020202020204" pitchFamily="34" charset="0"/>
              <a:buChar char="•"/>
            </a:pPr>
            <a:r>
              <a:rPr lang="en-US" sz="1200" b="0" i="0" dirty="0">
                <a:solidFill>
                  <a:srgbClr val="000000"/>
                </a:solidFill>
                <a:effectLst/>
              </a:rPr>
              <a:t>identify and use the passive voice.</a:t>
            </a:r>
            <a:endParaRPr lang="en-GB" sz="1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2739211"/>
          </a:xfrm>
          <a:prstGeom prst="rect">
            <a:avLst/>
          </a:prstGeom>
          <a:noFill/>
        </p:spPr>
        <p:txBody>
          <a:bodyPr wrap="square">
            <a:spAutoFit/>
          </a:bodyPr>
          <a:lstStyle/>
          <a:p>
            <a:pPr algn="ctr"/>
            <a:r>
              <a:rPr lang="en-GB" sz="2000" b="1" dirty="0">
                <a:solidFill>
                  <a:schemeClr val="tx1"/>
                </a:solidFill>
              </a:rPr>
              <a:t>Other texts we use </a:t>
            </a:r>
            <a:r>
              <a:rPr lang="en-GB" sz="2000" b="1" dirty="0"/>
              <a:t>in school:</a:t>
            </a: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1026" name="Picture 2" descr="Rosa Parks: 7 (Little People, Big Dreams) : Kaiser, Lisbeth, Antelo, Marta:  Amazon.co.uk: Books">
            <a:extLst>
              <a:ext uri="{FF2B5EF4-FFF2-40B4-BE49-F238E27FC236}">
                <a16:creationId xmlns:a16="http://schemas.microsoft.com/office/drawing/2014/main" id="{C56308DA-59D4-D462-01CC-C5A33D331F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277" y="1575510"/>
            <a:ext cx="1269358" cy="1518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tin Luther King Jr. (33) (Little People, BIG DREAMS) : Sanchez Vegara,  Maria Isabel, Degnan, Mai Ly: Amazon.co.uk: Books">
            <a:extLst>
              <a:ext uri="{FF2B5EF4-FFF2-40B4-BE49-F238E27FC236}">
                <a16:creationId xmlns:a16="http://schemas.microsoft.com/office/drawing/2014/main" id="{8F2C272F-ACF6-6C11-93FA-70C06DD01C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2107" y="1529585"/>
            <a:ext cx="1274937" cy="1564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meline Pankhurst: Little People, Big Dreams: 8 : Kaiser, Lisbeth,  Sanfelippo, Ana: Amazon.co.uk: Books">
            <a:extLst>
              <a:ext uri="{FF2B5EF4-FFF2-40B4-BE49-F238E27FC236}">
                <a16:creationId xmlns:a16="http://schemas.microsoft.com/office/drawing/2014/main" id="{DDEC2193-68B8-6728-9584-E1D2F76DFF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321" y="1575444"/>
            <a:ext cx="1269358" cy="1507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382DD2-48F2-8251-8555-52D63310E994}"/>
              </a:ext>
            </a:extLst>
          </p:cNvPr>
          <p:cNvSpPr txBox="1"/>
          <p:nvPr/>
        </p:nvSpPr>
        <p:spPr>
          <a:xfrm>
            <a:off x="1864800" y="3705156"/>
            <a:ext cx="4799695" cy="1384995"/>
          </a:xfrm>
          <a:prstGeom prst="rect">
            <a:avLst/>
          </a:prstGeom>
          <a:noFill/>
        </p:spPr>
        <p:txBody>
          <a:bodyPr wrap="square">
            <a:spAutoFit/>
          </a:bodyPr>
          <a:lstStyle/>
          <a:p>
            <a:r>
              <a:rPr lang="en-US" sz="1200" dirty="0">
                <a:solidFill>
                  <a:srgbClr val="0F1111"/>
                </a:solidFill>
                <a:effectLst/>
                <a:ea typeface="Times New Roman" panose="02020603050405020304" pitchFamily="18" charset="0"/>
              </a:rPr>
              <a:t>I'm Dan Hope and deep inside my head I keep a list of things I want to come true. For example, I want my sister, Ninja Grace, to go to university at the North Pole and only come back once a year. I want to help Sherlock Holmes solve his most daring mystery yet. And if it could be a zombie mystery, all the more exciting. I want my dog to stop eating the planets and throwing them up on the carpet. And finally, the biggest dream of all, I want my dad to love me.</a:t>
            </a:r>
            <a:endParaRPr lang="en-GB" sz="1200" dirty="0"/>
          </a:p>
        </p:txBody>
      </p:sp>
      <p:pic>
        <p:nvPicPr>
          <p:cNvPr id="1032" name="Picture 8" descr="A Boy Called Hope by Lara Williamson | Waterstones">
            <a:extLst>
              <a:ext uri="{FF2B5EF4-FFF2-40B4-BE49-F238E27FC236}">
                <a16:creationId xmlns:a16="http://schemas.microsoft.com/office/drawing/2014/main" id="{B6ADBC86-9FAF-3513-29CF-2FA2128B00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073" y="3403415"/>
            <a:ext cx="1313706" cy="1811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CFBCB1-C645-F1DF-B598-0D1B099387FE}"/>
              </a:ext>
            </a:extLst>
          </p:cNvPr>
          <p:cNvSpPr txBox="1"/>
          <p:nvPr/>
        </p:nvSpPr>
        <p:spPr>
          <a:xfrm>
            <a:off x="1870985" y="5470722"/>
            <a:ext cx="4814772" cy="1200329"/>
          </a:xfrm>
          <a:prstGeom prst="rect">
            <a:avLst/>
          </a:prstGeom>
          <a:noFill/>
        </p:spPr>
        <p:txBody>
          <a:bodyPr wrap="square">
            <a:spAutoFit/>
          </a:bodyPr>
          <a:lstStyle/>
          <a:p>
            <a:r>
              <a:rPr lang="en-US" sz="1200" dirty="0">
                <a:solidFill>
                  <a:srgbClr val="0F1111"/>
                </a:solidFill>
                <a:effectLst/>
                <a:latin typeface="Calibri" panose="020F0502020204030204" pitchFamily="34" charset="0"/>
                <a:ea typeface="Times New Roman" panose="02020603050405020304" pitchFamily="18" charset="0"/>
              </a:rPr>
              <a:t>A KIND OF SPARK tells the story of 11-year-old Addie as she campaigns for a memorial in memory of the witch trials that took place in her Scottish hometown. Addie knows there's more to the story of these 'witches', just like there is more to hers. Can Addie challenge how the people in her town see her, and her autism, and make her voice heard? A story about friendship, courage and self-belief.</a:t>
            </a:r>
            <a:endParaRPr lang="en-GB" sz="1200" dirty="0"/>
          </a:p>
        </p:txBody>
      </p:sp>
      <p:pic>
        <p:nvPicPr>
          <p:cNvPr id="1034" name="Picture 10" descr="A Kind of Spark: Amazon.co.uk: Elle McNicoll: 9781913311056: Books">
            <a:extLst>
              <a:ext uri="{FF2B5EF4-FFF2-40B4-BE49-F238E27FC236}">
                <a16:creationId xmlns:a16="http://schemas.microsoft.com/office/drawing/2014/main" id="{A29A9627-2666-B651-BCCB-D51E5617255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377" y="5345792"/>
            <a:ext cx="1264782" cy="19435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FA949B4-EB35-FE14-DF26-BBD1531AADEC}"/>
              </a:ext>
            </a:extLst>
          </p:cNvPr>
          <p:cNvSpPr txBox="1"/>
          <p:nvPr/>
        </p:nvSpPr>
        <p:spPr>
          <a:xfrm>
            <a:off x="1864800" y="7293409"/>
            <a:ext cx="4857606" cy="1754326"/>
          </a:xfrm>
          <a:prstGeom prst="rect">
            <a:avLst/>
          </a:prstGeom>
          <a:noFill/>
        </p:spPr>
        <p:txBody>
          <a:bodyPr wrap="square">
            <a:spAutoFit/>
          </a:bodyPr>
          <a:lstStyle/>
          <a:p>
            <a:r>
              <a:rPr lang="en-US" sz="1200" dirty="0">
                <a:solidFill>
                  <a:srgbClr val="0F1111"/>
                </a:solidFill>
                <a:effectLst/>
                <a:latin typeface="Calibri" panose="020F0502020204030204" pitchFamily="34" charset="0"/>
                <a:ea typeface="Times New Roman" panose="02020603050405020304" pitchFamily="18" charset="0"/>
              </a:rPr>
              <a:t>There used to be an empty chair at the back of my class, but now a new boy called Ahmet is sitting in it. He's nine years old (just like me), but he's very strange. He never talks and never smiles and doesn't like sweets - not even lemon sherbets, which are my </a:t>
            </a:r>
            <a:r>
              <a:rPr lang="en-US" sz="1200" dirty="0" err="1">
                <a:solidFill>
                  <a:srgbClr val="0F1111"/>
                </a:solidFill>
                <a:effectLst/>
                <a:latin typeface="Calibri" panose="020F0502020204030204" pitchFamily="34" charset="0"/>
                <a:ea typeface="Times New Roman" panose="02020603050405020304" pitchFamily="18" charset="0"/>
              </a:rPr>
              <a:t>favourite</a:t>
            </a:r>
            <a:r>
              <a:rPr lang="en-US" sz="1200" dirty="0">
                <a:solidFill>
                  <a:srgbClr val="0F1111"/>
                </a:solidFill>
                <a:effectLst/>
                <a:latin typeface="Calibri" panose="020F0502020204030204" pitchFamily="34" charset="0"/>
                <a:ea typeface="Times New Roman" panose="02020603050405020304" pitchFamily="18" charset="0"/>
              </a:rPr>
              <a:t>! But then I learned the truth: Ahmet really isn't very strange at all. He's a refugee who's run away from a War. A real one. With bombs and fires and bullies that hurt people. And the more I find out about him, the more I want to help.</a:t>
            </a:r>
            <a:br>
              <a:rPr lang="en-US" sz="1200" dirty="0">
                <a:solidFill>
                  <a:srgbClr val="0F1111"/>
                </a:solidFill>
                <a:effectLst/>
                <a:latin typeface="Calibri" panose="020F0502020204030204" pitchFamily="34" charset="0"/>
                <a:ea typeface="Times New Roman" panose="02020603050405020304" pitchFamily="18" charset="0"/>
              </a:rPr>
            </a:br>
            <a:r>
              <a:rPr lang="en-US" sz="1200" dirty="0">
                <a:solidFill>
                  <a:srgbClr val="0F1111"/>
                </a:solidFill>
                <a:effectLst/>
                <a:latin typeface="Calibri" panose="020F0502020204030204" pitchFamily="34" charset="0"/>
                <a:ea typeface="Times New Roman" panose="02020603050405020304" pitchFamily="18" charset="0"/>
              </a:rPr>
              <a:t>That's where my best friends Josie, Michael and Tom come in. Because you see, together we've come up with a plan. . .</a:t>
            </a:r>
            <a:endParaRPr lang="en-GB" sz="1200" dirty="0"/>
          </a:p>
        </p:txBody>
      </p:sp>
      <p:pic>
        <p:nvPicPr>
          <p:cNvPr id="1038" name="Picture 14" descr="lovemybooks | FREE reading resources for parents">
            <a:extLst>
              <a:ext uri="{FF2B5EF4-FFF2-40B4-BE49-F238E27FC236}">
                <a16:creationId xmlns:a16="http://schemas.microsoft.com/office/drawing/2014/main" id="{AFC5C9DA-AE3B-6538-B304-B34CB60C97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513" y="7420824"/>
            <a:ext cx="1313707" cy="172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http://www.w3.org/XML/1998/namespace"/>
    <ds:schemaRef ds:uri="648e69cc-640f-431f-b062-262d95adac52"/>
    <ds:schemaRef ds:uri="http://purl.org/dc/elements/1.1/"/>
    <ds:schemaRef ds:uri="061ec3ad-226f-4eb4-9e91-45b4f692dd17"/>
    <ds:schemaRef ds:uri="http://schemas.microsoft.com/office/2006/metadata/propertie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1216</Words>
  <Application>Microsoft Office PowerPoint</Application>
  <PresentationFormat>A4 Paper (210x297 mm)</PresentationFormat>
  <Paragraphs>66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Narrow</vt:lpstr>
      <vt:lpstr>Calibri</vt:lpstr>
      <vt:lpstr>Calibri Light</vt:lpstr>
      <vt:lpstr>Comic Sans MS</vt:lpstr>
      <vt:lpstr>WordVisi_MSFontService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81</cp:revision>
  <cp:lastPrinted>2023-03-14T14:00:57Z</cp:lastPrinted>
  <dcterms:created xsi:type="dcterms:W3CDTF">2020-04-17T10:06:09Z</dcterms:created>
  <dcterms:modified xsi:type="dcterms:W3CDTF">2023-03-14T14:13:57Z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