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2" r:id="rId5"/>
    <p:sldId id="263" r:id="rId6"/>
    <p:sldId id="264" r:id="rId7"/>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0" d="100"/>
          <a:sy n="90" d="100"/>
        </p:scale>
        <p:origin x="1910" y="-103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53921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4176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6671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80117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09/02/2023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4758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09/02/2023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613947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09/02/2023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7076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09/02/2023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4604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09/02/2023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06288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09/02/2023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727307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09/02/2023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23538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09/02/2023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31829601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jpeg"/><Relationship Id="rId4" Type="http://schemas.openxmlformats.org/officeDocument/2006/relationships/image" Target="../media/image3.pn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Spring term </a:t>
            </a:r>
          </a:p>
          <a:p>
            <a:pPr algn="ctr"/>
            <a:r>
              <a:rPr lang="en-GB" sz="1400" b="1" dirty="0">
                <a:solidFill>
                  <a:srgbClr val="02765C"/>
                </a:solidFill>
                <a:latin typeface="Arial Narrow" panose="020B0606020202030204" pitchFamily="34" charset="0"/>
              </a:rPr>
              <a:t>2</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8879724"/>
            <a:ext cx="582186" cy="85071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8913305"/>
            <a:ext cx="573003" cy="840545"/>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8903120"/>
            <a:ext cx="582186" cy="850730"/>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8913305"/>
            <a:ext cx="654582" cy="850729"/>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8889893"/>
            <a:ext cx="612275" cy="840545"/>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9" name="Rectangle 48">
            <a:extLst>
              <a:ext uri="{FF2B5EF4-FFF2-40B4-BE49-F238E27FC236}">
                <a16:creationId xmlns:a16="http://schemas.microsoft.com/office/drawing/2014/main" id="{FCC4F3D7-9E65-ABE4-8357-7C6057335BE2}"/>
              </a:ext>
            </a:extLst>
          </p:cNvPr>
          <p:cNvSpPr/>
          <p:nvPr/>
        </p:nvSpPr>
        <p:spPr>
          <a:xfrm>
            <a:off x="202825" y="3740594"/>
            <a:ext cx="6452349" cy="513913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Why this particular book and not something else?</a:t>
            </a:r>
          </a:p>
          <a:p>
            <a:pPr algn="ctr"/>
            <a:endParaRPr lang="en-GB" sz="1400" b="1" dirty="0">
              <a:solidFill>
                <a:schemeClr val="tx1"/>
              </a:solidFill>
            </a:endParaRPr>
          </a:p>
          <a:p>
            <a:r>
              <a:rPr lang="en-GB" sz="1300" dirty="0">
                <a:solidFill>
                  <a:schemeClr val="tx1"/>
                </a:solidFill>
              </a:rPr>
              <a:t>This book is absolutely packed with learning! Aside from the obvious link to the Greeks, this book has been chosen as a lead text because of the numerous opportunities to teach children about our </a:t>
            </a:r>
            <a:r>
              <a:rPr lang="en-GB" sz="1300" dirty="0" err="1">
                <a:solidFill>
                  <a:schemeClr val="tx1"/>
                </a:solidFill>
              </a:rPr>
              <a:t>Muscliff</a:t>
            </a:r>
            <a:r>
              <a:rPr lang="en-GB" sz="1300" dirty="0">
                <a:solidFill>
                  <a:schemeClr val="tx1"/>
                </a:solidFill>
              </a:rPr>
              <a:t> values and what it means to have a strong moral compass. </a:t>
            </a:r>
          </a:p>
          <a:p>
            <a:endParaRPr lang="en-GB" sz="1300" dirty="0">
              <a:solidFill>
                <a:schemeClr val="tx1"/>
              </a:solidFill>
            </a:endParaRPr>
          </a:p>
          <a:p>
            <a:r>
              <a:rPr lang="en-GB" sz="1300" dirty="0">
                <a:solidFill>
                  <a:schemeClr val="tx1"/>
                </a:solidFill>
              </a:rPr>
              <a:t>The main character, Elliot, is a young carer and has responsibilities to ensure that his family get by. Despite such weighty responsibilities, the empathy and understanding he shows for his mother and her illness is remarkable; his genuine kindness resonates throughout the whole story. Elliot learns how to ask for help at the right time. At school and at home, we focus on teaching our children to be kind and to help other people. But teaching children to recognise when they need help themselves and how to ask for that help is just as important.</a:t>
            </a:r>
          </a:p>
          <a:p>
            <a:endParaRPr lang="en-GB" sz="1300" dirty="0">
              <a:solidFill>
                <a:schemeClr val="tx1"/>
              </a:solidFill>
            </a:endParaRPr>
          </a:p>
          <a:p>
            <a:r>
              <a:rPr lang="en-GB" sz="1300" dirty="0">
                <a:solidFill>
                  <a:schemeClr val="tx1"/>
                </a:solidFill>
              </a:rPr>
              <a:t>We also use the book to teach Y5 about different perspectives. There are some quite contrasting characters in this book who present different views – not everyone sees things in the same way. We unpick how the author uses contrast to support characterisation of her characters. </a:t>
            </a:r>
          </a:p>
          <a:p>
            <a:endParaRPr lang="en-GB" sz="1300" dirty="0">
              <a:solidFill>
                <a:schemeClr val="tx1"/>
              </a:solidFill>
            </a:endParaRPr>
          </a:p>
          <a:p>
            <a:r>
              <a:rPr lang="en-GB" sz="1300" dirty="0">
                <a:solidFill>
                  <a:schemeClr val="tx1"/>
                </a:solidFill>
              </a:rPr>
              <a:t>These strong moral messages are framed within a very humorous book that Y5 children love. We enjoy exploring how humour is used to illustrate key themes within the text.</a:t>
            </a:r>
          </a:p>
          <a:p>
            <a:endParaRPr lang="en-GB" sz="1300" dirty="0">
              <a:solidFill>
                <a:schemeClr val="tx1"/>
              </a:solidFill>
            </a:endParaRPr>
          </a:p>
          <a:p>
            <a:r>
              <a:rPr lang="en-GB" sz="1300" dirty="0">
                <a:solidFill>
                  <a:schemeClr val="tx1"/>
                </a:solidFill>
              </a:rPr>
              <a:t>And if that’s not enough… the subject specific vocabulary is the icing on the cake! Children encounter the Greek gods and the many references of Ancient Greece support their learning in history which runs alongside this text.</a:t>
            </a:r>
            <a:endParaRPr lang="en-GB" sz="1300" b="1" dirty="0">
              <a:solidFill>
                <a:schemeClr val="tx1"/>
              </a:solidFill>
            </a:endParaRPr>
          </a:p>
        </p:txBody>
      </p:sp>
      <p:sp>
        <p:nvSpPr>
          <p:cNvPr id="50" name="Rectangle 49">
            <a:extLst>
              <a:ext uri="{FF2B5EF4-FFF2-40B4-BE49-F238E27FC236}">
                <a16:creationId xmlns:a16="http://schemas.microsoft.com/office/drawing/2014/main" id="{49906DA1-5D65-B727-2CFD-1EF0B3FBE53D}"/>
              </a:ext>
            </a:extLst>
          </p:cNvPr>
          <p:cNvSpPr/>
          <p:nvPr/>
        </p:nvSpPr>
        <p:spPr>
          <a:xfrm>
            <a:off x="161447" y="1206205"/>
            <a:ext cx="6469811"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Who Let the Gods Out?</a:t>
            </a:r>
          </a:p>
        </p:txBody>
      </p:sp>
      <p:sp>
        <p:nvSpPr>
          <p:cNvPr id="51" name="Rectangle 50">
            <a:extLst>
              <a:ext uri="{FF2B5EF4-FFF2-40B4-BE49-F238E27FC236}">
                <a16:creationId xmlns:a16="http://schemas.microsoft.com/office/drawing/2014/main" id="{FF0A0C2D-53E1-DCE5-3229-DFA113DB078B}"/>
              </a:ext>
            </a:extLst>
          </p:cNvPr>
          <p:cNvSpPr/>
          <p:nvPr/>
        </p:nvSpPr>
        <p:spPr>
          <a:xfrm>
            <a:off x="2573674" y="1813249"/>
            <a:ext cx="4021667" cy="1782409"/>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1"/>
                </a:solidFill>
              </a:rPr>
              <a:t>School values this book reinforces:</a:t>
            </a:r>
          </a:p>
          <a:p>
            <a:endParaRPr lang="en-GB" sz="1400" b="1" dirty="0">
              <a:solidFill>
                <a:schemeClr val="tx1"/>
              </a:solidFill>
            </a:endParaRPr>
          </a:p>
          <a:p>
            <a:r>
              <a:rPr lang="en-GB" sz="1300" dirty="0">
                <a:solidFill>
                  <a:schemeClr val="tx1"/>
                </a:solidFill>
              </a:rPr>
              <a:t>Kindness and resilience are the key values that we use this book to explore. </a:t>
            </a:r>
          </a:p>
          <a:p>
            <a:r>
              <a:rPr lang="en-GB" sz="1300" dirty="0">
                <a:solidFill>
                  <a:schemeClr val="tx1"/>
                </a:solidFill>
              </a:rPr>
              <a:t>What does empathy mean?</a:t>
            </a:r>
          </a:p>
          <a:p>
            <a:r>
              <a:rPr lang="en-GB" sz="1300" dirty="0">
                <a:solidFill>
                  <a:schemeClr val="tx1"/>
                </a:solidFill>
              </a:rPr>
              <a:t>Is empathy the same as kindness?</a:t>
            </a:r>
          </a:p>
          <a:p>
            <a:r>
              <a:rPr lang="en-GB" sz="1300" dirty="0">
                <a:solidFill>
                  <a:schemeClr val="tx1"/>
                </a:solidFill>
              </a:rPr>
              <a:t>How do you know when to ask for help?</a:t>
            </a:r>
            <a:endParaRPr lang="en-GB" sz="1400" dirty="0">
              <a:solidFill>
                <a:schemeClr val="tx1"/>
              </a:solidFill>
            </a:endParaRPr>
          </a:p>
          <a:p>
            <a:endParaRPr lang="en-GB" sz="1400" b="1" dirty="0">
              <a:solidFill>
                <a:schemeClr val="tx1"/>
              </a:solidFill>
            </a:endParaRPr>
          </a:p>
        </p:txBody>
      </p:sp>
      <p:pic>
        <p:nvPicPr>
          <p:cNvPr id="2050" name="Picture 2" descr="Who Let The Gods Out? (Audio Download): Maz Evans, Maz Evans, W. F. Howes  Ltd: Amazon.co.uk: Audible Books &amp; Originals">
            <a:extLst>
              <a:ext uri="{FF2B5EF4-FFF2-40B4-BE49-F238E27FC236}">
                <a16:creationId xmlns:a16="http://schemas.microsoft.com/office/drawing/2014/main" id="{32FCF2A3-5387-87E5-0AF7-C0E2E0B51D5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6847" y="1807119"/>
            <a:ext cx="2215299" cy="1788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85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Spring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9127514"/>
            <a:ext cx="412611" cy="60292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9150927"/>
            <a:ext cx="411015" cy="602923"/>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9150926"/>
            <a:ext cx="412603" cy="602923"/>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9161111"/>
            <a:ext cx="463911" cy="602923"/>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9161111"/>
            <a:ext cx="414713" cy="569327"/>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9" name="Rectangle 48">
            <a:extLst>
              <a:ext uri="{FF2B5EF4-FFF2-40B4-BE49-F238E27FC236}">
                <a16:creationId xmlns:a16="http://schemas.microsoft.com/office/drawing/2014/main" id="{FCC4F3D7-9E65-ABE4-8357-7C6057335BE2}"/>
              </a:ext>
            </a:extLst>
          </p:cNvPr>
          <p:cNvSpPr/>
          <p:nvPr/>
        </p:nvSpPr>
        <p:spPr>
          <a:xfrm>
            <a:off x="118318" y="5637227"/>
            <a:ext cx="6455787" cy="3446339"/>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Writing Tasks at Home:</a:t>
            </a:r>
          </a:p>
          <a:p>
            <a:pPr algn="ctr"/>
            <a:endParaRPr lang="en-GB" sz="1200" b="1" dirty="0">
              <a:solidFill>
                <a:schemeClr val="tx1"/>
              </a:solidFill>
            </a:endParaRPr>
          </a:p>
          <a:p>
            <a:r>
              <a:rPr lang="en-GB" sz="1200" dirty="0">
                <a:solidFill>
                  <a:schemeClr val="tx1"/>
                </a:solidFill>
              </a:rPr>
              <a:t>Any independent research at home about Ancient Greece would benefit your child. Finding fun facts on the internet or borrowing Greek books from the library would have a huge impact.</a:t>
            </a:r>
          </a:p>
          <a:p>
            <a:endParaRPr lang="en-GB" sz="1200" dirty="0">
              <a:solidFill>
                <a:schemeClr val="tx1"/>
              </a:solidFill>
            </a:endParaRPr>
          </a:p>
          <a:p>
            <a:pPr marL="228600" indent="-228600">
              <a:buAutoNum type="arabicParenR"/>
            </a:pPr>
            <a:r>
              <a:rPr lang="en-GB" sz="1200" dirty="0">
                <a:solidFill>
                  <a:schemeClr val="tx1"/>
                </a:solidFill>
              </a:rPr>
              <a:t>What do you already know about the Greeks? Before we start our unit and you begin any research, it’s good to know what your starting point is. Activate your prior knowledge by thinking about films, cartoons and books that are about the Greeks. You might surprise yourself by how much you already understand. Record your knowledge on a mind-map or in a way of your choice.</a:t>
            </a:r>
          </a:p>
          <a:p>
            <a:endParaRPr lang="en-GB" sz="1200" dirty="0">
              <a:solidFill>
                <a:schemeClr val="tx1"/>
              </a:solidFill>
            </a:endParaRPr>
          </a:p>
          <a:p>
            <a:r>
              <a:rPr lang="en-GB" sz="1200" dirty="0">
                <a:solidFill>
                  <a:schemeClr val="tx1"/>
                </a:solidFill>
              </a:rPr>
              <a:t>2)</a:t>
            </a:r>
          </a:p>
          <a:p>
            <a:r>
              <a:rPr lang="en-GB" sz="1200" dirty="0">
                <a:solidFill>
                  <a:schemeClr val="tx1"/>
                </a:solidFill>
              </a:rPr>
              <a:t>3)</a:t>
            </a:r>
          </a:p>
          <a:p>
            <a:r>
              <a:rPr lang="en-GB" sz="1200" dirty="0">
                <a:solidFill>
                  <a:schemeClr val="tx1"/>
                </a:solidFill>
              </a:rPr>
              <a:t>4)</a:t>
            </a:r>
          </a:p>
          <a:p>
            <a:r>
              <a:rPr lang="en-GB" sz="1200" dirty="0">
                <a:solidFill>
                  <a:schemeClr val="tx1"/>
                </a:solidFill>
              </a:rPr>
              <a:t>5)</a:t>
            </a:r>
          </a:p>
          <a:p>
            <a:r>
              <a:rPr lang="en-GB" sz="1200" dirty="0">
                <a:solidFill>
                  <a:schemeClr val="tx1"/>
                </a:solidFill>
              </a:rPr>
              <a:t>6)</a:t>
            </a:r>
            <a:endParaRPr lang="en-GB" sz="900" dirty="0">
              <a:solidFill>
                <a:schemeClr val="tx1"/>
              </a:solidFill>
            </a:endParaRPr>
          </a:p>
          <a:p>
            <a:endParaRPr lang="en-GB" sz="1100" i="1" dirty="0">
              <a:solidFill>
                <a:schemeClr val="tx1"/>
              </a:solidFill>
            </a:endParaRPr>
          </a:p>
          <a:p>
            <a:endParaRPr lang="en-GB" sz="1100" dirty="0">
              <a:solidFill>
                <a:schemeClr val="tx1"/>
              </a:solidFill>
            </a:endParaRPr>
          </a:p>
        </p:txBody>
      </p:sp>
      <p:sp>
        <p:nvSpPr>
          <p:cNvPr id="2" name="Rectangle 1">
            <a:extLst>
              <a:ext uri="{FF2B5EF4-FFF2-40B4-BE49-F238E27FC236}">
                <a16:creationId xmlns:a16="http://schemas.microsoft.com/office/drawing/2014/main" id="{B111C7C9-4401-CC6A-E4F1-66B6BFF95CD9}"/>
              </a:ext>
            </a:extLst>
          </p:cNvPr>
          <p:cNvSpPr/>
          <p:nvPr/>
        </p:nvSpPr>
        <p:spPr>
          <a:xfrm>
            <a:off x="118318" y="4142598"/>
            <a:ext cx="6455787" cy="1388478"/>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Writing Composition in school:</a:t>
            </a:r>
          </a:p>
          <a:p>
            <a:pPr algn="ctr"/>
            <a:endParaRPr lang="en-GB" sz="1200" b="1" dirty="0">
              <a:solidFill>
                <a:schemeClr val="tx1"/>
              </a:solidFill>
            </a:endParaRPr>
          </a:p>
          <a:p>
            <a:r>
              <a:rPr lang="en-GB" sz="1200" dirty="0">
                <a:solidFill>
                  <a:schemeClr val="tx1"/>
                </a:solidFill>
              </a:rPr>
              <a:t>As perspectives are an important feature of the text, children write a letter of complaint to show different points of view. (Of course, making the complaints as ridiculously funny as possible is important!)</a:t>
            </a:r>
          </a:p>
          <a:p>
            <a:r>
              <a:rPr lang="en-GB" sz="1200" dirty="0">
                <a:solidFill>
                  <a:schemeClr val="tx1"/>
                </a:solidFill>
              </a:rPr>
              <a:t>Diaries allow another opportunity to consider perspectives and view points.</a:t>
            </a:r>
          </a:p>
          <a:p>
            <a:r>
              <a:rPr lang="en-GB" sz="1200" dirty="0">
                <a:solidFill>
                  <a:schemeClr val="tx1"/>
                </a:solidFill>
              </a:rPr>
              <a:t>  </a:t>
            </a:r>
          </a:p>
        </p:txBody>
      </p:sp>
      <p:sp>
        <p:nvSpPr>
          <p:cNvPr id="3" name="Rectangle 2">
            <a:extLst>
              <a:ext uri="{FF2B5EF4-FFF2-40B4-BE49-F238E27FC236}">
                <a16:creationId xmlns:a16="http://schemas.microsoft.com/office/drawing/2014/main" id="{480D3765-3B02-5778-7095-C267619F44F5}"/>
              </a:ext>
            </a:extLst>
          </p:cNvPr>
          <p:cNvSpPr/>
          <p:nvPr/>
        </p:nvSpPr>
        <p:spPr>
          <a:xfrm>
            <a:off x="120512" y="1209487"/>
            <a:ext cx="6455787" cy="282696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latin typeface="Calibri" panose="020F0502020204030204" pitchFamily="34" charset="0"/>
                <a:cs typeface="Calibri" panose="020F0502020204030204" pitchFamily="34" charset="0"/>
              </a:rPr>
              <a:t>English Skills that will be developed through this unit</a:t>
            </a:r>
            <a:r>
              <a:rPr lang="en-GB" sz="1200" dirty="0">
                <a:solidFill>
                  <a:schemeClr val="tx1"/>
                </a:solidFill>
                <a:latin typeface="Comic Sans MS" panose="030F0702030302020204" pitchFamily="66" charset="0"/>
              </a:rPr>
              <a:t>:</a:t>
            </a:r>
          </a:p>
          <a:p>
            <a:pPr algn="ctr"/>
            <a:endParaRPr lang="en-GB" sz="1200" dirty="0">
              <a:solidFill>
                <a:schemeClr val="tx1"/>
              </a:solidFill>
              <a:latin typeface="Comic Sans MS" panose="030F0702030302020204" pitchFamily="66" charset="0"/>
            </a:endParaRPr>
          </a:p>
          <a:p>
            <a:pPr algn="l" rtl="0" fontAlgn="base"/>
            <a:r>
              <a:rPr lang="en-GB" sz="1200" dirty="0">
                <a:solidFill>
                  <a:srgbClr val="000000"/>
                </a:solidFill>
                <a:latin typeface="Calibri" panose="020F0502020204030204" pitchFamily="34" charset="0"/>
                <a:cs typeface="Calibri" panose="020F0502020204030204" pitchFamily="34" charset="0"/>
              </a:rPr>
              <a:t>In this unit, children will carefully consider how they can tailor their writing so that it supports the reader’s experience. We focus on creating emotive characterisation. This means unpicking what it is we like and dislike about characters and analysing why this is and how the author achieved this.</a:t>
            </a:r>
          </a:p>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cs typeface="Calibri" panose="020F0502020204030204" pitchFamily="34" charset="0"/>
              </a:rPr>
              <a:t>Humour (and emotions) are a key feature – how does the author use humour to develop characters?</a:t>
            </a:r>
          </a:p>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cs typeface="Calibri" panose="020F0502020204030204" pitchFamily="34" charset="0"/>
              </a:rPr>
              <a:t>Speech (and associated punctuation) – how does </a:t>
            </a:r>
            <a:r>
              <a:rPr lang="en-GB" sz="1200" dirty="0" err="1">
                <a:solidFill>
                  <a:srgbClr val="000000"/>
                </a:solidFill>
                <a:latin typeface="Calibri" panose="020F0502020204030204" pitchFamily="34" charset="0"/>
                <a:cs typeface="Calibri" panose="020F0502020204030204" pitchFamily="34" charset="0"/>
              </a:rPr>
              <a:t>Maz</a:t>
            </a:r>
            <a:r>
              <a:rPr lang="en-GB" sz="1200" dirty="0">
                <a:solidFill>
                  <a:srgbClr val="000000"/>
                </a:solidFill>
                <a:latin typeface="Calibri" panose="020F0502020204030204" pitchFamily="34" charset="0"/>
                <a:cs typeface="Calibri" panose="020F0502020204030204" pitchFamily="34" charset="0"/>
              </a:rPr>
              <a:t> Evans bring the characters to life in speech and </a:t>
            </a:r>
            <a:r>
              <a:rPr lang="en-GB" sz="1200">
                <a:solidFill>
                  <a:srgbClr val="000000"/>
                </a:solidFill>
                <a:latin typeface="Calibri" panose="020F0502020204030204" pitchFamily="34" charset="0"/>
                <a:cs typeface="Calibri" panose="020F0502020204030204" pitchFamily="34" charset="0"/>
              </a:rPr>
              <a:t>how does </a:t>
            </a:r>
            <a:r>
              <a:rPr lang="en-GB" sz="1200" dirty="0">
                <a:solidFill>
                  <a:srgbClr val="000000"/>
                </a:solidFill>
                <a:latin typeface="Calibri" panose="020F0502020204030204" pitchFamily="34" charset="0"/>
                <a:cs typeface="Calibri" panose="020F0502020204030204" pitchFamily="34" charset="0"/>
              </a:rPr>
              <a:t>the reported clauses enhance this?</a:t>
            </a:r>
          </a:p>
          <a:p>
            <a:pPr marL="171450" indent="-171450" algn="l" rtl="0" fontAlgn="base">
              <a:buFont typeface="Arial" panose="020B0604020202020204" pitchFamily="34" charset="0"/>
              <a:buChar char="•"/>
            </a:pPr>
            <a:r>
              <a:rPr lang="en-GB" sz="1200" dirty="0">
                <a:solidFill>
                  <a:srgbClr val="000000"/>
                </a:solidFill>
                <a:latin typeface="Calibri" panose="020F0502020204030204" pitchFamily="34" charset="0"/>
                <a:cs typeface="Calibri" panose="020F0502020204030204" pitchFamily="34" charset="0"/>
              </a:rPr>
              <a:t>Figurative language – alliteration, similes and metaphors are woven into the writing. How and why?</a:t>
            </a:r>
          </a:p>
          <a:p>
            <a:pPr algn="l" rtl="0" fontAlgn="base"/>
            <a:r>
              <a:rPr lang="en-GB" sz="1200" dirty="0">
                <a:solidFill>
                  <a:srgbClr val="000000"/>
                </a:solidFill>
                <a:latin typeface="Calibri" panose="020F0502020204030204" pitchFamily="34" charset="0"/>
                <a:cs typeface="Calibri" panose="020F0502020204030204" pitchFamily="34" charset="0"/>
              </a:rPr>
              <a:t> In teaching these points, Y5 children will be supported to maintain their accuracy in their sentence construction and will balance previously taught skills. There will be opportunities to consolidate their understanding of parenthesis, adverbial phrases and subordination. Phew – there’s lots to do!</a:t>
            </a:r>
            <a:endParaRPr lang="en-GB" sz="1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54508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Spring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9127514"/>
            <a:ext cx="412611" cy="60292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9150927"/>
            <a:ext cx="411015" cy="602923"/>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9150926"/>
            <a:ext cx="412603" cy="602923"/>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9161111"/>
            <a:ext cx="463911" cy="602923"/>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9161111"/>
            <a:ext cx="414713" cy="569327"/>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 name="Rectangle 1">
            <a:extLst>
              <a:ext uri="{FF2B5EF4-FFF2-40B4-BE49-F238E27FC236}">
                <a16:creationId xmlns:a16="http://schemas.microsoft.com/office/drawing/2014/main" id="{E56F7592-BA31-BF76-C967-254C1A86E1FD}"/>
              </a:ext>
            </a:extLst>
          </p:cNvPr>
          <p:cNvSpPr>
            <a:spLocks noChangeArrowheads="1"/>
          </p:cNvSpPr>
          <p:nvPr/>
        </p:nvSpPr>
        <p:spPr bwMode="auto">
          <a:xfrm>
            <a:off x="704850" y="2636838"/>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TextBox 4">
            <a:extLst>
              <a:ext uri="{FF2B5EF4-FFF2-40B4-BE49-F238E27FC236}">
                <a16:creationId xmlns:a16="http://schemas.microsoft.com/office/drawing/2014/main" id="{12777FC4-CFBE-ADD0-5604-003CBAB05150}"/>
              </a:ext>
            </a:extLst>
          </p:cNvPr>
          <p:cNvSpPr txBox="1"/>
          <p:nvPr/>
        </p:nvSpPr>
        <p:spPr>
          <a:xfrm>
            <a:off x="190500" y="1160698"/>
            <a:ext cx="6362699" cy="1138773"/>
          </a:xfrm>
          <a:prstGeom prst="rect">
            <a:avLst/>
          </a:prstGeom>
          <a:noFill/>
        </p:spPr>
        <p:txBody>
          <a:bodyPr wrap="square">
            <a:spAutoFit/>
          </a:bodyPr>
          <a:lstStyle/>
          <a:p>
            <a:pPr algn="ctr"/>
            <a:r>
              <a:rPr lang="en-GB" sz="2000" b="1" dirty="0">
                <a:solidFill>
                  <a:schemeClr val="tx1"/>
                </a:solidFill>
              </a:rPr>
              <a:t>Our Extended Book Spine</a:t>
            </a:r>
          </a:p>
          <a:p>
            <a:r>
              <a:rPr lang="en-GB" sz="1200" dirty="0">
                <a:solidFill>
                  <a:schemeClr val="tx1"/>
                </a:solidFill>
              </a:rPr>
              <a:t>There are plenty of non-fiction books that we could list to support the history element of this unit and we urge families to head down to the library to borrow non-fiction books about the </a:t>
            </a:r>
            <a:r>
              <a:rPr lang="en-GB" sz="1200" dirty="0"/>
              <a:t>Greeks</a:t>
            </a:r>
            <a:r>
              <a:rPr lang="en-GB" sz="1200" dirty="0">
                <a:solidFill>
                  <a:schemeClr val="tx1"/>
                </a:solidFill>
              </a:rPr>
              <a:t>. Any independent research at home about the </a:t>
            </a:r>
            <a:r>
              <a:rPr lang="en-GB" sz="1200" dirty="0"/>
              <a:t>Greeks</a:t>
            </a:r>
            <a:r>
              <a:rPr lang="en-GB" sz="1200" dirty="0">
                <a:solidFill>
                  <a:schemeClr val="tx1"/>
                </a:solidFill>
              </a:rPr>
              <a:t> will have a very positive impact on your child’s learning. But for those children who enjoy a great story book…</a:t>
            </a:r>
          </a:p>
        </p:txBody>
      </p:sp>
      <p:pic>
        <p:nvPicPr>
          <p:cNvPr id="15" name="Picture 4" descr="Into the Sideways World by Ross Welford">
            <a:extLst>
              <a:ext uri="{FF2B5EF4-FFF2-40B4-BE49-F238E27FC236}">
                <a16:creationId xmlns:a16="http://schemas.microsoft.com/office/drawing/2014/main" id="{1C9B03AC-0125-4ECD-7577-0BE5B6B3DC8E}"/>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13024" t="3225" r="11641" b="1175"/>
          <a:stretch/>
        </p:blipFill>
        <p:spPr bwMode="auto">
          <a:xfrm>
            <a:off x="95812" y="2299471"/>
            <a:ext cx="1812864" cy="2300532"/>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8A5C366A-BCEA-0A32-849D-7BADB25A5569}"/>
              </a:ext>
            </a:extLst>
          </p:cNvPr>
          <p:cNvSpPr txBox="1"/>
          <p:nvPr/>
        </p:nvSpPr>
        <p:spPr>
          <a:xfrm>
            <a:off x="2216706" y="7506155"/>
            <a:ext cx="4336493" cy="1446550"/>
          </a:xfrm>
          <a:prstGeom prst="rect">
            <a:avLst/>
          </a:prstGeom>
          <a:noFill/>
        </p:spPr>
        <p:txBody>
          <a:bodyPr wrap="square">
            <a:spAutoFit/>
          </a:bodyPr>
          <a:lstStyle/>
          <a:p>
            <a:r>
              <a:rPr lang="en-US" sz="1100" dirty="0">
                <a:solidFill>
                  <a:srgbClr val="0F1111"/>
                </a:solidFill>
                <a:effectLst/>
                <a:latin typeface="Calibri" panose="020F0502020204030204" pitchFamily="34" charset="0"/>
                <a:ea typeface="Times New Roman" panose="02020603050405020304" pitchFamily="18" charset="0"/>
              </a:rPr>
              <a:t>Since the accident, Angela has been alone. When she is invited on holiday with her cousins, it is her chance to be part of a family again if she promises to behave herself. But secrets lie in the walls of the crumbling French holiday home and the forbidden rooms draw Angela in. Soon night-time footsteps, flickering candlelight and shadows in windows lead her to a boy who needs her help. To save him Angela must discover the truth about what happened in the house all those years ago . . . and face the terrible secret of her own past.</a:t>
            </a:r>
            <a:endParaRPr lang="en-GB" sz="1100" dirty="0"/>
          </a:p>
        </p:txBody>
      </p:sp>
      <p:sp>
        <p:nvSpPr>
          <p:cNvPr id="26" name="TextBox 25">
            <a:extLst>
              <a:ext uri="{FF2B5EF4-FFF2-40B4-BE49-F238E27FC236}">
                <a16:creationId xmlns:a16="http://schemas.microsoft.com/office/drawing/2014/main" id="{D0EE7C09-56A6-2356-411E-471788F0A8BD}"/>
              </a:ext>
            </a:extLst>
          </p:cNvPr>
          <p:cNvSpPr txBox="1"/>
          <p:nvPr/>
        </p:nvSpPr>
        <p:spPr>
          <a:xfrm>
            <a:off x="1908676" y="2399845"/>
            <a:ext cx="4417484" cy="2801664"/>
          </a:xfrm>
          <a:prstGeom prst="rect">
            <a:avLst/>
          </a:prstGeom>
          <a:noFill/>
        </p:spPr>
        <p:txBody>
          <a:bodyPr wrap="square">
            <a:spAutoFit/>
          </a:bodyPr>
          <a:lstStyle/>
          <a:p>
            <a:pP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The whole world was heading for war when Manny Weaver and I went through a ‘grey hole’ to another world.</a:t>
            </a:r>
          </a:p>
          <a:p>
            <a:pP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Till then, I didn’t believe in magic. Fairies, witches, magic spells, strange lands with talking animals, monsters with three heads and potions to turn you into a giant?</a:t>
            </a:r>
          </a:p>
          <a:p>
            <a:pP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Even when I was very little, I knew all that stuff wasn’t real. Then I encountered Manny, and the strange animal we called a ‘cog’, and the brother who I’d never met because he died before I was born. I rode through a lightning storm on a flying jet ski, and lived in a World Without War.</a:t>
            </a:r>
          </a:p>
          <a:p>
            <a:pP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And so now, if you ask me if I believe in magic? Let’s just say I’m not so sure.</a:t>
            </a:r>
          </a:p>
        </p:txBody>
      </p:sp>
      <p:sp>
        <p:nvSpPr>
          <p:cNvPr id="28" name="TextBox 27">
            <a:extLst>
              <a:ext uri="{FF2B5EF4-FFF2-40B4-BE49-F238E27FC236}">
                <a16:creationId xmlns:a16="http://schemas.microsoft.com/office/drawing/2014/main" id="{593EB41F-305F-9E6B-A421-E7D664FAB253}"/>
              </a:ext>
            </a:extLst>
          </p:cNvPr>
          <p:cNvSpPr txBox="1"/>
          <p:nvPr/>
        </p:nvSpPr>
        <p:spPr>
          <a:xfrm>
            <a:off x="2772833" y="5591154"/>
            <a:ext cx="3780366" cy="1248932"/>
          </a:xfrm>
          <a:prstGeom prst="rect">
            <a:avLst/>
          </a:prstGeom>
          <a:noFill/>
        </p:spPr>
        <p:txBody>
          <a:bodyPr wrap="square">
            <a:spAutoFit/>
          </a:bodyPr>
          <a:lstStyle/>
          <a:p>
            <a:pP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When Hero, a bomb-sniffing spaniel, goes missing in the middle of war-torn Afghanistan, his soldier-owner is devastated. Meanwhile, Hero makes friends with a local Afghan boy, and sees a whole other side of the war. As Christmas draws ever closer, the question is – will Hero and his trainer ever be reunited?</a:t>
            </a:r>
          </a:p>
        </p:txBody>
      </p:sp>
      <p:pic>
        <p:nvPicPr>
          <p:cNvPr id="29" name="Picture 6" descr="Shadow eBook : Morpurgo, Michael: Amazon.co.uk: Kindle Store">
            <a:extLst>
              <a:ext uri="{FF2B5EF4-FFF2-40B4-BE49-F238E27FC236}">
                <a16:creationId xmlns:a16="http://schemas.microsoft.com/office/drawing/2014/main" id="{EED0E263-1B40-0A98-8D72-FCB533B271A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2155" y="4702526"/>
            <a:ext cx="1547813" cy="2381250"/>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Through the Mirror Door: Amazon.co.uk: Sarah Baker: 9781910611036: Books">
            <a:extLst>
              <a:ext uri="{FF2B5EF4-FFF2-40B4-BE49-F238E27FC236}">
                <a16:creationId xmlns:a16="http://schemas.microsoft.com/office/drawing/2014/main" id="{EAA59F1D-42F4-E428-3B12-0D42B121850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0331" y="7000946"/>
            <a:ext cx="15240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28650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2" ma:contentTypeDescription="Create a new document." ma:contentTypeScope="" ma:versionID="5c0cfbefe576ca4b1b4ce793e1924731">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c718f42a66d4b6307f100f22e365e506"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2.xml><?xml version="1.0" encoding="utf-8"?>
<ds:datastoreItem xmlns:ds="http://schemas.openxmlformats.org/officeDocument/2006/customXml" ds:itemID="{81429D3F-B6D0-4703-9689-0CE15CEF2049}">
  <ds:schemaRefs>
    <ds:schemaRef ds:uri="061ec3ad-226f-4eb4-9e91-45b4f692dd17"/>
    <ds:schemaRef ds:uri="http://www.w3.org/XML/1998/namespace"/>
    <ds:schemaRef ds:uri="http://schemas.microsoft.com/office/2006/metadata/properties"/>
    <ds:schemaRef ds:uri="http://schemas.openxmlformats.org/package/2006/metadata/core-properties"/>
    <ds:schemaRef ds:uri="http://purl.org/dc/elements/1.1/"/>
    <ds:schemaRef ds:uri="http://schemas.microsoft.com/office/infopath/2007/PartnerControls"/>
    <ds:schemaRef ds:uri="http://schemas.microsoft.com/office/2006/documentManagement/types"/>
    <ds:schemaRef ds:uri="http://purl.org/dc/terms/"/>
    <ds:schemaRef ds:uri="http://purl.org/dc/dcmitype/"/>
    <ds:schemaRef ds:uri="648e69cc-640f-431f-b062-262d95adac52"/>
  </ds:schemaRefs>
</ds:datastoreItem>
</file>

<file path=customXml/itemProps3.xml><?xml version="1.0" encoding="utf-8"?>
<ds:datastoreItem xmlns:ds="http://schemas.openxmlformats.org/officeDocument/2006/customXml" ds:itemID="{AD9A3161-ED27-4727-BA32-7B6DBE285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1110</Words>
  <Application>Microsoft Office PowerPoint</Application>
  <PresentationFormat>A4 Paper (210x297 mm)</PresentationFormat>
  <Paragraphs>61</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Narrow</vt:lpstr>
      <vt:lpstr>Calibri</vt:lpstr>
      <vt:lpstr>Calibri Light</vt:lpstr>
      <vt:lpstr>Comic Sans MS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Lucian</cp:lastModifiedBy>
  <cp:revision>86</cp:revision>
  <cp:lastPrinted>2023-02-09T13:51:23Z</cp:lastPrinted>
  <dcterms:created xsi:type="dcterms:W3CDTF">2020-04-17T10:06:09Z</dcterms:created>
  <dcterms:modified xsi:type="dcterms:W3CDTF">2023-02-09T13:56:24Z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