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2" r:id="rId5"/>
    <p:sldId id="263" r:id="rId6"/>
    <p:sldId id="264" r:id="rId7"/>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90" d="100"/>
          <a:sy n="90" d="100"/>
        </p:scale>
        <p:origin x="1910" y="5"/>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12/10/2022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3539435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12/10/2022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661873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12/10/2022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3103357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12/10/2022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4191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12/10/2022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3239253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12/10/2022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3594961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12/10/2022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968652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12/10/2022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025197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12/10/2022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40600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12/10/2022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207396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12/10/2022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29037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12/10/2022</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15797369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1.jpeg"/><Relationship Id="rId5" Type="http://schemas.openxmlformats.org/officeDocument/2006/relationships/image" Target="../media/image4.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Autumn term </a:t>
            </a:r>
          </a:p>
          <a:p>
            <a:pPr algn="ctr"/>
            <a:r>
              <a:rPr lang="en-GB" sz="1400" b="1" dirty="0">
                <a:solidFill>
                  <a:srgbClr val="02765C"/>
                </a:solidFill>
                <a:latin typeface="Arial Narrow" panose="020B0606020202030204" pitchFamily="34" charset="0"/>
              </a:rPr>
              <a:t>2</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8879724"/>
            <a:ext cx="582186" cy="85071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8913305"/>
            <a:ext cx="573003" cy="840545"/>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8903120"/>
            <a:ext cx="582186" cy="850730"/>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8913305"/>
            <a:ext cx="654582" cy="850729"/>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8889893"/>
            <a:ext cx="612275" cy="840545"/>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5</a:t>
            </a:r>
          </a:p>
        </p:txBody>
      </p:sp>
      <p:sp>
        <p:nvSpPr>
          <p:cNvPr id="49" name="Rectangle 48">
            <a:extLst>
              <a:ext uri="{FF2B5EF4-FFF2-40B4-BE49-F238E27FC236}">
                <a16:creationId xmlns:a16="http://schemas.microsoft.com/office/drawing/2014/main" id="{FCC4F3D7-9E65-ABE4-8357-7C6057335BE2}"/>
              </a:ext>
            </a:extLst>
          </p:cNvPr>
          <p:cNvSpPr/>
          <p:nvPr/>
        </p:nvSpPr>
        <p:spPr>
          <a:xfrm>
            <a:off x="1967346" y="1813250"/>
            <a:ext cx="4729208" cy="2079877"/>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300000"/>
              </a:lnSpc>
            </a:pPr>
            <a:r>
              <a:rPr lang="en-GB" sz="1200" b="1" dirty="0">
                <a:solidFill>
                  <a:schemeClr val="tx1"/>
                </a:solidFill>
              </a:rPr>
              <a:t>Why this particular book and not something else?</a:t>
            </a:r>
          </a:p>
          <a:p>
            <a:r>
              <a:rPr lang="en-GB" sz="1200" dirty="0" err="1">
                <a:solidFill>
                  <a:schemeClr val="tx1"/>
                </a:solidFill>
              </a:rPr>
              <a:t>C.S.Lewis</a:t>
            </a:r>
            <a:r>
              <a:rPr lang="en-GB" sz="1200" dirty="0">
                <a:solidFill>
                  <a:schemeClr val="tx1"/>
                </a:solidFill>
              </a:rPr>
              <a:t> is an author that we feel every child should experience. </a:t>
            </a:r>
          </a:p>
          <a:p>
            <a:r>
              <a:rPr lang="en-GB" sz="1200" dirty="0">
                <a:solidFill>
                  <a:schemeClr val="tx1"/>
                </a:solidFill>
              </a:rPr>
              <a:t>C.S Lewis is skilled at enticing the reader in to his world through the use of highly engaging language and descriptions. But C.S Lewis not only brings the reader into this world, he is also a master at keeping the reader keen to stay in that world in order to find out more; he is the master of generating curiosity through awe and wonder. Given that curiosity is one of our values, we use this book as an opportunity to unpick exactly how we too can make our writing so alluring to our own readers. </a:t>
            </a:r>
          </a:p>
          <a:p>
            <a:pPr algn="ctr"/>
            <a:endParaRPr lang="en-GB" dirty="0"/>
          </a:p>
        </p:txBody>
      </p:sp>
      <p:sp>
        <p:nvSpPr>
          <p:cNvPr id="50" name="Rectangle 49">
            <a:extLst>
              <a:ext uri="{FF2B5EF4-FFF2-40B4-BE49-F238E27FC236}">
                <a16:creationId xmlns:a16="http://schemas.microsoft.com/office/drawing/2014/main" id="{49906DA1-5D65-B727-2CFD-1EF0B3FBE53D}"/>
              </a:ext>
            </a:extLst>
          </p:cNvPr>
          <p:cNvSpPr/>
          <p:nvPr/>
        </p:nvSpPr>
        <p:spPr>
          <a:xfrm>
            <a:off x="161447" y="1206205"/>
            <a:ext cx="6469811" cy="50417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300000"/>
              </a:lnSpc>
            </a:pPr>
            <a:r>
              <a:rPr lang="en-GB" sz="2400" b="1" dirty="0">
                <a:solidFill>
                  <a:schemeClr val="tx1"/>
                </a:solidFill>
                <a:latin typeface="Calibri" panose="020F0502020204030204" pitchFamily="34" charset="0"/>
                <a:cs typeface="Calibri" panose="020F0502020204030204" pitchFamily="34" charset="0"/>
              </a:rPr>
              <a:t>The Lion, The Witch and The Wardrobe</a:t>
            </a:r>
          </a:p>
          <a:p>
            <a:pPr algn="ctr"/>
            <a:endParaRPr lang="en-GB" dirty="0"/>
          </a:p>
        </p:txBody>
      </p:sp>
      <p:sp>
        <p:nvSpPr>
          <p:cNvPr id="51" name="Rectangle 50">
            <a:extLst>
              <a:ext uri="{FF2B5EF4-FFF2-40B4-BE49-F238E27FC236}">
                <a16:creationId xmlns:a16="http://schemas.microsoft.com/office/drawing/2014/main" id="{FF0A0C2D-53E1-DCE5-3229-DFA113DB078B}"/>
              </a:ext>
            </a:extLst>
          </p:cNvPr>
          <p:cNvSpPr/>
          <p:nvPr/>
        </p:nvSpPr>
        <p:spPr>
          <a:xfrm>
            <a:off x="175472" y="3995995"/>
            <a:ext cx="2394546" cy="2166850"/>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chemeClr val="tx1"/>
                </a:solidFill>
              </a:rPr>
              <a:t>School values this book reinforces:</a:t>
            </a:r>
          </a:p>
          <a:p>
            <a:endParaRPr lang="en-GB" sz="1100" b="1" dirty="0">
              <a:solidFill>
                <a:schemeClr val="tx1"/>
              </a:solidFill>
            </a:endParaRPr>
          </a:p>
          <a:p>
            <a:r>
              <a:rPr lang="en-GB" sz="1200" dirty="0">
                <a:solidFill>
                  <a:schemeClr val="tx1"/>
                </a:solidFill>
              </a:rPr>
              <a:t>This book actually highlights many values, including resilience and responsibility. However, the value that we pick out within this book is curiosity. We consider not only the curiosity of the main characters but also the techniques the author uses to make the reader curious.</a:t>
            </a:r>
            <a:endParaRPr lang="en-GB" sz="1100" b="1" dirty="0">
              <a:solidFill>
                <a:schemeClr val="tx1"/>
              </a:solidFill>
            </a:endParaRPr>
          </a:p>
          <a:p>
            <a:endParaRPr lang="en-GB" sz="1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2" name="Rectangle 51">
            <a:extLst>
              <a:ext uri="{FF2B5EF4-FFF2-40B4-BE49-F238E27FC236}">
                <a16:creationId xmlns:a16="http://schemas.microsoft.com/office/drawing/2014/main" id="{38FC5144-C27D-80D5-D06E-C951949219E2}"/>
              </a:ext>
            </a:extLst>
          </p:cNvPr>
          <p:cNvSpPr/>
          <p:nvPr/>
        </p:nvSpPr>
        <p:spPr>
          <a:xfrm>
            <a:off x="175471" y="6303727"/>
            <a:ext cx="6455787" cy="2535383"/>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Calibri" panose="020F0502020204030204" pitchFamily="34" charset="0"/>
                <a:cs typeface="Calibri" panose="020F0502020204030204" pitchFamily="34" charset="0"/>
              </a:rPr>
              <a:t>Skills that will be developed through this unit</a:t>
            </a:r>
            <a:r>
              <a:rPr lang="en-GB" sz="1200" dirty="0">
                <a:solidFill>
                  <a:schemeClr val="tx1"/>
                </a:solidFill>
                <a:latin typeface="Comic Sans MS" panose="030F0702030302020204" pitchFamily="66" charset="0"/>
              </a:rPr>
              <a:t>:</a:t>
            </a:r>
          </a:p>
          <a:p>
            <a:pPr algn="ctr"/>
            <a:endParaRPr lang="en-GB" sz="1200" dirty="0">
              <a:solidFill>
                <a:schemeClr val="tx1"/>
              </a:solidFill>
              <a:latin typeface="Comic Sans MS" panose="030F0702030302020204" pitchFamily="66" charset="0"/>
            </a:endParaRPr>
          </a:p>
          <a:p>
            <a:r>
              <a:rPr lang="en-GB" sz="1200" dirty="0">
                <a:solidFill>
                  <a:schemeClr val="tx1"/>
                </a:solidFill>
                <a:latin typeface="Calibri" panose="020F0502020204030204" pitchFamily="34" charset="0"/>
                <a:cs typeface="Calibri" panose="020F0502020204030204" pitchFamily="34" charset="0"/>
              </a:rPr>
              <a:t>In our previous unit before the half term break, children created engaging descriptions using Charlie and the Chocolate Factory. In this unit, we explore the skills that the author uses to not only engage and entertain but to also draw the reader into the world of Narnia and how C.S Lewis successfully makes the reader curious to read on. High quality descriptions are achieved through:</a:t>
            </a:r>
          </a:p>
          <a:p>
            <a:r>
              <a:rPr lang="en-GB" sz="1200" dirty="0">
                <a:solidFill>
                  <a:schemeClr val="tx1"/>
                </a:solidFill>
                <a:latin typeface="Calibri" panose="020F0502020204030204" pitchFamily="34" charset="0"/>
                <a:cs typeface="Calibri" panose="020F0502020204030204" pitchFamily="34" charset="0"/>
              </a:rPr>
              <a:t>Figurative language, simile/metaphor, personification.</a:t>
            </a:r>
          </a:p>
          <a:p>
            <a:r>
              <a:rPr lang="en-GB" sz="1200" dirty="0">
                <a:solidFill>
                  <a:schemeClr val="tx1"/>
                </a:solidFill>
                <a:latin typeface="Calibri" panose="020F0502020204030204" pitchFamily="34" charset="0"/>
                <a:cs typeface="Calibri" panose="020F0502020204030204" pitchFamily="34" charset="0"/>
              </a:rPr>
              <a:t>We will consider manipulating sentences by reordering and understand the changes this has on our reader’s experience.</a:t>
            </a:r>
          </a:p>
          <a:p>
            <a:r>
              <a:rPr lang="en-GB" sz="1200" dirty="0">
                <a:solidFill>
                  <a:schemeClr val="tx1"/>
                </a:solidFill>
                <a:latin typeface="Calibri" panose="020F0502020204030204" pitchFamily="34" charset="0"/>
                <a:cs typeface="Calibri" panose="020F0502020204030204" pitchFamily="34" charset="0"/>
              </a:rPr>
              <a:t>Relative clauses will be explored in this unit to provide extra detail.</a:t>
            </a:r>
          </a:p>
          <a:p>
            <a:r>
              <a:rPr lang="en-GB" sz="1200" dirty="0">
                <a:solidFill>
                  <a:schemeClr val="tx1"/>
                </a:solidFill>
                <a:latin typeface="Calibri" panose="020F0502020204030204" pitchFamily="34" charset="0"/>
                <a:cs typeface="Calibri" panose="020F0502020204030204" pitchFamily="34" charset="0"/>
              </a:rPr>
              <a:t>Finally, adverbials of time, manner and place will be investigated.</a:t>
            </a:r>
          </a:p>
          <a:p>
            <a:r>
              <a:rPr lang="en-GB" sz="1200" dirty="0">
                <a:solidFill>
                  <a:schemeClr val="tx1"/>
                </a:solidFill>
                <a:latin typeface="Calibri" panose="020F0502020204030204" pitchFamily="34" charset="0"/>
                <a:cs typeface="Calibri" panose="020F0502020204030204" pitchFamily="34" charset="0"/>
              </a:rPr>
              <a:t>There are so many skills to practise to achieve excellent quality descriptions!</a:t>
            </a:r>
          </a:p>
          <a:p>
            <a:pPr algn="ctr"/>
            <a:endParaRPr lang="en-GB" sz="1100" dirty="0">
              <a:solidFill>
                <a:schemeClr val="tx1"/>
              </a:solidFill>
            </a:endParaRPr>
          </a:p>
        </p:txBody>
      </p:sp>
      <p:sp>
        <p:nvSpPr>
          <p:cNvPr id="53" name="Rectangle 52">
            <a:extLst>
              <a:ext uri="{FF2B5EF4-FFF2-40B4-BE49-F238E27FC236}">
                <a16:creationId xmlns:a16="http://schemas.microsoft.com/office/drawing/2014/main" id="{05CA359E-7003-5505-74AB-FE8658EB92D6}"/>
              </a:ext>
            </a:extLst>
          </p:cNvPr>
          <p:cNvSpPr/>
          <p:nvPr/>
        </p:nvSpPr>
        <p:spPr>
          <a:xfrm>
            <a:off x="2700807" y="3975789"/>
            <a:ext cx="3950403" cy="2166850"/>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Writing Composition in school:</a:t>
            </a:r>
          </a:p>
          <a:p>
            <a:pPr algn="ctr"/>
            <a:endParaRPr lang="en-GB" sz="1200" b="1" dirty="0">
              <a:solidFill>
                <a:schemeClr val="tx1"/>
              </a:solidFill>
            </a:endParaRPr>
          </a:p>
          <a:p>
            <a:r>
              <a:rPr lang="en-GB" sz="1200" dirty="0">
                <a:solidFill>
                  <a:schemeClr val="tx1"/>
                </a:solidFill>
              </a:rPr>
              <a:t>Towards the end of this unit children will re-write the scene where Lucy steps into the wardrobe for the first time. Using the skills mentioned below, they will describe the awe and wonder of Narnia and show Lucy’s amazement at seeing this world for the first time. Children’s work will be assessed the skills taught within this unit as well as previously taught skills.</a:t>
            </a:r>
          </a:p>
          <a:p>
            <a:endParaRPr lang="en-GB" sz="1200" dirty="0">
              <a:solidFill>
                <a:schemeClr val="tx1"/>
              </a:solidFill>
            </a:endParaRPr>
          </a:p>
          <a:p>
            <a:pPr algn="ctr"/>
            <a:endParaRPr lang="en-GB" sz="1200" b="1" dirty="0">
              <a:solidFill>
                <a:schemeClr val="tx1"/>
              </a:solidFill>
            </a:endParaRPr>
          </a:p>
        </p:txBody>
      </p:sp>
      <p:pic>
        <p:nvPicPr>
          <p:cNvPr id="1026" name="Picture 2" descr="The Lion, the Witch and the Wardrobe - Mr B's Emporium">
            <a:extLst>
              <a:ext uri="{FF2B5EF4-FFF2-40B4-BE49-F238E27FC236}">
                <a16:creationId xmlns:a16="http://schemas.microsoft.com/office/drawing/2014/main" id="{785B0FD7-692E-F4D4-A81C-7AA938F497F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471" y="1807318"/>
            <a:ext cx="1704129" cy="2071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58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Autumn term </a:t>
            </a:r>
          </a:p>
          <a:p>
            <a:pPr algn="ctr"/>
            <a:r>
              <a:rPr lang="en-GB" sz="1400" b="1" dirty="0">
                <a:solidFill>
                  <a:srgbClr val="02765C"/>
                </a:solidFill>
                <a:latin typeface="Arial Narrow" panose="020B0606020202030204" pitchFamily="34" charset="0"/>
              </a:rPr>
              <a:t>2</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5</a:t>
            </a:r>
          </a:p>
        </p:txBody>
      </p:sp>
      <p:sp>
        <p:nvSpPr>
          <p:cNvPr id="49" name="Rectangle 48">
            <a:extLst>
              <a:ext uri="{FF2B5EF4-FFF2-40B4-BE49-F238E27FC236}">
                <a16:creationId xmlns:a16="http://schemas.microsoft.com/office/drawing/2014/main" id="{FCC4F3D7-9E65-ABE4-8357-7C6057335BE2}"/>
              </a:ext>
            </a:extLst>
          </p:cNvPr>
          <p:cNvSpPr/>
          <p:nvPr/>
        </p:nvSpPr>
        <p:spPr>
          <a:xfrm>
            <a:off x="135553" y="1199660"/>
            <a:ext cx="6535410" cy="3664271"/>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en-GB"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Writing Homework</a:t>
            </a:r>
            <a:endParaRPr lang="en-GB" sz="12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Here is a brief summary of all of the written homework tasks that will be set this half term. Each task will be explained in more detail each week in the red homework folder. The homework closely mirrors the skills that the children will learn in English.</a:t>
            </a:r>
          </a:p>
          <a:p>
            <a:pPr>
              <a:lnSpc>
                <a:spcPct val="115000"/>
              </a:lnSpc>
              <a:spcAft>
                <a:spcPts val="1000"/>
              </a:spcAft>
            </a:pPr>
            <a:r>
              <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Week 1: a character description that suggests mystery and makes the reader inquisitive. Using a thesaurus would support this.</a:t>
            </a:r>
          </a:p>
          <a:p>
            <a:pPr>
              <a:lnSpc>
                <a:spcPct val="115000"/>
              </a:lnSpc>
              <a:spcAft>
                <a:spcPts val="1000"/>
              </a:spcAft>
            </a:pPr>
            <a:r>
              <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Week 2: find relative clauses and understand how they give extra information to a noun.</a:t>
            </a:r>
          </a:p>
          <a:p>
            <a:pPr>
              <a:lnSpc>
                <a:spcPct val="115000"/>
              </a:lnSpc>
              <a:spcAft>
                <a:spcPts val="1000"/>
              </a:spcAft>
            </a:pPr>
            <a:r>
              <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Week 3: explore how the order of a sentence changes how the reader emphasises each sentence part in a different way.</a:t>
            </a:r>
          </a:p>
          <a:p>
            <a:pPr>
              <a:lnSpc>
                <a:spcPct val="115000"/>
              </a:lnSpc>
              <a:spcAft>
                <a:spcPts val="1000"/>
              </a:spcAft>
            </a:pPr>
            <a:r>
              <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Week 4: explore similes and metaphors in a description of an autumn night.</a:t>
            </a:r>
          </a:p>
          <a:p>
            <a:pPr>
              <a:lnSpc>
                <a:spcPct val="115000"/>
              </a:lnSpc>
              <a:spcAft>
                <a:spcPts val="1000"/>
              </a:spcAft>
            </a:pPr>
            <a:r>
              <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Week 5: personification as a skill to enhance descriptions. Nouns take on human characteristics. For example, ‘the leaves danced across the playground.’</a:t>
            </a:r>
          </a:p>
          <a:p>
            <a:pPr>
              <a:lnSpc>
                <a:spcPct val="115000"/>
              </a:lnSpc>
              <a:spcAft>
                <a:spcPts val="1000"/>
              </a:spcAft>
            </a:pPr>
            <a:r>
              <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Week 6: idioms and figurative language, such as ‘it’s raining cats and dogs.’</a:t>
            </a:r>
          </a:p>
          <a:p>
            <a:pPr>
              <a:lnSpc>
                <a:spcPct val="115000"/>
              </a:lnSpc>
              <a:spcAft>
                <a:spcPts val="1000"/>
              </a:spcAft>
            </a:pPr>
            <a:r>
              <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Week 7: a setting description using the skills of adverbs of time, manner and place.</a:t>
            </a:r>
          </a:p>
          <a:p>
            <a:pPr algn="ctr"/>
            <a:endParaRPr lang="en-GB" sz="1200" b="1" dirty="0">
              <a:solidFill>
                <a:schemeClr val="tx1"/>
              </a:solidFill>
            </a:endParaRPr>
          </a:p>
        </p:txBody>
      </p:sp>
      <p:sp>
        <p:nvSpPr>
          <p:cNvPr id="16" name="Rectangle 15">
            <a:extLst>
              <a:ext uri="{FF2B5EF4-FFF2-40B4-BE49-F238E27FC236}">
                <a16:creationId xmlns:a16="http://schemas.microsoft.com/office/drawing/2014/main" id="{9B72E381-55A1-826F-EE74-997551EAB0DA}"/>
              </a:ext>
            </a:extLst>
          </p:cNvPr>
          <p:cNvSpPr/>
          <p:nvPr/>
        </p:nvSpPr>
        <p:spPr>
          <a:xfrm>
            <a:off x="135552" y="4932261"/>
            <a:ext cx="6535411" cy="405964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r>
              <a:rPr lang="en-GB" sz="1200" b="1" dirty="0">
                <a:solidFill>
                  <a:schemeClr val="tx1"/>
                </a:solidFill>
              </a:rPr>
              <a:t>Our Extended Book Spine</a:t>
            </a:r>
          </a:p>
          <a:p>
            <a:endParaRPr lang="en-GB" sz="1100" dirty="0">
              <a:solidFill>
                <a:schemeClr val="tx1"/>
              </a:solidFill>
            </a:endParaRPr>
          </a:p>
          <a:p>
            <a:r>
              <a:rPr lang="en-GB" sz="1100" dirty="0">
                <a:solidFill>
                  <a:schemeClr val="tx1"/>
                </a:solidFill>
              </a:rPr>
              <a:t>To complement The Lion, the Witch and the Wardrobe, we can thoroughly recommend these texts for this half term:</a:t>
            </a: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r>
              <a:rPr lang="en-GB" sz="1100" dirty="0">
                <a:solidFill>
                  <a:schemeClr val="tx1"/>
                </a:solidFill>
              </a:rPr>
              <a:t>Please turn over to find out more about these recommended books.</a:t>
            </a:r>
          </a:p>
          <a:p>
            <a:r>
              <a:rPr lang="en-GB" sz="1100" dirty="0">
                <a:solidFill>
                  <a:schemeClr val="tx1"/>
                </a:solidFill>
              </a:rPr>
              <a:t>Reading any of these books will contribute towards a new reading star!</a:t>
            </a: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p:txBody>
      </p:sp>
      <p:pic>
        <p:nvPicPr>
          <p:cNvPr id="2" name="Picture 4" descr="The Silver Boy (The Glass Children, 2): Amazon.co.uk: Ohlsson, Kristina,  Delargy, Marlaine: 9780440871170: Books">
            <a:extLst>
              <a:ext uri="{FF2B5EF4-FFF2-40B4-BE49-F238E27FC236}">
                <a16:creationId xmlns:a16="http://schemas.microsoft.com/office/drawing/2014/main" id="{67C68B79-69D8-778C-B9D3-FF715E0C38C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089" y="5689599"/>
            <a:ext cx="1643266" cy="254000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Time Travelling with a Hamster: Welford, Ross + Free Delivery">
            <a:extLst>
              <a:ext uri="{FF2B5EF4-FFF2-40B4-BE49-F238E27FC236}">
                <a16:creationId xmlns:a16="http://schemas.microsoft.com/office/drawing/2014/main" id="{B4475D6D-4800-D030-06E1-C65719B3605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2263" y="5689599"/>
            <a:ext cx="1661970" cy="254393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oy In The Tower: Ho-Yen, Polly + Free Delivery">
            <a:extLst>
              <a:ext uri="{FF2B5EF4-FFF2-40B4-BE49-F238E27FC236}">
                <a16:creationId xmlns:a16="http://schemas.microsoft.com/office/drawing/2014/main" id="{2CA52565-BEBB-D060-7D8C-A33E94CF1DC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94964" y="5685664"/>
            <a:ext cx="1657635" cy="254393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 Case of Misfortune: Book 2 (The Violet Veil Mysteries): Amazon.co.uk:  Cleverly, Sophie: 9780008308018: Books">
            <a:extLst>
              <a:ext uri="{FF2B5EF4-FFF2-40B4-BE49-F238E27FC236}">
                <a16:creationId xmlns:a16="http://schemas.microsoft.com/office/drawing/2014/main" id="{6803C16B-D5E7-E9BD-7466-37D611A1EAD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46939" y="5689599"/>
            <a:ext cx="1687602" cy="2540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50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Autumn term </a:t>
            </a:r>
          </a:p>
          <a:p>
            <a:pPr algn="ctr"/>
            <a:r>
              <a:rPr lang="en-GB" sz="1400" b="1" dirty="0">
                <a:solidFill>
                  <a:srgbClr val="02765C"/>
                </a:solidFill>
                <a:latin typeface="Arial Narrow" panose="020B0606020202030204" pitchFamily="34" charset="0"/>
              </a:rPr>
              <a:t>2</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5</a:t>
            </a:r>
          </a:p>
        </p:txBody>
      </p:sp>
      <p:sp>
        <p:nvSpPr>
          <p:cNvPr id="16" name="Rectangle 15">
            <a:extLst>
              <a:ext uri="{FF2B5EF4-FFF2-40B4-BE49-F238E27FC236}">
                <a16:creationId xmlns:a16="http://schemas.microsoft.com/office/drawing/2014/main" id="{9B72E381-55A1-826F-EE74-997551EAB0DA}"/>
              </a:ext>
            </a:extLst>
          </p:cNvPr>
          <p:cNvSpPr/>
          <p:nvPr/>
        </p:nvSpPr>
        <p:spPr>
          <a:xfrm>
            <a:off x="137048" y="1240770"/>
            <a:ext cx="6583903" cy="783094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Our Extended Book Spine</a:t>
            </a:r>
          </a:p>
          <a:p>
            <a:pPr algn="ctr"/>
            <a:endParaRPr lang="en-GB" dirty="0">
              <a:solidFill>
                <a:schemeClr val="tx1"/>
              </a:solidFill>
            </a:endParaRPr>
          </a:p>
          <a:p>
            <a:pPr algn="ctr"/>
            <a:r>
              <a:rPr lang="en-GB" dirty="0">
                <a:solidFill>
                  <a:schemeClr val="tx1"/>
                </a:solidFill>
              </a:rPr>
              <a:t>To complement Treasure Island, our school can thoroughly recommend these texts for this half term:</a:t>
            </a:r>
          </a:p>
          <a:p>
            <a:pPr algn="ctr"/>
            <a:endParaRPr lang="en-GB" dirty="0">
              <a:solidFill>
                <a:schemeClr val="tx1"/>
              </a:solidFill>
            </a:endParaRPr>
          </a:p>
        </p:txBody>
      </p:sp>
      <p:sp>
        <p:nvSpPr>
          <p:cNvPr id="4" name="Rectangle 1">
            <a:extLst>
              <a:ext uri="{FF2B5EF4-FFF2-40B4-BE49-F238E27FC236}">
                <a16:creationId xmlns:a16="http://schemas.microsoft.com/office/drawing/2014/main" id="{E56F7592-BA31-BF76-C967-254C1A86E1FD}"/>
              </a:ext>
            </a:extLst>
          </p:cNvPr>
          <p:cNvSpPr>
            <a:spLocks noChangeArrowheads="1"/>
          </p:cNvSpPr>
          <p:nvPr/>
        </p:nvSpPr>
        <p:spPr bwMode="auto">
          <a:xfrm>
            <a:off x="704850" y="2636838"/>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2" name="Table 1">
            <a:extLst>
              <a:ext uri="{FF2B5EF4-FFF2-40B4-BE49-F238E27FC236}">
                <a16:creationId xmlns:a16="http://schemas.microsoft.com/office/drawing/2014/main" id="{48DC6894-C44F-9CA3-5C7E-0F73F967E5A6}"/>
              </a:ext>
            </a:extLst>
          </p:cNvPr>
          <p:cNvGraphicFramePr>
            <a:graphicFrameLocks noGrp="1"/>
          </p:cNvGraphicFramePr>
          <p:nvPr>
            <p:extLst>
              <p:ext uri="{D42A27DB-BD31-4B8C-83A1-F6EECF244321}">
                <p14:modId xmlns:p14="http://schemas.microsoft.com/office/powerpoint/2010/main" val="3669341219"/>
              </p:ext>
            </p:extLst>
          </p:nvPr>
        </p:nvGraphicFramePr>
        <p:xfrm>
          <a:off x="228600" y="1348415"/>
          <a:ext cx="6358467" cy="7586143"/>
        </p:xfrm>
        <a:graphic>
          <a:graphicData uri="http://schemas.openxmlformats.org/drawingml/2006/table">
            <a:tbl>
              <a:tblPr firstRow="1" firstCol="1" bandRow="1">
                <a:tableStyleId>{5C22544A-7EE6-4342-B048-85BDC9FD1C3A}</a:tableStyleId>
              </a:tblPr>
              <a:tblGrid>
                <a:gridCol w="986092">
                  <a:extLst>
                    <a:ext uri="{9D8B030D-6E8A-4147-A177-3AD203B41FA5}">
                      <a16:colId xmlns:a16="http://schemas.microsoft.com/office/drawing/2014/main" val="2087739001"/>
                    </a:ext>
                  </a:extLst>
                </a:gridCol>
                <a:gridCol w="3331908">
                  <a:extLst>
                    <a:ext uri="{9D8B030D-6E8A-4147-A177-3AD203B41FA5}">
                      <a16:colId xmlns:a16="http://schemas.microsoft.com/office/drawing/2014/main" val="2469146643"/>
                    </a:ext>
                  </a:extLst>
                </a:gridCol>
                <a:gridCol w="2040467">
                  <a:extLst>
                    <a:ext uri="{9D8B030D-6E8A-4147-A177-3AD203B41FA5}">
                      <a16:colId xmlns:a16="http://schemas.microsoft.com/office/drawing/2014/main" val="4114613706"/>
                    </a:ext>
                  </a:extLst>
                </a:gridCol>
              </a:tblGrid>
              <a:tr h="392977">
                <a:tc>
                  <a:txBody>
                    <a:bodyPr/>
                    <a:lstStyle/>
                    <a:p>
                      <a:pPr algn="l">
                        <a:lnSpc>
                          <a:spcPct val="110000"/>
                        </a:lnSpc>
                        <a:spcAft>
                          <a:spcPts val="600"/>
                        </a:spcAft>
                      </a:pPr>
                      <a:r>
                        <a:rPr lang="en-GB" sz="1000">
                          <a:effectLst/>
                        </a:rPr>
                        <a:t>Book Title</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196" marR="68196" marT="0" marB="0"/>
                </a:tc>
                <a:tc>
                  <a:txBody>
                    <a:bodyPr/>
                    <a:lstStyle/>
                    <a:p>
                      <a:pPr algn="l">
                        <a:lnSpc>
                          <a:spcPct val="110000"/>
                        </a:lnSpc>
                        <a:spcAft>
                          <a:spcPts val="600"/>
                        </a:spcAft>
                      </a:pPr>
                      <a:r>
                        <a:rPr lang="en-GB" sz="1000">
                          <a:effectLst/>
                        </a:rPr>
                        <a:t>What is it about?</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196" marR="68196" marT="0" marB="0"/>
                </a:tc>
                <a:tc>
                  <a:txBody>
                    <a:bodyPr/>
                    <a:lstStyle/>
                    <a:p>
                      <a:pPr algn="l">
                        <a:lnSpc>
                          <a:spcPct val="110000"/>
                        </a:lnSpc>
                        <a:spcAft>
                          <a:spcPts val="600"/>
                        </a:spcAft>
                      </a:pPr>
                      <a:r>
                        <a:rPr lang="en-GB" sz="1000">
                          <a:effectLst/>
                        </a:rPr>
                        <a:t>What my teachers think about this book…</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196" marR="68196" marT="0" marB="0"/>
                </a:tc>
                <a:extLst>
                  <a:ext uri="{0D108BD9-81ED-4DB2-BD59-A6C34878D82A}">
                    <a16:rowId xmlns:a16="http://schemas.microsoft.com/office/drawing/2014/main" val="2424732497"/>
                  </a:ext>
                </a:extLst>
              </a:tr>
              <a:tr h="1602139">
                <a:tc>
                  <a:txBody>
                    <a:bodyPr/>
                    <a:lstStyle/>
                    <a:p>
                      <a:pPr algn="l">
                        <a:lnSpc>
                          <a:spcPct val="110000"/>
                        </a:lnSpc>
                        <a:spcAft>
                          <a:spcPts val="600"/>
                        </a:spcAft>
                      </a:pPr>
                      <a:r>
                        <a:rPr lang="en-GB" sz="1000">
                          <a:effectLst/>
                        </a:rPr>
                        <a:t>The Silver Boy (Kristina Ohlsson)</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196" marR="68196" marT="0" marB="0"/>
                </a:tc>
                <a:tc>
                  <a:txBody>
                    <a:bodyPr/>
                    <a:lstStyle/>
                    <a:p>
                      <a:pPr algn="l">
                        <a:lnSpc>
                          <a:spcPct val="110000"/>
                        </a:lnSpc>
                        <a:spcAft>
                          <a:spcPts val="600"/>
                        </a:spcAft>
                      </a:pPr>
                      <a:r>
                        <a:rPr lang="en-GB" sz="1050" dirty="0">
                          <a:effectLst/>
                        </a:rPr>
                        <a:t>They thought ghosts didn't exist . . . But when Aladdin’s parents discover food is being stolen from their restaurant, he and his friends decide to investigate. Soon, Aladdin notices a strange boy – dressed in short trousers, despite the freezing cold. But as hard as he tries to catch him, the boy always disappears – leaving no tracks in the fresh snow. Before long, Aladdin and his friends are pulled into a web of secrets and history,</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96" marR="68196" marT="0" marB="0"/>
                </a:tc>
                <a:tc>
                  <a:txBody>
                    <a:bodyPr/>
                    <a:lstStyle/>
                    <a:p>
                      <a:pPr algn="l">
                        <a:lnSpc>
                          <a:spcPct val="110000"/>
                        </a:lnSpc>
                        <a:spcAft>
                          <a:spcPts val="600"/>
                        </a:spcAft>
                      </a:pPr>
                      <a:r>
                        <a:rPr lang="en-GB" sz="1050" dirty="0">
                          <a:effectLst/>
                          <a:latin typeface="Calibri" panose="020F0502020204030204" pitchFamily="34" charset="0"/>
                          <a:ea typeface="Times New Roman" panose="02020603050405020304" pitchFamily="18" charset="0"/>
                          <a:cs typeface="Times New Roman" panose="02020603050405020304" pitchFamily="18" charset="0"/>
                        </a:rPr>
                        <a:t>I think I have found my book for the evenings as winter approaches! This book comes with fantastic reviews and would suit children who enjoy mysteries. </a:t>
                      </a:r>
                    </a:p>
                  </a:txBody>
                  <a:tcPr marL="68196" marR="68196" marT="0" marB="0"/>
                </a:tc>
                <a:extLst>
                  <a:ext uri="{0D108BD9-81ED-4DB2-BD59-A6C34878D82A}">
                    <a16:rowId xmlns:a16="http://schemas.microsoft.com/office/drawing/2014/main" val="293788468"/>
                  </a:ext>
                </a:extLst>
              </a:tr>
              <a:tr h="1803666">
                <a:tc>
                  <a:txBody>
                    <a:bodyPr/>
                    <a:lstStyle/>
                    <a:p>
                      <a:pPr algn="l">
                        <a:lnSpc>
                          <a:spcPct val="110000"/>
                        </a:lnSpc>
                        <a:spcAft>
                          <a:spcPts val="600"/>
                        </a:spcAft>
                      </a:pPr>
                      <a:r>
                        <a:rPr lang="en-GB" sz="1000">
                          <a:effectLst/>
                        </a:rPr>
                        <a:t>The Violet Veil Mysteries (Sophie Cleverly)</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196" marR="68196" marT="0" marB="0"/>
                </a:tc>
                <a:tc>
                  <a:txBody>
                    <a:bodyPr/>
                    <a:lstStyle/>
                    <a:p>
                      <a:pPr algn="l">
                        <a:lnSpc>
                          <a:spcPct val="110000"/>
                        </a:lnSpc>
                        <a:spcAft>
                          <a:spcPts val="600"/>
                        </a:spcAft>
                      </a:pPr>
                      <a:r>
                        <a:rPr lang="en-GB" sz="1050" dirty="0">
                          <a:effectLst/>
                        </a:rPr>
                        <a:t>Violet Veil wants nothing more than to prove her worth and become her father’s apprentice at Veil &amp; Sons Undertakers. And one rain-soaked night she gets her chance when she meets a boy, Oliver, who is wandering around the graveyard. Only, the last time Violet saw Oliver, he was indoors and very much dead, waiting to be buried. Violet has just found her first case, and it doesn’t get bigger than this: can she, with the help of her dog, Bones, help Oliver solve his own ‘murder’?</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96" marR="68196" marT="0" marB="0"/>
                </a:tc>
                <a:tc>
                  <a:txBody>
                    <a:bodyPr/>
                    <a:lstStyle/>
                    <a:p>
                      <a:pPr algn="l">
                        <a:lnSpc>
                          <a:spcPct val="110000"/>
                        </a:lnSpc>
                        <a:spcAft>
                          <a:spcPts val="600"/>
                        </a:spcAft>
                      </a:pPr>
                      <a:r>
                        <a:rPr lang="en-GB" sz="1050" dirty="0">
                          <a:effectLst/>
                        </a:rPr>
                        <a:t>Parents might want to read this book themselves first as the story mentions death (she is the undertaker’s daughter). This book is fast paced and we think enticing. It has a strong female protagonist and may suit those children who enjoyed reading last year, The Firework Maker’s Daughter as there are similar themes.</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96" marR="68196" marT="0" marB="0"/>
                </a:tc>
                <a:extLst>
                  <a:ext uri="{0D108BD9-81ED-4DB2-BD59-A6C34878D82A}">
                    <a16:rowId xmlns:a16="http://schemas.microsoft.com/office/drawing/2014/main" val="1332502971"/>
                  </a:ext>
                </a:extLst>
              </a:tr>
              <a:tr h="2093619">
                <a:tc>
                  <a:txBody>
                    <a:bodyPr/>
                    <a:lstStyle/>
                    <a:p>
                      <a:pPr algn="l">
                        <a:lnSpc>
                          <a:spcPct val="110000"/>
                        </a:lnSpc>
                        <a:spcAft>
                          <a:spcPts val="600"/>
                        </a:spcAft>
                      </a:pPr>
                      <a:r>
                        <a:rPr lang="en-GB" sz="1000">
                          <a:effectLst/>
                        </a:rPr>
                        <a:t>Boy in the Tower (Polly Ho-Yen)</a:t>
                      </a:r>
                    </a:p>
                    <a:p>
                      <a:pPr algn="l">
                        <a:lnSpc>
                          <a:spcPct val="110000"/>
                        </a:lnSpc>
                        <a:spcAft>
                          <a:spcPts val="600"/>
                        </a:spcAft>
                      </a:pPr>
                      <a:r>
                        <a:rPr lang="en-GB" sz="1000">
                          <a:effectLst/>
                        </a:rPr>
                        <a:t> </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196" marR="68196" marT="0" marB="0"/>
                </a:tc>
                <a:tc>
                  <a:txBody>
                    <a:bodyPr/>
                    <a:lstStyle/>
                    <a:p>
                      <a:pPr algn="l">
                        <a:lnSpc>
                          <a:spcPct val="110000"/>
                        </a:lnSpc>
                        <a:spcAft>
                          <a:spcPts val="600"/>
                        </a:spcAft>
                      </a:pPr>
                      <a:r>
                        <a:rPr lang="en-GB" sz="1050" dirty="0">
                          <a:effectLst/>
                        </a:rPr>
                        <a:t>Ade loves living at the top of a tower block. From his window, he feels like he can see the whole world stretching out beneath him. His mum doesn't really like looking outside - but it's going outside that she hates. She prefers to sleep all day inside their tower, where it's safe.</a:t>
                      </a:r>
                      <a:br>
                        <a:rPr lang="en-GB" sz="1050" dirty="0">
                          <a:effectLst/>
                        </a:rPr>
                      </a:br>
                      <a:r>
                        <a:rPr lang="en-GB" sz="1050" dirty="0">
                          <a:effectLst/>
                        </a:rPr>
                        <a:t>Except it isn't any more. Strange plants have started to take over and tower blocks are falling down around them. Now Ade and his mum are trapped and there's no way out...</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96" marR="68196" marT="0" marB="0"/>
                </a:tc>
                <a:tc>
                  <a:txBody>
                    <a:bodyPr/>
                    <a:lstStyle/>
                    <a:p>
                      <a:pPr algn="l">
                        <a:lnSpc>
                          <a:spcPct val="110000"/>
                        </a:lnSpc>
                        <a:spcAft>
                          <a:spcPts val="600"/>
                        </a:spcAft>
                      </a:pPr>
                      <a:r>
                        <a:rPr lang="en-GB" sz="1050" dirty="0">
                          <a:effectLst/>
                        </a:rPr>
                        <a:t>This is a high quality text, full of tension written by a primary school teacher. The setting descriptions are very good. This would be a book for parents to enjoy alongside their child and would certainly support children’s writing skills.</a:t>
                      </a:r>
                    </a:p>
                    <a:p>
                      <a:pPr algn="l">
                        <a:lnSpc>
                          <a:spcPct val="110000"/>
                        </a:lnSpc>
                        <a:spcAft>
                          <a:spcPts val="600"/>
                        </a:spcAft>
                      </a:pPr>
                      <a:r>
                        <a:rPr lang="en-GB" sz="1050" dirty="0">
                          <a:effectLst/>
                        </a:rPr>
                        <a:t> </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96" marR="68196" marT="0" marB="0"/>
                </a:tc>
                <a:extLst>
                  <a:ext uri="{0D108BD9-81ED-4DB2-BD59-A6C34878D82A}">
                    <a16:rowId xmlns:a16="http://schemas.microsoft.com/office/drawing/2014/main" val="1875762762"/>
                  </a:ext>
                </a:extLst>
              </a:tr>
              <a:tr h="1693742">
                <a:tc>
                  <a:txBody>
                    <a:bodyPr/>
                    <a:lstStyle/>
                    <a:p>
                      <a:pPr algn="l">
                        <a:lnSpc>
                          <a:spcPct val="110000"/>
                        </a:lnSpc>
                        <a:spcAft>
                          <a:spcPts val="600"/>
                        </a:spcAft>
                      </a:pPr>
                      <a:r>
                        <a:rPr lang="en-GB" sz="1000">
                          <a:effectLst/>
                        </a:rPr>
                        <a:t>Time Travelling with a Hamster (Ross Wellford)</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196" marR="68196" marT="0" marB="0"/>
                </a:tc>
                <a:tc>
                  <a:txBody>
                    <a:bodyPr/>
                    <a:lstStyle/>
                    <a:p>
                      <a:pPr algn="l">
                        <a:lnSpc>
                          <a:spcPct val="110000"/>
                        </a:lnSpc>
                        <a:spcAft>
                          <a:spcPts val="600"/>
                        </a:spcAft>
                      </a:pPr>
                      <a:r>
                        <a:rPr lang="en-GB" sz="1050">
                          <a:effectLst/>
                        </a:rPr>
                        <a:t>“My dad died twice. Once when he was thirty nine and again four years later when he was twelve.” On Al Chaudhury’s twelfth birthday his beloved Grandpa Byron gives him a letter from Al’s late father. In it Al receives a mission: travel back to 1984 in a secret time machine and save his father’s life.</a:t>
                      </a:r>
                    </a:p>
                    <a:p>
                      <a:pPr algn="l">
                        <a:lnSpc>
                          <a:spcPct val="110000"/>
                        </a:lnSpc>
                        <a:spcAft>
                          <a:spcPts val="1050"/>
                        </a:spcAft>
                      </a:pPr>
                      <a:r>
                        <a:rPr lang="en-GB" sz="1050">
                          <a:effectLst/>
                        </a:rPr>
                        <a:t>Al soon discovers that time travel requires daring and imagination, all without losing his pet hamster.</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196" marR="68196" marT="0" marB="0"/>
                </a:tc>
                <a:tc>
                  <a:txBody>
                    <a:bodyPr/>
                    <a:lstStyle/>
                    <a:p>
                      <a:pPr algn="l">
                        <a:lnSpc>
                          <a:spcPct val="110000"/>
                        </a:lnSpc>
                        <a:spcAft>
                          <a:spcPts val="600"/>
                        </a:spcAft>
                      </a:pPr>
                      <a:r>
                        <a:rPr lang="en-GB" sz="1050" dirty="0">
                          <a:effectLst/>
                        </a:rPr>
                        <a:t>Adventure! Time travel! Hamsters! We know what Mr Barton will be reading this half term at home! </a:t>
                      </a:r>
                    </a:p>
                    <a:p>
                      <a:pPr algn="l">
                        <a:lnSpc>
                          <a:spcPct val="110000"/>
                        </a:lnSpc>
                        <a:spcAft>
                          <a:spcPts val="600"/>
                        </a:spcAft>
                      </a:pPr>
                      <a:r>
                        <a:rPr lang="en-GB" sz="1050" dirty="0">
                          <a:effectLst/>
                        </a:rPr>
                        <a:t> </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96" marR="68196" marT="0" marB="0"/>
                </a:tc>
                <a:extLst>
                  <a:ext uri="{0D108BD9-81ED-4DB2-BD59-A6C34878D82A}">
                    <a16:rowId xmlns:a16="http://schemas.microsoft.com/office/drawing/2014/main" val="3972399936"/>
                  </a:ext>
                </a:extLst>
              </a:tr>
            </a:tbl>
          </a:graphicData>
        </a:graphic>
      </p:graphicFrame>
    </p:spTree>
    <p:extLst>
      <p:ext uri="{BB962C8B-B14F-4D97-AF65-F5344CB8AC3E}">
        <p14:creationId xmlns:p14="http://schemas.microsoft.com/office/powerpoint/2010/main" val="35228650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FD5F50371DD8458AFE6318E1B05CB5" ma:contentTypeVersion="12" ma:contentTypeDescription="Create a new document." ma:contentTypeScope="" ma:versionID="5c0cfbefe576ca4b1b4ce793e1924731">
  <xsd:schema xmlns:xsd="http://www.w3.org/2001/XMLSchema" xmlns:xs="http://www.w3.org/2001/XMLSchema" xmlns:p="http://schemas.microsoft.com/office/2006/metadata/properties" xmlns:ns2="648e69cc-640f-431f-b062-262d95adac52" xmlns:ns3="061ec3ad-226f-4eb4-9e91-45b4f692dd17" targetNamespace="http://schemas.microsoft.com/office/2006/metadata/properties" ma:root="true" ma:fieldsID="c718f42a66d4b6307f100f22e365e506" ns2:_="" ns3:_="">
    <xsd:import namespace="648e69cc-640f-431f-b062-262d95adac52"/>
    <xsd:import namespace="061ec3ad-226f-4eb4-9e91-45b4f692dd1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8e69cc-640f-431f-b062-262d95adac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61ec3ad-226f-4eb4-9e91-45b4f692dd1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d4a0d11-0137-432c-b157-368d1eff7620}" ma:internalName="TaxCatchAll" ma:showField="CatchAllData" ma:web="061ec3ad-226f-4eb4-9e91-45b4f692dd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648e69cc-640f-431f-b062-262d95adac52" xsi:nil="true"/>
    <lcf76f155ced4ddcb4097134ff3c332f xmlns="648e69cc-640f-431f-b062-262d95adac52">
      <Terms xmlns="http://schemas.microsoft.com/office/infopath/2007/PartnerControls"/>
    </lcf76f155ced4ddcb4097134ff3c332f>
    <TaxCatchAll xmlns="061ec3ad-226f-4eb4-9e91-45b4f692dd1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9A3161-ED27-4727-BA32-7B6DBE285C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8e69cc-640f-431f-b062-262d95adac52"/>
    <ds:schemaRef ds:uri="061ec3ad-226f-4eb4-9e91-45b4f692dd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429D3F-B6D0-4703-9689-0CE15CEF2049}">
  <ds:schemaRef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terms/"/>
    <ds:schemaRef ds:uri="http://schemas.microsoft.com/office/2006/metadata/properties"/>
    <ds:schemaRef ds:uri="http://purl.org/dc/dcmitype/"/>
    <ds:schemaRef ds:uri="http://purl.org/dc/elements/1.1/"/>
    <ds:schemaRef ds:uri="061ec3ad-226f-4eb4-9e91-45b4f692dd17"/>
    <ds:schemaRef ds:uri="648e69cc-640f-431f-b062-262d95adac52"/>
  </ds:schemaRefs>
</ds:datastoreItem>
</file>

<file path=customXml/itemProps3.xml><?xml version="1.0" encoding="utf-8"?>
<ds:datastoreItem xmlns:ds="http://schemas.openxmlformats.org/officeDocument/2006/customXml" ds:itemID="{E6D2728B-3AC5-4874-9DC8-97F538A1C2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1284</Words>
  <Application>Microsoft Office PowerPoint</Application>
  <PresentationFormat>A4 Paper (210x297 mm)</PresentationFormat>
  <Paragraphs>88</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Arial Narrow</vt:lpstr>
      <vt:lpstr>Calibri</vt:lpstr>
      <vt:lpstr>Calibri Light</vt:lpstr>
      <vt:lpstr>Comic Sans MS</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Lucian</cp:lastModifiedBy>
  <cp:revision>38</cp:revision>
  <cp:lastPrinted>2022-07-18T13:26:29Z</cp:lastPrinted>
  <dcterms:created xsi:type="dcterms:W3CDTF">2020-04-17T10:06:09Z</dcterms:created>
  <dcterms:modified xsi:type="dcterms:W3CDTF">2022-10-12T13:48:54Z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0x010100E5FD5F50371DD8458AFE6318E1B05CB5</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