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 id="263" r:id="rId6"/>
    <p:sldId id="264"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2558" y="3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53943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661873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103357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4191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239253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12/10/2022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59496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12/10/2022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96865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12/10/2022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025197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12/10/2022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4060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12/10/2022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20739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12/10/2022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29037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12/10/2022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15797369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1.jpeg"/><Relationship Id="rId5" Type="http://schemas.openxmlformats.org/officeDocument/2006/relationships/image" Target="../media/image4.png"/><Relationship Id="rId10" Type="http://schemas.openxmlformats.org/officeDocument/2006/relationships/image" Target="../media/image10.jpeg"/><Relationship Id="rId4" Type="http://schemas.openxmlformats.org/officeDocument/2006/relationships/image" Target="../media/image3.png"/><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8879724"/>
            <a:ext cx="582186" cy="85071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8913305"/>
            <a:ext cx="573003" cy="840545"/>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8903120"/>
            <a:ext cx="582186" cy="850730"/>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8913305"/>
            <a:ext cx="654582" cy="850729"/>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8889893"/>
            <a:ext cx="612275" cy="840545"/>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1967346" y="1813250"/>
            <a:ext cx="4729208" cy="2079877"/>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1200" b="1" dirty="0">
                <a:solidFill>
                  <a:schemeClr val="tx1"/>
                </a:solidFill>
              </a:rPr>
              <a:t>Why this particular book and not something else?</a:t>
            </a:r>
          </a:p>
          <a:p>
            <a:r>
              <a:rPr lang="en-GB" sz="1100" dirty="0">
                <a:solidFill>
                  <a:schemeClr val="tx1"/>
                </a:solidFill>
              </a:rPr>
              <a:t>We have carefully chosen this book as our lead text because </a:t>
            </a:r>
            <a:r>
              <a:rPr lang="en-GB" sz="1100" dirty="0">
                <a:solidFill>
                  <a:srgbClr val="000000"/>
                </a:solidFill>
                <a:cs typeface="Times New Roman" panose="02020603050405020304" pitchFamily="18" charset="0"/>
              </a:rPr>
              <a:t>in</a:t>
            </a:r>
            <a:r>
              <a:rPr lang="en-GB" sz="1100" dirty="0">
                <a:solidFill>
                  <a:srgbClr val="000000"/>
                </a:solidFill>
                <a:effectLst/>
                <a:ea typeface="Calibri" panose="020F0502020204030204" pitchFamily="34" charset="0"/>
                <a:cs typeface="Times New Roman" panose="02020603050405020304" pitchFamily="18" charset="0"/>
              </a:rPr>
              <a:t> analysing a text that children are likely to already be familiar with, it gives </a:t>
            </a:r>
            <a:r>
              <a:rPr lang="en-GB" sz="1100" dirty="0">
                <a:solidFill>
                  <a:srgbClr val="000000"/>
                </a:solidFill>
                <a:ea typeface="Calibri" panose="020F0502020204030204" pitchFamily="34" charset="0"/>
                <a:cs typeface="Times New Roman" panose="02020603050405020304" pitchFamily="18" charset="0"/>
              </a:rPr>
              <a:t>Y5</a:t>
            </a:r>
            <a:r>
              <a:rPr lang="en-GB" sz="1100" dirty="0">
                <a:solidFill>
                  <a:srgbClr val="000000"/>
                </a:solidFill>
                <a:effectLst/>
                <a:ea typeface="Calibri" panose="020F0502020204030204" pitchFamily="34" charset="0"/>
                <a:cs typeface="Times New Roman" panose="02020603050405020304" pitchFamily="18" charset="0"/>
              </a:rPr>
              <a:t> the opportunity to unpick and discuss themes and ideas on a deeper level of understanding. Year 5 can also delve more confidentially into understanding how the text was written (the author craft) and why it is so successful. Essentially, Dahl presents us with a book rich in characterisation and our Y5 children will dig deep into how Dahl crafts his characters. We build empathy with Charlie and a dislike for his peers. But how does Dahl do this? Well, after this unit, our Year 5 children can explain how successful characterisation is achieved and use these skills to create their own strong characters. </a:t>
            </a:r>
            <a:endParaRPr lang="en-GB" sz="1100" dirty="0">
              <a:solidFill>
                <a:schemeClr val="tx1"/>
              </a:solidFill>
            </a:endParaRPr>
          </a:p>
          <a:p>
            <a:pPr algn="ctr"/>
            <a:endParaRPr lang="en-GB" dirty="0"/>
          </a:p>
        </p:txBody>
      </p:sp>
      <p:sp>
        <p:nvSpPr>
          <p:cNvPr id="50" name="Rectangle 49">
            <a:extLst>
              <a:ext uri="{FF2B5EF4-FFF2-40B4-BE49-F238E27FC236}">
                <a16:creationId xmlns:a16="http://schemas.microsoft.com/office/drawing/2014/main" id="{49906DA1-5D65-B727-2CFD-1EF0B3FBE53D}"/>
              </a:ext>
            </a:extLst>
          </p:cNvPr>
          <p:cNvSpPr/>
          <p:nvPr/>
        </p:nvSpPr>
        <p:spPr>
          <a:xfrm>
            <a:off x="161447" y="1206205"/>
            <a:ext cx="6469811"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2400" b="1" dirty="0">
                <a:solidFill>
                  <a:schemeClr val="tx1"/>
                </a:solidFill>
                <a:latin typeface="Calibri" panose="020F0502020204030204" pitchFamily="34" charset="0"/>
                <a:cs typeface="Calibri" panose="020F0502020204030204" pitchFamily="34" charset="0"/>
              </a:rPr>
              <a:t>Charlie and the Chocolate Factory</a:t>
            </a:r>
          </a:p>
          <a:p>
            <a:pPr algn="ctr"/>
            <a:endParaRPr lang="en-GB" dirty="0"/>
          </a:p>
        </p:txBody>
      </p:sp>
      <p:sp>
        <p:nvSpPr>
          <p:cNvPr id="51" name="Rectangle 50">
            <a:extLst>
              <a:ext uri="{FF2B5EF4-FFF2-40B4-BE49-F238E27FC236}">
                <a16:creationId xmlns:a16="http://schemas.microsoft.com/office/drawing/2014/main" id="{FF0A0C2D-53E1-DCE5-3229-DFA113DB078B}"/>
              </a:ext>
            </a:extLst>
          </p:cNvPr>
          <p:cNvSpPr/>
          <p:nvPr/>
        </p:nvSpPr>
        <p:spPr>
          <a:xfrm>
            <a:off x="175472" y="3995995"/>
            <a:ext cx="2394546" cy="21668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a:solidFill>
                  <a:schemeClr val="tx1"/>
                </a:solidFill>
              </a:rPr>
              <a:t>School values this book reinforces:</a:t>
            </a:r>
          </a:p>
          <a:p>
            <a:endParaRPr lang="en-GB"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r>
              <a:rPr lang="en-GB"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K</a:t>
            </a: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indness is the value that defines Charlie’s character. </a:t>
            </a:r>
            <a:r>
              <a:rPr lang="en-GB"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Children r</a:t>
            </a: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ecognise that humility brings its own reward and this links well to our own school views on rewards: at </a:t>
            </a:r>
            <a:r>
              <a:rPr lang="en-GB" sz="1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Muscliff</a:t>
            </a: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we focus our praise on effort and motivation and explain to our older children that when we find something is rewarding, we do not need a tangible reward.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2" name="Rectangle 51">
            <a:extLst>
              <a:ext uri="{FF2B5EF4-FFF2-40B4-BE49-F238E27FC236}">
                <a16:creationId xmlns:a16="http://schemas.microsoft.com/office/drawing/2014/main" id="{38FC5144-C27D-80D5-D06E-C951949219E2}"/>
              </a:ext>
            </a:extLst>
          </p:cNvPr>
          <p:cNvSpPr/>
          <p:nvPr/>
        </p:nvSpPr>
        <p:spPr>
          <a:xfrm>
            <a:off x="175471" y="6303727"/>
            <a:ext cx="6455787" cy="2535383"/>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latin typeface="Calibri" panose="020F0502020204030204" pitchFamily="34" charset="0"/>
                <a:cs typeface="Calibri" panose="020F0502020204030204" pitchFamily="34" charset="0"/>
              </a:rPr>
              <a:t>Skills that will be developed through this unit</a:t>
            </a:r>
            <a:r>
              <a:rPr lang="en-GB" sz="1200" dirty="0">
                <a:solidFill>
                  <a:schemeClr val="tx1"/>
                </a:solidFill>
                <a:latin typeface="Comic Sans MS" panose="030F0702030302020204" pitchFamily="66" charset="0"/>
              </a:rPr>
              <a:t>:</a:t>
            </a:r>
          </a:p>
          <a:p>
            <a:endParaRPr lang="en-GB" sz="1100" dirty="0">
              <a:solidFill>
                <a:schemeClr val="tx1"/>
              </a:solidFill>
            </a:endParaRPr>
          </a:p>
          <a:p>
            <a:r>
              <a:rPr lang="en-GB" sz="1100" dirty="0">
                <a:solidFill>
                  <a:schemeClr val="tx1"/>
                </a:solidFill>
              </a:rPr>
              <a:t>Children will understand that the starting point to a well-developed sentence must be an accurate basic sentence. We consider the choice of verb as an important building block – a more ‘grown-up’ thesaurus is useful to support language development. Using ‘co-ordination’ introduces another main clause and expands an idea. But can we still punctuate our sentences accurately when our sentences start to grow and become longer and longer?</a:t>
            </a:r>
          </a:p>
          <a:p>
            <a:r>
              <a:rPr lang="en-GB" sz="1100" dirty="0">
                <a:solidFill>
                  <a:schemeClr val="tx1"/>
                </a:solidFill>
              </a:rPr>
              <a:t>Full speech punctuation then plays a huge part in developing our characters. We call this ‘direct speech’ and the punctuation we use are ‘inverted commas.’ We don’t call them 66 and 99 these days! The key learning, however, is about what the characters say. The children will be taught to ‘avoid a tennis match’ between characters and to only use speech when it is purposeful and has an impact on the narrative. The skill that we assess in this unit is, ‘using speech punctuation to move a story forward and to develop characterisation.’ </a:t>
            </a:r>
          </a:p>
          <a:p>
            <a:r>
              <a:rPr lang="en-GB" sz="1100" dirty="0">
                <a:solidFill>
                  <a:schemeClr val="tx1"/>
                </a:solidFill>
              </a:rPr>
              <a:t>Creating a powerful reported clause (said the character) to add value to the direct speech is another skill you’ll see your child developing during this wonderful unit of work.</a:t>
            </a:r>
          </a:p>
        </p:txBody>
      </p:sp>
      <p:sp>
        <p:nvSpPr>
          <p:cNvPr id="53" name="Rectangle 52">
            <a:extLst>
              <a:ext uri="{FF2B5EF4-FFF2-40B4-BE49-F238E27FC236}">
                <a16:creationId xmlns:a16="http://schemas.microsoft.com/office/drawing/2014/main" id="{05CA359E-7003-5505-74AB-FE8658EB92D6}"/>
              </a:ext>
            </a:extLst>
          </p:cNvPr>
          <p:cNvSpPr/>
          <p:nvPr/>
        </p:nvSpPr>
        <p:spPr>
          <a:xfrm>
            <a:off x="2700807" y="3975789"/>
            <a:ext cx="3950403" cy="21668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Composition in school:</a:t>
            </a:r>
          </a:p>
          <a:p>
            <a:pPr algn="ctr"/>
            <a:endParaRPr lang="en-GB" sz="1200" b="1" dirty="0">
              <a:solidFill>
                <a:schemeClr val="tx1"/>
              </a:solidFill>
            </a:endParaRPr>
          </a:p>
          <a:p>
            <a:r>
              <a:rPr lang="en-GB" sz="1100" dirty="0">
                <a:solidFill>
                  <a:srgbClr val="000000"/>
                </a:solidFill>
                <a:cs typeface="Times New Roman" panose="02020603050405020304" pitchFamily="18" charset="0"/>
              </a:rPr>
              <a:t>Throughout this English unit, a key focus will be to understand how Dahl makes his character descriptions so successful. To assess the children’s writing skills (all listed in the box below), children will be writing a developed piece of work that describes Charlie’s reaction to the glass elevator at the end of the story. Your child will try to capture the awe and wonder of this scene and describe in great detail Charlie’s reaction. Teachers will also be looking for direct speech and interaction between characters that develops the scene. </a:t>
            </a:r>
            <a:endParaRPr lang="en-GB" sz="1100" dirty="0">
              <a:solidFill>
                <a:schemeClr val="tx1"/>
              </a:solidFill>
            </a:endParaRPr>
          </a:p>
          <a:p>
            <a:pPr algn="ctr"/>
            <a:endParaRPr lang="en-GB" sz="1200" b="1" dirty="0">
              <a:solidFill>
                <a:schemeClr val="tx1"/>
              </a:solidFill>
            </a:endParaRPr>
          </a:p>
        </p:txBody>
      </p:sp>
      <p:pic>
        <p:nvPicPr>
          <p:cNvPr id="55" name="Picture 54" descr="Charlie and the Chocolate Factory by Roald Dahl, Quentin Blake | Waterstones">
            <a:extLst>
              <a:ext uri="{FF2B5EF4-FFF2-40B4-BE49-F238E27FC236}">
                <a16:creationId xmlns:a16="http://schemas.microsoft.com/office/drawing/2014/main" id="{913CED4C-4490-DD7D-0A24-95E55ABBDA30}"/>
              </a:ext>
            </a:extLst>
          </p:cNvPr>
          <p:cNvPicPr>
            <a:picLocks noChangeAspect="1"/>
          </p:cNvPicPr>
          <p:nvPr/>
        </p:nvPicPr>
        <p:blipFill>
          <a:blip r:embed="rId8"/>
          <a:srcRect/>
          <a:stretch>
            <a:fillRect/>
          </a:stretch>
        </p:blipFill>
        <p:spPr bwMode="auto">
          <a:xfrm>
            <a:off x="175472" y="1796679"/>
            <a:ext cx="1695662" cy="2079877"/>
          </a:xfrm>
          <a:prstGeom prst="rect">
            <a:avLst/>
          </a:prstGeom>
          <a:noFill/>
          <a:ln w="9525">
            <a:noFill/>
            <a:miter lim="800000"/>
            <a:headEnd/>
            <a:tailEnd/>
          </a:ln>
        </p:spPr>
      </p:pic>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135553" y="1199660"/>
            <a:ext cx="6535410" cy="3664271"/>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Homework</a:t>
            </a:r>
          </a:p>
          <a:p>
            <a:endParaRPr lang="en-GB" sz="1000" dirty="0">
              <a:solidFill>
                <a:schemeClr val="tx1"/>
              </a:solidFill>
            </a:endParaRPr>
          </a:p>
          <a:p>
            <a:r>
              <a:rPr lang="en-GB" sz="1100" i="1" dirty="0">
                <a:solidFill>
                  <a:schemeClr val="tx1"/>
                </a:solidFill>
              </a:rPr>
              <a:t>Here is an overview of each written task for this half term. Over this half term, your child should aim to complete some writing at home each week. The time they invest in their written homework will vary from child to child – parental discretion is advised.  Alternatively, you may wish to focus on just one or two of these activities and develop them over several weeks with your child. </a:t>
            </a:r>
          </a:p>
          <a:p>
            <a:endParaRPr lang="en-GB" sz="1100" dirty="0">
              <a:solidFill>
                <a:schemeClr val="tx1"/>
              </a:solidFill>
            </a:endParaRPr>
          </a:p>
          <a:p>
            <a:pPr marL="171450" indent="-171450">
              <a:buFont typeface="Arial" panose="020B0604020202020204" pitchFamily="34" charset="0"/>
              <a:buChar char="•"/>
            </a:pPr>
            <a:r>
              <a:rPr lang="en-GB" sz="1100" dirty="0">
                <a:solidFill>
                  <a:schemeClr val="tx1"/>
                </a:solidFill>
              </a:rPr>
              <a:t>As this unit focuses on characterisation, invent your own villain. Consider other villains from stories that you know. Create a character profile – you’ll need to describe the character’s looks but think carefully also about the mannerisms that could deepen the level of characterisation. For example, an evil teacher might look over his glasses with a sneer. Finally, what might they say and how would they say it? Once you’re happy with the character profile, begin building the information into a paragraph. Start by writing just simple sentences, which you should aim to expand using the Y5 skills that are on the reverse of this page.</a:t>
            </a:r>
          </a:p>
          <a:p>
            <a:pPr marL="171450" indent="-171450">
              <a:buFont typeface="Arial" panose="020B0604020202020204" pitchFamily="34" charset="0"/>
              <a:buChar char="•"/>
            </a:pPr>
            <a:r>
              <a:rPr lang="en-GB" sz="1100" dirty="0">
                <a:solidFill>
                  <a:schemeClr val="tx1"/>
                </a:solidFill>
              </a:rPr>
              <a:t>Whilst you’ll be writing plenty of descriptions in school, you could write a non-fiction page based on some independent research about the Mayans.</a:t>
            </a:r>
          </a:p>
          <a:p>
            <a:pPr marL="171450" indent="-171450">
              <a:buFont typeface="Arial" panose="020B0604020202020204" pitchFamily="34" charset="0"/>
              <a:buChar char="•"/>
            </a:pPr>
            <a:r>
              <a:rPr lang="en-GB" sz="1100" dirty="0">
                <a:solidFill>
                  <a:schemeClr val="tx1"/>
                </a:solidFill>
              </a:rPr>
              <a:t>Was Wonka right to ‘smuggle’ the Oompa Loompas into this country? Why was it the right choice and why might his actions be considered as wrong? Create an argument that outlines points for both sides.</a:t>
            </a:r>
          </a:p>
          <a:p>
            <a:pPr marL="171450" indent="-171450">
              <a:buFont typeface="Arial" panose="020B0604020202020204" pitchFamily="34" charset="0"/>
              <a:buChar char="•"/>
            </a:pPr>
            <a:r>
              <a:rPr lang="en-GB" sz="1100" dirty="0">
                <a:solidFill>
                  <a:schemeClr val="tx1"/>
                </a:solidFill>
              </a:rPr>
              <a:t>Imagine you are an Oompa Loompa. Write a postcard home to convince your friends to join you in Wonka’s factory.</a:t>
            </a:r>
          </a:p>
          <a:p>
            <a:pPr marL="171450" indent="-171450">
              <a:buFont typeface="Arial" panose="020B0604020202020204" pitchFamily="34" charset="0"/>
              <a:buChar char="•"/>
            </a:pPr>
            <a:r>
              <a:rPr lang="en-GB" sz="1100" dirty="0">
                <a:solidFill>
                  <a:schemeClr val="tx1"/>
                </a:solidFill>
              </a:rPr>
              <a:t>Newspapers feature in the story. Write the newspaper report that reveals that Wonka will be opening his factory to the finder of a golden ticket.  </a:t>
            </a:r>
            <a:endParaRPr lang="en-GB" dirty="0">
              <a:solidFill>
                <a:schemeClr val="tx1"/>
              </a:solidFill>
            </a:endParaRPr>
          </a:p>
        </p:txBody>
      </p:sp>
      <p:sp>
        <p:nvSpPr>
          <p:cNvPr id="16" name="Rectangle 15">
            <a:extLst>
              <a:ext uri="{FF2B5EF4-FFF2-40B4-BE49-F238E27FC236}">
                <a16:creationId xmlns:a16="http://schemas.microsoft.com/office/drawing/2014/main" id="{9B72E381-55A1-826F-EE74-997551EAB0DA}"/>
              </a:ext>
            </a:extLst>
          </p:cNvPr>
          <p:cNvSpPr/>
          <p:nvPr/>
        </p:nvSpPr>
        <p:spPr>
          <a:xfrm>
            <a:off x="135552" y="4932261"/>
            <a:ext cx="6535411" cy="405964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r>
              <a:rPr lang="en-GB" sz="1200" b="1" dirty="0">
                <a:solidFill>
                  <a:schemeClr val="tx1"/>
                </a:solidFill>
              </a:rPr>
              <a:t>Our Extended Book Spine</a:t>
            </a:r>
          </a:p>
          <a:p>
            <a:endParaRPr lang="en-GB" sz="1100" dirty="0">
              <a:solidFill>
                <a:schemeClr val="tx1"/>
              </a:solidFill>
            </a:endParaRPr>
          </a:p>
          <a:p>
            <a:r>
              <a:rPr lang="en-GB" sz="1100" dirty="0">
                <a:solidFill>
                  <a:schemeClr val="tx1"/>
                </a:solidFill>
              </a:rPr>
              <a:t>To complement Charlie and the Chocolate Factory, our school can thoroughly recommend these texts for this half term:</a:t>
            </a: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r>
              <a:rPr lang="en-GB" sz="1100" dirty="0">
                <a:solidFill>
                  <a:schemeClr val="tx1"/>
                </a:solidFill>
              </a:rPr>
              <a:t>Please turn over to find out more about these recommended books.</a:t>
            </a:r>
          </a:p>
          <a:p>
            <a:r>
              <a:rPr lang="en-GB" sz="1100" dirty="0">
                <a:solidFill>
                  <a:schemeClr val="tx1"/>
                </a:solidFill>
              </a:rPr>
              <a:t>Reading any of these books will contribute towards a new reading star!</a:t>
            </a: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p:txBody>
      </p:sp>
      <p:pic>
        <p:nvPicPr>
          <p:cNvPr id="1026" name="Picture 2" descr="Nevision options M.G Leonard's &quot;Beetle&quot; Trilogy | Licensing Magazine">
            <a:extLst>
              <a:ext uri="{FF2B5EF4-FFF2-40B4-BE49-F238E27FC236}">
                <a16:creationId xmlns:a16="http://schemas.microsoft.com/office/drawing/2014/main" id="{9D8F6196-91D8-0E86-D9EA-0025ED326A26}"/>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29327" r="28229" b="5203"/>
          <a:stretch/>
        </p:blipFill>
        <p:spPr bwMode="auto">
          <a:xfrm>
            <a:off x="187036" y="5764426"/>
            <a:ext cx="1600441" cy="237865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he Demon Headmaster #1: The Demon Headmaster - Scholastic Shop">
            <a:extLst>
              <a:ext uri="{FF2B5EF4-FFF2-40B4-BE49-F238E27FC236}">
                <a16:creationId xmlns:a16="http://schemas.microsoft.com/office/drawing/2014/main" id="{CAB0058E-02D3-5A55-2818-8DC4309FE97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68429" y="5764426"/>
            <a:ext cx="1579977" cy="24205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Boy Who Made the World Disappear By Ben Miller (Paperback) | Jarrold,  Norwich">
            <a:extLst>
              <a:ext uri="{FF2B5EF4-FFF2-40B4-BE49-F238E27FC236}">
                <a16:creationId xmlns:a16="http://schemas.microsoft.com/office/drawing/2014/main" id="{90B46FC1-FDE6-81C4-8D7B-4119D1A2390B}"/>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18789" t="221" r="18001" b="2198"/>
          <a:stretch/>
        </p:blipFill>
        <p:spPr bwMode="auto">
          <a:xfrm>
            <a:off x="3354576" y="5755170"/>
            <a:ext cx="1579977" cy="243908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hat Not to Do If You Turn Invisible : Welford, Ross: Amazon.co.uk: Books">
            <a:extLst>
              <a:ext uri="{FF2B5EF4-FFF2-40B4-BE49-F238E27FC236}">
                <a16:creationId xmlns:a16="http://schemas.microsoft.com/office/drawing/2014/main" id="{5DBB8010-B6E6-98FD-D33A-B783D40B978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8340" y="5742539"/>
            <a:ext cx="1602577" cy="2439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4508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16" name="Rectangle 15">
            <a:extLst>
              <a:ext uri="{FF2B5EF4-FFF2-40B4-BE49-F238E27FC236}">
                <a16:creationId xmlns:a16="http://schemas.microsoft.com/office/drawing/2014/main" id="{9B72E381-55A1-826F-EE74-997551EAB0DA}"/>
              </a:ext>
            </a:extLst>
          </p:cNvPr>
          <p:cNvSpPr/>
          <p:nvPr/>
        </p:nvSpPr>
        <p:spPr>
          <a:xfrm>
            <a:off x="137048" y="1240770"/>
            <a:ext cx="6583903" cy="783094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Our Extended Book Spine</a:t>
            </a:r>
          </a:p>
          <a:p>
            <a:pPr algn="ctr"/>
            <a:endParaRPr lang="en-GB" dirty="0">
              <a:solidFill>
                <a:schemeClr val="tx1"/>
              </a:solidFill>
            </a:endParaRPr>
          </a:p>
          <a:p>
            <a:pPr algn="ctr"/>
            <a:r>
              <a:rPr lang="en-GB" dirty="0">
                <a:solidFill>
                  <a:schemeClr val="tx1"/>
                </a:solidFill>
              </a:rPr>
              <a:t>To complement Treasure Island, our school can thoroughly recommend these texts for this half term:</a:t>
            </a:r>
          </a:p>
          <a:p>
            <a:pPr algn="ctr"/>
            <a:endParaRPr lang="en-GB" dirty="0">
              <a:solidFill>
                <a:schemeClr val="tx1"/>
              </a:solidFill>
            </a:endParaRPr>
          </a:p>
        </p:txBody>
      </p:sp>
      <p:graphicFrame>
        <p:nvGraphicFramePr>
          <p:cNvPr id="3" name="Table 2">
            <a:extLst>
              <a:ext uri="{FF2B5EF4-FFF2-40B4-BE49-F238E27FC236}">
                <a16:creationId xmlns:a16="http://schemas.microsoft.com/office/drawing/2014/main" id="{7A4AF1E3-10AE-9891-F944-ABFF002E4379}"/>
              </a:ext>
            </a:extLst>
          </p:cNvPr>
          <p:cNvGraphicFramePr>
            <a:graphicFrameLocks noGrp="1"/>
          </p:cNvGraphicFramePr>
          <p:nvPr>
            <p:extLst>
              <p:ext uri="{D42A27DB-BD31-4B8C-83A1-F6EECF244321}">
                <p14:modId xmlns:p14="http://schemas.microsoft.com/office/powerpoint/2010/main" val="1472843497"/>
              </p:ext>
            </p:extLst>
          </p:nvPr>
        </p:nvGraphicFramePr>
        <p:xfrm>
          <a:off x="239775" y="1353268"/>
          <a:ext cx="6317141" cy="7626170"/>
        </p:xfrm>
        <a:graphic>
          <a:graphicData uri="http://schemas.openxmlformats.org/drawingml/2006/table">
            <a:tbl>
              <a:tblPr firstRow="1" firstCol="1" bandRow="1">
                <a:tableStyleId>{5C22544A-7EE6-4342-B048-85BDC9FD1C3A}</a:tableStyleId>
              </a:tblPr>
              <a:tblGrid>
                <a:gridCol w="908391">
                  <a:extLst>
                    <a:ext uri="{9D8B030D-6E8A-4147-A177-3AD203B41FA5}">
                      <a16:colId xmlns:a16="http://schemas.microsoft.com/office/drawing/2014/main" val="3403425786"/>
                    </a:ext>
                  </a:extLst>
                </a:gridCol>
                <a:gridCol w="2979303">
                  <a:extLst>
                    <a:ext uri="{9D8B030D-6E8A-4147-A177-3AD203B41FA5}">
                      <a16:colId xmlns:a16="http://schemas.microsoft.com/office/drawing/2014/main" val="2797506726"/>
                    </a:ext>
                  </a:extLst>
                </a:gridCol>
                <a:gridCol w="2429447">
                  <a:extLst>
                    <a:ext uri="{9D8B030D-6E8A-4147-A177-3AD203B41FA5}">
                      <a16:colId xmlns:a16="http://schemas.microsoft.com/office/drawing/2014/main" val="2482971769"/>
                    </a:ext>
                  </a:extLst>
                </a:gridCol>
              </a:tblGrid>
              <a:tr h="396258">
                <a:tc>
                  <a:txBody>
                    <a:bodyPr/>
                    <a:lstStyle/>
                    <a:p>
                      <a:pPr algn="l">
                        <a:lnSpc>
                          <a:spcPct val="110000"/>
                        </a:lnSpc>
                        <a:spcAft>
                          <a:spcPts val="600"/>
                        </a:spcAft>
                      </a:pPr>
                      <a:r>
                        <a:rPr lang="en-US" sz="1200" b="1" dirty="0">
                          <a:solidFill>
                            <a:schemeClr val="tx1"/>
                          </a:solidFill>
                          <a:effectLst/>
                        </a:rPr>
                        <a:t>Book Title</a:t>
                      </a:r>
                      <a:endParaRPr lang="en-GB" sz="12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1200" b="1" dirty="0">
                          <a:solidFill>
                            <a:schemeClr val="tx1"/>
                          </a:solidFill>
                          <a:effectLst/>
                        </a:rPr>
                        <a:t>What is it about?</a:t>
                      </a:r>
                      <a:endParaRPr lang="en-GB" sz="12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1200" b="1" dirty="0">
                          <a:solidFill>
                            <a:schemeClr val="tx1"/>
                          </a:solidFill>
                          <a:effectLst/>
                        </a:rPr>
                        <a:t>What your teachers think about this book…</a:t>
                      </a:r>
                      <a:endParaRPr lang="en-GB" sz="12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793921825"/>
                  </a:ext>
                </a:extLst>
              </a:tr>
              <a:tr h="1239679">
                <a:tc>
                  <a:txBody>
                    <a:bodyPr/>
                    <a:lstStyle/>
                    <a:p>
                      <a:pPr algn="l">
                        <a:lnSpc>
                          <a:spcPct val="110000"/>
                        </a:lnSpc>
                        <a:spcAft>
                          <a:spcPts val="600"/>
                        </a:spcAft>
                      </a:pPr>
                      <a:r>
                        <a:rPr lang="en-US" sz="900" dirty="0">
                          <a:effectLst/>
                        </a:rPr>
                        <a:t>Beetle Boy</a:t>
                      </a:r>
                      <a:endParaRPr lang="en-GB" sz="900" dirty="0">
                        <a:effectLst/>
                      </a:endParaRPr>
                    </a:p>
                    <a:p>
                      <a:pPr algn="l">
                        <a:lnSpc>
                          <a:spcPct val="110000"/>
                        </a:lnSpc>
                        <a:spcAft>
                          <a:spcPts val="600"/>
                        </a:spcAft>
                      </a:pPr>
                      <a:r>
                        <a:rPr lang="en-US" sz="900" dirty="0">
                          <a:effectLst/>
                        </a:rPr>
                        <a:t> </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GB" sz="900" dirty="0" err="1">
                          <a:effectLst/>
                        </a:rPr>
                        <a:t>Darkus</a:t>
                      </a:r>
                      <a:r>
                        <a:rPr lang="en-GB" sz="900" dirty="0">
                          <a:effectLst/>
                        </a:rPr>
                        <a:t> can't believe his eyes when a huge insect drops out of the trouser leg of his horrible new neighbour. It's a giant beetle – and it seems to want to communicate.</a:t>
                      </a:r>
                    </a:p>
                    <a:p>
                      <a:pPr algn="l">
                        <a:lnSpc>
                          <a:spcPct val="110000"/>
                        </a:lnSpc>
                        <a:spcAft>
                          <a:spcPts val="1050"/>
                        </a:spcAft>
                      </a:pPr>
                      <a:r>
                        <a:rPr lang="en-GB" sz="900" dirty="0">
                          <a:effectLst/>
                        </a:rPr>
                        <a:t>But how can a boy be friends with a beetle? And what does a beetle have to do with the disappearance of his dad and the arrival of Lucretia Cutter, with her taste for creepy jewellery?</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This is written in a similar style to Dahl so if you like Dahl and Walliams, give this book a try. It is award-winning, very fun and has vivid characters. Don’t forget – this unit is all about building vivid characterization into our own work so we can recommend this book to support your writing development. </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2119854405"/>
                  </a:ext>
                </a:extLst>
              </a:tr>
              <a:tr h="2503336">
                <a:tc>
                  <a:txBody>
                    <a:bodyPr/>
                    <a:lstStyle/>
                    <a:p>
                      <a:pPr algn="l">
                        <a:lnSpc>
                          <a:spcPct val="110000"/>
                        </a:lnSpc>
                        <a:spcAft>
                          <a:spcPts val="600"/>
                        </a:spcAft>
                      </a:pPr>
                      <a:r>
                        <a:rPr lang="en-US" sz="900">
                          <a:effectLst/>
                        </a:rPr>
                        <a:t>The Demon Headmaster (Gillian Cross)</a:t>
                      </a:r>
                      <a:endParaRPr lang="en-GB" sz="900">
                        <a:effectLst/>
                      </a:endParaRPr>
                    </a:p>
                    <a:p>
                      <a:pPr algn="l">
                        <a:lnSpc>
                          <a:spcPct val="110000"/>
                        </a:lnSpc>
                        <a:spcAft>
                          <a:spcPts val="600"/>
                        </a:spcAft>
                      </a:pPr>
                      <a:r>
                        <a:rPr lang="en-US" sz="900">
                          <a:effectLst/>
                        </a:rPr>
                        <a:t> </a:t>
                      </a:r>
                      <a:endParaRPr lang="en-GB"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When Dinah is fostered by the Hunters she thinks her biggest problem will be fitting in with her foster-brothers, Lloyd and Harvey. However, once she starts at her new school it's clear that there's more to worry about. All the children, apart from a handful including Lloyd and Harvey, are too well-behaved - robotic almost - and oddly keen to please the creepy headmaster.</a:t>
                      </a:r>
                      <a:br>
                        <a:rPr lang="en-US" sz="900" dirty="0">
                          <a:effectLst/>
                        </a:rPr>
                      </a:br>
                      <a:r>
                        <a:rPr lang="en-US" sz="900" dirty="0">
                          <a:effectLst/>
                        </a:rPr>
                        <a:t>The three children set out to discover the nature of his influence over everyone . . . but then Dinah finds herself saying and doing things she has no power over. Soon they uncover the headmaster's wicked plan. Controlling the school is just a practice run. He has set his sights on dominating the entire nation! The children must foil him before he succeeds . . . but with Dinah under his spell they've got a challenge on their hands.</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latin typeface="Calibri" panose="020F0502020204030204" pitchFamily="34" charset="0"/>
                          <a:ea typeface="Times New Roman" panose="02020603050405020304" pitchFamily="18" charset="0"/>
                          <a:cs typeface="Times New Roman" panose="02020603050405020304" pitchFamily="18" charset="0"/>
                        </a:rPr>
                        <a:t>Everyone in the year team likes this book. It is a little bit scary but consider how the author has made this scary. This book provides some great descriptions of the villain so is also a good choice of book for developing writing skills to improve characterization.</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3496336519"/>
                  </a:ext>
                </a:extLst>
              </a:tr>
              <a:tr h="1498500">
                <a:tc>
                  <a:txBody>
                    <a:bodyPr/>
                    <a:lstStyle/>
                    <a:p>
                      <a:pPr algn="l">
                        <a:lnSpc>
                          <a:spcPct val="110000"/>
                        </a:lnSpc>
                        <a:spcAft>
                          <a:spcPts val="600"/>
                        </a:spcAft>
                      </a:pPr>
                      <a:r>
                        <a:rPr lang="en-US" sz="900">
                          <a:effectLst/>
                        </a:rPr>
                        <a:t>The boy who made the world disappear (Ben Millar)</a:t>
                      </a:r>
                      <a:endParaRPr lang="en-GB"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Harrison tries his best to be good. He doesn’t steal, he always shares with his sister and he never cheats at board games, but Harrison also has a BIG flaw … He can't control his temper!</a:t>
                      </a:r>
                      <a:br>
                        <a:rPr lang="en-US" sz="900" dirty="0">
                          <a:effectLst/>
                        </a:rPr>
                      </a:br>
                      <a:r>
                        <a:rPr lang="en-US" sz="900" dirty="0">
                          <a:effectLst/>
                        </a:rPr>
                        <a:t>So when he’s given a black hole instead of a balloon at a party, Harrison jumps at the chance to get rid of everything that makes him cross. But when it’s not just things he hates that are disappearing into the black hole but things he loves, too, Harrison starts to </a:t>
                      </a:r>
                      <a:r>
                        <a:rPr lang="en-US" sz="900" dirty="0" err="1">
                          <a:effectLst/>
                        </a:rPr>
                        <a:t>realise</a:t>
                      </a:r>
                      <a:r>
                        <a:rPr lang="en-US" sz="900" dirty="0">
                          <a:effectLst/>
                        </a:rPr>
                        <a:t> that sometimes you should be careful what you wish for...</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Magical adventure, time travel, funny, illustrations.</a:t>
                      </a:r>
                    </a:p>
                    <a:p>
                      <a:pPr algn="l">
                        <a:lnSpc>
                          <a:spcPct val="110000"/>
                        </a:lnSpc>
                        <a:spcAft>
                          <a:spcPts val="600"/>
                        </a:spcAft>
                      </a:pP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0000"/>
                        </a:lnSpc>
                        <a:spcAft>
                          <a:spcPts val="600"/>
                        </a:spcAft>
                      </a:pPr>
                      <a:r>
                        <a:rPr lang="en-US" sz="900" dirty="0">
                          <a:effectLst/>
                          <a:latin typeface="Calibri" panose="020F0502020204030204" pitchFamily="34" charset="0"/>
                          <a:ea typeface="Times New Roman" panose="02020603050405020304" pitchFamily="18" charset="0"/>
                          <a:cs typeface="Times New Roman" panose="02020603050405020304" pitchFamily="18" charset="0"/>
                        </a:rPr>
                        <a:t>Give this book a try if you fancy reading something a little different.</a:t>
                      </a:r>
                    </a:p>
                    <a:p>
                      <a:pPr algn="l">
                        <a:lnSpc>
                          <a:spcPct val="110000"/>
                        </a:lnSpc>
                        <a:spcAft>
                          <a:spcPts val="600"/>
                        </a:spcAft>
                      </a:pPr>
                      <a:r>
                        <a:rPr lang="en-US" sz="900" dirty="0">
                          <a:effectLst/>
                          <a:latin typeface="Calibri" panose="020F0502020204030204" pitchFamily="34" charset="0"/>
                          <a:ea typeface="Times New Roman" panose="02020603050405020304" pitchFamily="18" charset="0"/>
                          <a:cs typeface="Times New Roman" panose="02020603050405020304" pitchFamily="18" charset="0"/>
                        </a:rPr>
                        <a:t>We liked the contrasting nature of </a:t>
                      </a:r>
                      <a:r>
                        <a:rPr lang="en-US" sz="900">
                          <a:effectLst/>
                          <a:latin typeface="Calibri" panose="020F0502020204030204" pitchFamily="34" charset="0"/>
                          <a:ea typeface="Times New Roman" panose="02020603050405020304" pitchFamily="18" charset="0"/>
                          <a:cs typeface="Times New Roman" panose="02020603050405020304" pitchFamily="18" charset="0"/>
                        </a:rPr>
                        <a:t>Harrison’s character.</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3347085667"/>
                  </a:ext>
                </a:extLst>
              </a:tr>
              <a:tr h="1985693">
                <a:tc>
                  <a:txBody>
                    <a:bodyPr/>
                    <a:lstStyle/>
                    <a:p>
                      <a:pPr algn="l" fontAlgn="base">
                        <a:lnSpc>
                          <a:spcPct val="110000"/>
                        </a:lnSpc>
                        <a:spcAft>
                          <a:spcPts val="600"/>
                        </a:spcAft>
                      </a:pPr>
                      <a:r>
                        <a:rPr lang="en-US" sz="900">
                          <a:effectLst/>
                        </a:rPr>
                        <a:t>What not to do if you turn invisible (Ross Wellford)</a:t>
                      </a:r>
                      <a:endParaRPr lang="en-GB"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GB" sz="900" dirty="0">
                          <a:effectLst/>
                        </a:rPr>
                        <a:t>Turning invisible at will: it's one way of curing your acne. But far more drastic than 13 year-old Ethel Leatherhead intended when she tried a combination of untested medicines and a sunbed.</a:t>
                      </a:r>
                    </a:p>
                    <a:p>
                      <a:pPr algn="l">
                        <a:lnSpc>
                          <a:spcPct val="110000"/>
                        </a:lnSpc>
                        <a:spcAft>
                          <a:spcPts val="600"/>
                        </a:spcAft>
                      </a:pPr>
                      <a:r>
                        <a:rPr lang="en-GB" sz="900" dirty="0">
                          <a:effectLst/>
                        </a:rPr>
                        <a:t>It's fun at first, being invisible. And aided by her friend </a:t>
                      </a:r>
                      <a:r>
                        <a:rPr lang="en-GB" sz="900" dirty="0" err="1">
                          <a:effectLst/>
                        </a:rPr>
                        <a:t>Boydy</a:t>
                      </a:r>
                      <a:r>
                        <a:rPr lang="en-GB" sz="900" dirty="0">
                          <a:effectLst/>
                        </a:rPr>
                        <a:t>, she manages to keep her extraordinary ability secret. Or does she?</a:t>
                      </a:r>
                    </a:p>
                    <a:p>
                      <a:pPr algn="l">
                        <a:lnSpc>
                          <a:spcPct val="110000"/>
                        </a:lnSpc>
                        <a:spcAft>
                          <a:spcPts val="600"/>
                        </a:spcAft>
                      </a:pPr>
                      <a:r>
                        <a:rPr lang="en-GB" sz="900" dirty="0">
                          <a:effectLst/>
                        </a:rPr>
                        <a:t>When one day the invisibility fails to wear off, Ethel is thrown into a nightmare of lies and deception as she struggles to keep herself safe, to find the remedy that will make her seen again - and solve the mystery of her own birth.</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Deals with issues of bullying, self-confidence and friendship. Good characters and plot, funny</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3990461522"/>
                  </a:ext>
                </a:extLst>
              </a:tr>
            </a:tbl>
          </a:graphicData>
        </a:graphic>
      </p:graphicFrame>
      <p:sp>
        <p:nvSpPr>
          <p:cNvPr id="4" name="Rectangle 1">
            <a:extLst>
              <a:ext uri="{FF2B5EF4-FFF2-40B4-BE49-F238E27FC236}">
                <a16:creationId xmlns:a16="http://schemas.microsoft.com/office/drawing/2014/main" id="{E56F7592-BA31-BF76-C967-254C1A86E1FD}"/>
              </a:ext>
            </a:extLst>
          </p:cNvPr>
          <p:cNvSpPr>
            <a:spLocks noChangeArrowheads="1"/>
          </p:cNvSpPr>
          <p:nvPr/>
        </p:nvSpPr>
        <p:spPr bwMode="auto">
          <a:xfrm>
            <a:off x="704850" y="263683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5228650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429D3F-B6D0-4703-9689-0CE15CEF2049}">
  <ds:schemaRef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schemas.microsoft.com/office/2006/metadata/properties"/>
    <ds:schemaRef ds:uri="http://purl.org/dc/dcmitype/"/>
    <ds:schemaRef ds:uri="http://purl.org/dc/elements/1.1/"/>
    <ds:schemaRef ds:uri="061ec3ad-226f-4eb4-9e91-45b4f692dd17"/>
    <ds:schemaRef ds:uri="648e69cc-640f-431f-b062-262d95adac52"/>
  </ds:schemaRefs>
</ds:datastoreItem>
</file>

<file path=customXml/itemProps2.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3.xml><?xml version="1.0" encoding="utf-8"?>
<ds:datastoreItem xmlns:ds="http://schemas.openxmlformats.org/officeDocument/2006/customXml" ds:itemID="{AD9A3161-ED27-4727-BA32-7B6DBE285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1631</Words>
  <Application>Microsoft Office PowerPoint</Application>
  <PresentationFormat>A4 Paper (210x297 mm)</PresentationFormat>
  <Paragraphs>88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Narrow</vt:lpstr>
      <vt:lpstr>Calibri</vt:lpstr>
      <vt:lpstr>Calibri Light</vt:lpstr>
      <vt:lpstr>Comic Sans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Lucian</cp:lastModifiedBy>
  <cp:revision>36</cp:revision>
  <cp:lastPrinted>2022-07-18T13:26:29Z</cp:lastPrinted>
  <dcterms:created xsi:type="dcterms:W3CDTF">2020-04-17T10:06:09Z</dcterms:created>
  <dcterms:modified xsi:type="dcterms:W3CDTF">2022-10-12T13:56:47Z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