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63" r:id="rId5"/>
    <p:sldId id="274" r:id="rId6"/>
    <p:sldId id="269" r:id="rId7"/>
    <p:sldId id="272" r:id="rId8"/>
    <p:sldId id="270" r:id="rId9"/>
    <p:sldId id="273" r:id="rId10"/>
    <p:sldId id="271" r:id="rId11"/>
    <p:sldId id="267" r:id="rId12"/>
    <p:sldId id="275" r:id="rId13"/>
  </p:sldIdLst>
  <p:sldSz cx="6858000" cy="9906000" type="A4"/>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F2E0"/>
    <a:srgbClr val="B8EACF"/>
    <a:srgbClr val="CFEAE1"/>
    <a:srgbClr val="02765C"/>
    <a:srgbClr val="097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17" d="100"/>
          <a:sy n="117" d="100"/>
        </p:scale>
        <p:origin x="1334" y="-1709"/>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22/06/2023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539219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22/06/2023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041762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22/06/2023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6671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22/06/2023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80117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80649-6BD6-4310-AA3E-4212AE5D4952}" type="datetimeFigureOut">
              <a:rPr lang="en-GB" smtClean="0"/>
              <a:t>22/06/2023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475874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180649-6BD6-4310-AA3E-4212AE5D4952}" type="datetimeFigureOut">
              <a:rPr lang="en-GB" smtClean="0"/>
              <a:t>22/06/2023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61394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180649-6BD6-4310-AA3E-4212AE5D4952}" type="datetimeFigureOut">
              <a:rPr lang="en-GB" smtClean="0"/>
              <a:t>22/06/2023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7076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180649-6BD6-4310-AA3E-4212AE5D4952}" type="datetimeFigureOut">
              <a:rPr lang="en-GB" smtClean="0"/>
              <a:t>22/06/2023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4604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80649-6BD6-4310-AA3E-4212AE5D4952}" type="datetimeFigureOut">
              <a:rPr lang="en-GB" smtClean="0"/>
              <a:t>22/06/2023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06288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22/06/2023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72730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22/06/2023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23538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2180649-6BD6-4310-AA3E-4212AE5D4952}" type="datetimeFigureOut">
              <a:rPr lang="en-GB" smtClean="0"/>
              <a:t>22/06/2023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FB9D902-7619-4FE9-85FD-13C2F25CAED9}" type="slidenum">
              <a:rPr lang="en-GB" smtClean="0"/>
              <a:t>‹#›</a:t>
            </a:fld>
            <a:endParaRPr lang="en-GB"/>
          </a:p>
        </p:txBody>
      </p:sp>
    </p:spTree>
    <p:extLst>
      <p:ext uri="{BB962C8B-B14F-4D97-AF65-F5344CB8AC3E}">
        <p14:creationId xmlns:p14="http://schemas.microsoft.com/office/powerpoint/2010/main" val="31829601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2" name="Rectangle 1">
            <a:extLst>
              <a:ext uri="{FF2B5EF4-FFF2-40B4-BE49-F238E27FC236}">
                <a16:creationId xmlns:a16="http://schemas.microsoft.com/office/drawing/2014/main" id="{AE53F53D-D14E-85C4-54D5-A91DAA8BA0DF}"/>
              </a:ext>
            </a:extLst>
          </p:cNvPr>
          <p:cNvSpPr/>
          <p:nvPr/>
        </p:nvSpPr>
        <p:spPr>
          <a:xfrm>
            <a:off x="136807" y="1214413"/>
            <a:ext cx="6568793" cy="44526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Welcome to Reading in Year 4!</a:t>
            </a:r>
          </a:p>
          <a:p>
            <a:endParaRPr lang="en-GB" sz="1400" b="1" dirty="0">
              <a:solidFill>
                <a:schemeClr val="tx1"/>
              </a:solidFill>
            </a:endParaRPr>
          </a:p>
          <a:p>
            <a:r>
              <a:rPr lang="en-GB" sz="1400" dirty="0">
                <a:solidFill>
                  <a:schemeClr val="tx1"/>
                </a:solidFill>
              </a:rPr>
              <a:t>Our aim in Year 4 at </a:t>
            </a:r>
            <a:r>
              <a:rPr lang="en-GB" sz="1400" dirty="0" err="1">
                <a:solidFill>
                  <a:schemeClr val="tx1"/>
                </a:solidFill>
              </a:rPr>
              <a:t>Muscliff</a:t>
            </a:r>
            <a:r>
              <a:rPr lang="en-GB" sz="1400" dirty="0">
                <a:solidFill>
                  <a:schemeClr val="tx1"/>
                </a:solidFill>
              </a:rPr>
              <a:t> is to: </a:t>
            </a:r>
          </a:p>
          <a:p>
            <a:pPr marL="285750" indent="-285750">
              <a:buFont typeface="Arial" panose="020B0604020202020204" pitchFamily="34" charset="0"/>
              <a:buChar char="•"/>
            </a:pPr>
            <a:r>
              <a:rPr lang="en-GB" sz="1400" dirty="0">
                <a:solidFill>
                  <a:schemeClr val="tx1"/>
                </a:solidFill>
              </a:rPr>
              <a:t>instil a curiosity for exploring a variety of reading material</a:t>
            </a:r>
          </a:p>
          <a:p>
            <a:pPr marL="285750" indent="-285750">
              <a:buFont typeface="Arial" panose="020B0604020202020204" pitchFamily="34" charset="0"/>
              <a:buChar char="•"/>
            </a:pPr>
            <a:r>
              <a:rPr lang="en-GB" sz="1400" dirty="0">
                <a:solidFill>
                  <a:schemeClr val="tx1"/>
                </a:solidFill>
              </a:rPr>
              <a:t>develop children’s book talk and response to reading</a:t>
            </a:r>
          </a:p>
          <a:p>
            <a:pPr marL="285750" indent="-285750">
              <a:buFont typeface="Arial" panose="020B0604020202020204" pitchFamily="34" charset="0"/>
              <a:buChar char="•"/>
            </a:pPr>
            <a:r>
              <a:rPr lang="en-GB" sz="1400" dirty="0">
                <a:solidFill>
                  <a:schemeClr val="tx1"/>
                </a:solidFill>
              </a:rPr>
              <a:t>recommend books and authors in our culture of reading</a:t>
            </a:r>
          </a:p>
          <a:p>
            <a:pPr marL="285750" indent="-285750">
              <a:buFont typeface="Arial" panose="020B0604020202020204" pitchFamily="34" charset="0"/>
              <a:buChar char="•"/>
            </a:pPr>
            <a:r>
              <a:rPr lang="en-GB" sz="1400" dirty="0">
                <a:solidFill>
                  <a:schemeClr val="tx1"/>
                </a:solidFill>
              </a:rPr>
              <a:t>develop competent and confident readers who have a thirst for reading</a:t>
            </a:r>
          </a:p>
          <a:p>
            <a:pPr marL="285750" indent="-285750">
              <a:buFont typeface="Arial" panose="020B0604020202020204" pitchFamily="34" charset="0"/>
              <a:buChar char="•"/>
            </a:pPr>
            <a:r>
              <a:rPr lang="en-GB" sz="1400" dirty="0">
                <a:solidFill>
                  <a:schemeClr val="tx1"/>
                </a:solidFill>
              </a:rPr>
              <a:t>develop healthy habits for independent reading and book choice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schemeClr val="tx1"/>
                </a:solidFill>
              </a:rPr>
              <a:t>d</a:t>
            </a:r>
            <a:r>
              <a:rPr lang="en-GB" sz="1400" kern="1200" dirty="0">
                <a:solidFill>
                  <a:schemeClr val="tx1"/>
                </a:solidFill>
                <a:effectLst/>
                <a:latin typeface="+mn-lt"/>
                <a:ea typeface="+mn-ea"/>
                <a:cs typeface="+mn-cs"/>
              </a:rPr>
              <a:t>evelop pupils’ ability to read aloud with prosody for the purpose of performance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a:solidFill>
                  <a:schemeClr val="tx1"/>
                </a:solidFill>
                <a:effectLst/>
                <a:latin typeface="+mn-lt"/>
                <a:ea typeface="+mn-ea"/>
                <a:cs typeface="+mn-cs"/>
              </a:rPr>
              <a:t>to support the development of pupils’ language and vocabulary.</a:t>
            </a:r>
          </a:p>
          <a:p>
            <a:endParaRPr lang="en-GB" sz="1400" dirty="0">
              <a:solidFill>
                <a:schemeClr val="tx1"/>
              </a:solidFill>
            </a:endParaRPr>
          </a:p>
          <a:p>
            <a:r>
              <a:rPr lang="en-GB" sz="1400" dirty="0">
                <a:solidFill>
                  <a:schemeClr val="tx1"/>
                </a:solidFill>
              </a:rPr>
              <a:t> In Year 4, we understand that:</a:t>
            </a:r>
          </a:p>
          <a:p>
            <a:endParaRPr lang="en-GB" sz="1400" dirty="0">
              <a:solidFill>
                <a:schemeClr val="tx1"/>
              </a:solidFill>
            </a:endParaRPr>
          </a:p>
          <a:p>
            <a:pPr marL="285750" indent="-285750">
              <a:buFont typeface="Arial" panose="020B0604020202020204" pitchFamily="34" charset="0"/>
              <a:buChar char="•"/>
            </a:pPr>
            <a:r>
              <a:rPr lang="en-US" sz="1400" dirty="0">
                <a:solidFill>
                  <a:srgbClr val="202124"/>
                </a:solidFill>
                <a:latin typeface="Google Sans"/>
              </a:rPr>
              <a:t>r</a:t>
            </a:r>
            <a:r>
              <a:rPr lang="en-US" sz="1400" b="0" i="0" dirty="0">
                <a:solidFill>
                  <a:srgbClr val="202124"/>
                </a:solidFill>
                <a:effectLst/>
                <a:latin typeface="Google Sans"/>
              </a:rPr>
              <a:t>eading lies at the heart of the curriculum, and </a:t>
            </a:r>
            <a:r>
              <a:rPr lang="en-US" sz="1400" b="0" i="0" dirty="0">
                <a:solidFill>
                  <a:srgbClr val="040C28"/>
                </a:solidFill>
                <a:effectLst/>
                <a:latin typeface="Google Sans"/>
              </a:rPr>
              <a:t>it's of the upmost importance to a child's personal, social, and academic success, as well as their general wellbeing</a:t>
            </a:r>
            <a:endParaRPr lang="en-US" sz="1400" dirty="0">
              <a:solidFill>
                <a:srgbClr val="202124"/>
              </a:solidFill>
              <a:latin typeface="Google Sans"/>
            </a:endParaRPr>
          </a:p>
          <a:p>
            <a:pPr marL="285750" indent="-285750">
              <a:buFont typeface="Arial" panose="020B0604020202020204" pitchFamily="34" charset="0"/>
              <a:buChar char="•"/>
            </a:pPr>
            <a:r>
              <a:rPr lang="en-US" sz="1400" dirty="0">
                <a:solidFill>
                  <a:srgbClr val="202124"/>
                </a:solidFill>
                <a:latin typeface="Google Sans"/>
              </a:rPr>
              <a:t>a</a:t>
            </a:r>
            <a:r>
              <a:rPr lang="en-US" sz="1400" b="0" i="0" dirty="0">
                <a:solidFill>
                  <a:srgbClr val="202124"/>
                </a:solidFill>
                <a:effectLst/>
                <a:latin typeface="Google Sans"/>
              </a:rPr>
              <a:t> reading culture is an environment where reading is championed, valued, respected, and encouraged</a:t>
            </a:r>
          </a:p>
          <a:p>
            <a:pPr marL="285750" indent="-285750">
              <a:buFont typeface="Arial" panose="020B0604020202020204" pitchFamily="34" charset="0"/>
              <a:buChar char="•"/>
            </a:pPr>
            <a:r>
              <a:rPr lang="en-GB" sz="1400" dirty="0">
                <a:solidFill>
                  <a:schemeClr val="tx1"/>
                </a:solidFill>
              </a:rPr>
              <a:t>b</a:t>
            </a:r>
            <a:r>
              <a:rPr lang="en-GB" sz="1400" b="0" i="0" kern="1200" dirty="0">
                <a:solidFill>
                  <a:schemeClr val="tx1"/>
                </a:solidFill>
                <a:effectLst/>
                <a:latin typeface="+mn-lt"/>
                <a:ea typeface="+mn-ea"/>
                <a:cs typeface="+mn-cs"/>
              </a:rPr>
              <a:t>ackground knowledge and vocabulary are essential components of reading comprehension</a:t>
            </a:r>
            <a:r>
              <a:rPr lang="en-GB" sz="1400" b="1" i="0" kern="1200" dirty="0">
                <a:solidFill>
                  <a:schemeClr val="tx1"/>
                </a:solidFill>
                <a:effectLst/>
                <a:latin typeface="+mn-lt"/>
                <a:ea typeface="+mn-ea"/>
                <a:cs typeface="+mn-cs"/>
              </a:rPr>
              <a:t>.</a:t>
            </a:r>
            <a:endParaRPr lang="en-GB" sz="1400" b="0" i="0" kern="1200" dirty="0">
              <a:solidFill>
                <a:schemeClr val="tx1"/>
              </a:solidFill>
              <a:effectLst/>
              <a:latin typeface="+mn-lt"/>
              <a:ea typeface="+mn-ea"/>
              <a:cs typeface="+mn-cs"/>
            </a:endParaRPr>
          </a:p>
        </p:txBody>
      </p:sp>
      <p:pic>
        <p:nvPicPr>
          <p:cNvPr id="3" name="Picture 2">
            <a:extLst>
              <a:ext uri="{FF2B5EF4-FFF2-40B4-BE49-F238E27FC236}">
                <a16:creationId xmlns:a16="http://schemas.microsoft.com/office/drawing/2014/main" id="{3731C752-BB2C-49B1-3A41-3BB5FE7CE9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185" t="26111" r="1995" b="14583"/>
          <a:stretch/>
        </p:blipFill>
        <p:spPr bwMode="auto">
          <a:xfrm>
            <a:off x="2654300" y="5778099"/>
            <a:ext cx="4038600" cy="36364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F28D875F-11CB-21BE-90C1-1EFBE399EA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807" y="5775594"/>
            <a:ext cx="2477160" cy="3636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508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2" name="Rectangle 1">
            <a:extLst>
              <a:ext uri="{FF2B5EF4-FFF2-40B4-BE49-F238E27FC236}">
                <a16:creationId xmlns:a16="http://schemas.microsoft.com/office/drawing/2014/main" id="{F02B2CA0-56C9-7C60-DEB8-F165FEBDA44A}"/>
              </a:ext>
            </a:extLst>
          </p:cNvPr>
          <p:cNvSpPr/>
          <p:nvPr/>
        </p:nvSpPr>
        <p:spPr>
          <a:xfrm>
            <a:off x="124360" y="1235034"/>
            <a:ext cx="6555509" cy="85188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What does a typical reading session look like in Y4?</a:t>
            </a:r>
          </a:p>
          <a:p>
            <a:pPr algn="ctr"/>
            <a:endParaRPr lang="en-GB" sz="1400" dirty="0">
              <a:solidFill>
                <a:schemeClr val="tx1"/>
              </a:solidFill>
            </a:endParaRPr>
          </a:p>
          <a:p>
            <a:r>
              <a:rPr lang="en-GB" sz="1200" dirty="0">
                <a:solidFill>
                  <a:schemeClr val="tx1"/>
                </a:solidFill>
              </a:rPr>
              <a:t>Supplemented by Oxford Reading Tree books, our primary source of high-quality guided reading texts is actually our lead English text. In studying our class text thoroughly, children become fully immersed in the style of literature and have the opportunity (and time) to explore the book fully with the supportive discussions led by the teacher. The impact is cohesion; children are able to develop their reading skills whilst also developing high quality book talk. Here’s where the quality book talk really shines through and it is evident the moment you step into a reading session!  We spend plenty of time exploring </a:t>
            </a:r>
            <a:r>
              <a:rPr lang="en-GB" sz="1200" b="1" i="1" dirty="0">
                <a:solidFill>
                  <a:schemeClr val="tx1"/>
                </a:solidFill>
              </a:rPr>
              <a:t>how </a:t>
            </a:r>
            <a:r>
              <a:rPr lang="en-GB" sz="1200" dirty="0">
                <a:solidFill>
                  <a:schemeClr val="tx1"/>
                </a:solidFill>
              </a:rPr>
              <a:t>the author uses key features and the impact it has on us as the reader. We get to grips with characterisation and the devices the author uses to create this. We unpick the language and vocabulary carefully recognising that this is key to children’s development as readers. At </a:t>
            </a:r>
            <a:r>
              <a:rPr lang="en-GB" sz="1200" dirty="0" err="1">
                <a:solidFill>
                  <a:schemeClr val="tx1"/>
                </a:solidFill>
              </a:rPr>
              <a:t>Muscliff</a:t>
            </a:r>
            <a:r>
              <a:rPr lang="en-GB" sz="1200" dirty="0">
                <a:solidFill>
                  <a:schemeClr val="tx1"/>
                </a:solidFill>
              </a:rPr>
              <a:t>, we believe that reading should be developed within context.</a:t>
            </a:r>
          </a:p>
          <a:p>
            <a:endParaRPr lang="en-GB" sz="1200" dirty="0">
              <a:solidFill>
                <a:schemeClr val="tx1"/>
              </a:solidFill>
            </a:endParaRPr>
          </a:p>
          <a:p>
            <a:r>
              <a:rPr lang="en-GB" sz="1200" dirty="0">
                <a:solidFill>
                  <a:schemeClr val="tx1"/>
                </a:solidFill>
              </a:rPr>
              <a:t>To develop all strands of reading comprehension (and to successfully meet our Year 4 standards) each session will focus on a specific strand. </a:t>
            </a:r>
          </a:p>
          <a:p>
            <a:endParaRPr lang="en-GB" sz="1200" dirty="0">
              <a:solidFill>
                <a:schemeClr val="tx1"/>
              </a:solidFill>
            </a:endParaRPr>
          </a:p>
          <a:p>
            <a:r>
              <a:rPr lang="en-GB" sz="1200" dirty="0">
                <a:solidFill>
                  <a:schemeClr val="tx1"/>
                </a:solidFill>
              </a:rPr>
              <a:t>Here’s what you would see in a typical lesson:</a:t>
            </a:r>
          </a:p>
          <a:p>
            <a:endParaRPr lang="en-GB" sz="1200" dirty="0">
              <a:solidFill>
                <a:schemeClr val="tx1"/>
              </a:solidFill>
            </a:endParaRPr>
          </a:p>
          <a:p>
            <a:r>
              <a:rPr lang="en-GB" sz="1200" b="1" dirty="0">
                <a:solidFill>
                  <a:schemeClr val="tx1"/>
                </a:solidFill>
              </a:rPr>
              <a:t>Drama</a:t>
            </a:r>
          </a:p>
          <a:p>
            <a:r>
              <a:rPr lang="en-GB" sz="1200" dirty="0">
                <a:solidFill>
                  <a:schemeClr val="tx1"/>
                </a:solidFill>
              </a:rPr>
              <a:t>Drama activities enable Year 4 children to put themselves into the position of a character. This develops children’s inference skills as they need to interpret what they have read and link this to how a character is feeling. </a:t>
            </a:r>
          </a:p>
          <a:p>
            <a:endParaRPr lang="en-GB" sz="1200" dirty="0">
              <a:solidFill>
                <a:schemeClr val="tx1"/>
              </a:solidFill>
            </a:endParaRPr>
          </a:p>
          <a:p>
            <a:r>
              <a:rPr lang="en-GB" sz="1200" b="1" dirty="0">
                <a:solidFill>
                  <a:schemeClr val="tx1"/>
                </a:solidFill>
              </a:rPr>
              <a:t>Language</a:t>
            </a:r>
          </a:p>
          <a:p>
            <a:r>
              <a:rPr lang="en-GB" sz="1200" dirty="0">
                <a:solidFill>
                  <a:schemeClr val="tx1"/>
                </a:solidFill>
              </a:rPr>
              <a:t>This session tends to be more adult-led than many of our sessions as it is important that the meaning and context of vocabulary is transferred. Sometimes we record words using a language pyramid as this can be a useful concept.</a:t>
            </a:r>
          </a:p>
          <a:p>
            <a:r>
              <a:rPr lang="en-GB" sz="1200" dirty="0">
                <a:solidFill>
                  <a:schemeClr val="tx1"/>
                </a:solidFill>
              </a:rPr>
              <a:t> </a:t>
            </a:r>
          </a:p>
          <a:p>
            <a:r>
              <a:rPr lang="en-GB" sz="1200" b="1" dirty="0">
                <a:solidFill>
                  <a:schemeClr val="tx1"/>
                </a:solidFill>
              </a:rPr>
              <a:t>Debate</a:t>
            </a:r>
          </a:p>
          <a:p>
            <a:r>
              <a:rPr lang="en-GB" sz="1200" dirty="0">
                <a:solidFill>
                  <a:schemeClr val="tx1"/>
                </a:solidFill>
              </a:rPr>
              <a:t>Arguments are one of our favourites! This requires a more wholistic understanding of the text. Since structuring lessons using debate, our children have become much more efficient in tackling the infamous 3 mark questions as they are more able to make a point, justify the point with evidence from what they have read but also look for further points to either ‘back up’ their original idea or points in the text that would oppose the original point. </a:t>
            </a:r>
          </a:p>
          <a:p>
            <a:endParaRPr lang="en-GB" sz="1200" dirty="0">
              <a:solidFill>
                <a:schemeClr val="tx1"/>
              </a:solidFill>
            </a:endParaRPr>
          </a:p>
          <a:p>
            <a:r>
              <a:rPr lang="en-GB" sz="1200" b="1" dirty="0">
                <a:solidFill>
                  <a:schemeClr val="tx1"/>
                </a:solidFill>
              </a:rPr>
              <a:t>The Author Craft</a:t>
            </a:r>
          </a:p>
          <a:p>
            <a:r>
              <a:rPr lang="en-GB" sz="1200" dirty="0">
                <a:solidFill>
                  <a:schemeClr val="tx1"/>
                </a:solidFill>
              </a:rPr>
              <a:t>Here we analyse how and why an author writes a particular word or phrase. We noted from question level analysis that previously our children lacked the ability to answer questions that involved author’s choices. For example, “Why do you think the author choose the word erupted.” In the past, children would have written, “for effect.” Now children are more able to pinpoint what the effect is.</a:t>
            </a:r>
          </a:p>
          <a:p>
            <a:endParaRPr lang="en-GB" sz="1200" dirty="0">
              <a:solidFill>
                <a:schemeClr val="tx1"/>
              </a:solidFill>
            </a:endParaRPr>
          </a:p>
          <a:p>
            <a:r>
              <a:rPr lang="en-GB" sz="1200" b="1" dirty="0">
                <a:solidFill>
                  <a:schemeClr val="tx1"/>
                </a:solidFill>
              </a:rPr>
              <a:t>Written Response</a:t>
            </a:r>
          </a:p>
          <a:p>
            <a:r>
              <a:rPr lang="en-GB" sz="1200" dirty="0">
                <a:solidFill>
                  <a:schemeClr val="tx1"/>
                </a:solidFill>
              </a:rPr>
              <a:t>And of course, children do need to become familiar with showing their reading comprehension in more formal ways. Teachers create their own questions and activities that support all comprehension skills.</a:t>
            </a:r>
            <a:endParaRPr lang="en-GB" sz="1400" dirty="0">
              <a:solidFill>
                <a:schemeClr val="tx1"/>
              </a:solidFill>
            </a:endParaRPr>
          </a:p>
          <a:p>
            <a:endParaRPr lang="en-GB" sz="1400" dirty="0">
              <a:solidFill>
                <a:schemeClr val="tx1"/>
              </a:solidFill>
            </a:endParaRPr>
          </a:p>
        </p:txBody>
      </p:sp>
    </p:spTree>
    <p:extLst>
      <p:ext uri="{BB962C8B-B14F-4D97-AF65-F5344CB8AC3E}">
        <p14:creationId xmlns:p14="http://schemas.microsoft.com/office/powerpoint/2010/main" val="3616159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graphicFrame>
        <p:nvGraphicFramePr>
          <p:cNvPr id="5" name="Table 4">
            <a:extLst>
              <a:ext uri="{FF2B5EF4-FFF2-40B4-BE49-F238E27FC236}">
                <a16:creationId xmlns:a16="http://schemas.microsoft.com/office/drawing/2014/main" id="{C016CAFE-E51F-B171-333B-6BD2832A46D7}"/>
              </a:ext>
            </a:extLst>
          </p:cNvPr>
          <p:cNvGraphicFramePr>
            <a:graphicFrameLocks noGrp="1"/>
          </p:cNvGraphicFramePr>
          <p:nvPr>
            <p:extLst>
              <p:ext uri="{D42A27DB-BD31-4B8C-83A1-F6EECF244321}">
                <p14:modId xmlns:p14="http://schemas.microsoft.com/office/powerpoint/2010/main" val="569091587"/>
              </p:ext>
            </p:extLst>
          </p:nvPr>
        </p:nvGraphicFramePr>
        <p:xfrm>
          <a:off x="471487" y="6012090"/>
          <a:ext cx="5915025" cy="3255222"/>
        </p:xfrm>
        <a:graphic>
          <a:graphicData uri="http://schemas.openxmlformats.org/drawingml/2006/table">
            <a:tbl>
              <a:tblPr firstRow="1" firstCol="1" lastRow="1" lastCol="1" bandRow="1" bandCol="1">
                <a:tableStyleId>{5C22544A-7EE6-4342-B048-85BDC9FD1C3A}</a:tableStyleId>
              </a:tblPr>
              <a:tblGrid>
                <a:gridCol w="5915025">
                  <a:extLst>
                    <a:ext uri="{9D8B030D-6E8A-4147-A177-3AD203B41FA5}">
                      <a16:colId xmlns:a16="http://schemas.microsoft.com/office/drawing/2014/main" val="1944225176"/>
                    </a:ext>
                  </a:extLst>
                </a:gridCol>
              </a:tblGrid>
              <a:tr h="35355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800" b="1" dirty="0">
                          <a:solidFill>
                            <a:schemeClr val="tx1"/>
                          </a:solidFill>
                        </a:rPr>
                        <a:t>Year 4 End of Year Expectations</a:t>
                      </a:r>
                    </a:p>
                    <a:p>
                      <a:pPr algn="ctr"/>
                      <a:endParaRPr lang="en-GB" sz="1800" dirty="0">
                        <a:solidFill>
                          <a:schemeClr val="tx1"/>
                        </a:solidFill>
                        <a:effectLst/>
                        <a:latin typeface="+mn-lt"/>
                        <a:ea typeface="Times New Roman" panose="02020603050405020304" pitchFamily="18" charset="0"/>
                        <a:cs typeface="Times New Roman" panose="02020603050405020304" pitchFamily="18" charset="0"/>
                      </a:endParaRPr>
                    </a:p>
                  </a:txBody>
                  <a:tcPr marL="68553" marR="68553" marT="0" marB="0">
                    <a:solidFill>
                      <a:schemeClr val="bg1"/>
                    </a:solidFill>
                  </a:tcPr>
                </a:tc>
                <a:extLst>
                  <a:ext uri="{0D108BD9-81ED-4DB2-BD59-A6C34878D82A}">
                    <a16:rowId xmlns:a16="http://schemas.microsoft.com/office/drawing/2014/main" val="2681845693"/>
                  </a:ext>
                </a:extLst>
              </a:tr>
              <a:tr h="353554">
                <a:tc>
                  <a:txBody>
                    <a:bodyPr/>
                    <a:lstStyle/>
                    <a:p>
                      <a:pPr marL="171450" indent="-171450" algn="l">
                        <a:buFont typeface="Arial" panose="020B0604020202020204" pitchFamily="34" charset="0"/>
                        <a:buChar char="•"/>
                      </a:pPr>
                      <a:r>
                        <a:rPr lang="en-GB" sz="1800" b="0" dirty="0">
                          <a:solidFill>
                            <a:schemeClr val="tx1"/>
                          </a:solidFill>
                          <a:effectLst/>
                          <a:latin typeface="+mn-lt"/>
                        </a:rPr>
                        <a:t>Read, on sight, all the words from the Year 3/4 spelling list.</a:t>
                      </a:r>
                      <a:endParaRPr lang="en-GB" sz="1800" b="0" dirty="0">
                        <a:solidFill>
                          <a:schemeClr val="tx1"/>
                        </a:solidFill>
                        <a:effectLst/>
                        <a:latin typeface="+mn-lt"/>
                        <a:ea typeface="Times New Roman" panose="02020603050405020304" pitchFamily="18" charset="0"/>
                        <a:cs typeface="Times New Roman" panose="02020603050405020304" pitchFamily="18" charset="0"/>
                      </a:endParaRPr>
                    </a:p>
                  </a:txBody>
                  <a:tcPr marL="68553" marR="68553" marT="0" marB="0">
                    <a:solidFill>
                      <a:schemeClr val="bg1"/>
                    </a:solidFill>
                  </a:tcPr>
                </a:tc>
                <a:extLst>
                  <a:ext uri="{0D108BD9-81ED-4DB2-BD59-A6C34878D82A}">
                    <a16:rowId xmlns:a16="http://schemas.microsoft.com/office/drawing/2014/main" val="906406333"/>
                  </a:ext>
                </a:extLst>
              </a:tr>
              <a:tr h="353554">
                <a:tc>
                  <a:txBody>
                    <a:bodyPr/>
                    <a:lstStyle/>
                    <a:p>
                      <a:pPr marL="171450" indent="-171450" algn="l">
                        <a:buFont typeface="Arial" panose="020B0604020202020204" pitchFamily="34" charset="0"/>
                        <a:buChar char="•"/>
                      </a:pPr>
                      <a:r>
                        <a:rPr lang="en-GB" sz="1800" b="0" dirty="0">
                          <a:solidFill>
                            <a:schemeClr val="tx1"/>
                          </a:solidFill>
                          <a:effectLst/>
                          <a:latin typeface="+mn-lt"/>
                        </a:rPr>
                        <a:t>Recognise when words are an exception to the rule.</a:t>
                      </a:r>
                      <a:endParaRPr lang="en-GB" sz="1800" b="0" dirty="0">
                        <a:solidFill>
                          <a:schemeClr val="tx1"/>
                        </a:solidFill>
                        <a:effectLst/>
                        <a:latin typeface="+mn-lt"/>
                        <a:ea typeface="Times New Roman" panose="02020603050405020304" pitchFamily="18" charset="0"/>
                        <a:cs typeface="Times New Roman" panose="02020603050405020304" pitchFamily="18" charset="0"/>
                      </a:endParaRPr>
                    </a:p>
                  </a:txBody>
                  <a:tcPr marL="68553" marR="68553" marT="0" marB="0">
                    <a:solidFill>
                      <a:schemeClr val="bg1"/>
                    </a:solidFill>
                  </a:tcPr>
                </a:tc>
                <a:extLst>
                  <a:ext uri="{0D108BD9-81ED-4DB2-BD59-A6C34878D82A}">
                    <a16:rowId xmlns:a16="http://schemas.microsoft.com/office/drawing/2014/main" val="36469816"/>
                  </a:ext>
                </a:extLst>
              </a:tr>
              <a:tr h="353554">
                <a:tc>
                  <a:txBody>
                    <a:bodyPr/>
                    <a:lstStyle/>
                    <a:p>
                      <a:pPr marL="171450" indent="-171450" algn="l">
                        <a:buFont typeface="Arial" panose="020B0604020202020204" pitchFamily="34" charset="0"/>
                        <a:buChar char="•"/>
                      </a:pPr>
                      <a:r>
                        <a:rPr lang="en-GB" sz="1800" b="0" dirty="0">
                          <a:solidFill>
                            <a:schemeClr val="tx1"/>
                          </a:solidFill>
                          <a:effectLst/>
                          <a:latin typeface="+mn-lt"/>
                        </a:rPr>
                        <a:t>Independently suggest what might happen in a text from implied meaning.</a:t>
                      </a:r>
                      <a:endParaRPr lang="en-GB" sz="1800" b="0" dirty="0">
                        <a:solidFill>
                          <a:schemeClr val="tx1"/>
                        </a:solidFill>
                        <a:effectLst/>
                        <a:latin typeface="+mn-lt"/>
                        <a:ea typeface="Times New Roman" panose="02020603050405020304" pitchFamily="18" charset="0"/>
                        <a:cs typeface="Times New Roman" panose="02020603050405020304" pitchFamily="18" charset="0"/>
                      </a:endParaRPr>
                    </a:p>
                  </a:txBody>
                  <a:tcPr marL="68553" marR="68553" marT="0" marB="0">
                    <a:solidFill>
                      <a:schemeClr val="bg1"/>
                    </a:solidFill>
                  </a:tcPr>
                </a:tc>
                <a:extLst>
                  <a:ext uri="{0D108BD9-81ED-4DB2-BD59-A6C34878D82A}">
                    <a16:rowId xmlns:a16="http://schemas.microsoft.com/office/drawing/2014/main" val="2140844148"/>
                  </a:ext>
                </a:extLst>
              </a:tr>
              <a:tr h="353554">
                <a:tc>
                  <a:txBody>
                    <a:bodyPr/>
                    <a:lstStyle/>
                    <a:p>
                      <a:pPr marL="171450" indent="-171450" algn="l">
                        <a:buFont typeface="Arial" panose="020B0604020202020204" pitchFamily="34" charset="0"/>
                        <a:buChar char="•"/>
                      </a:pPr>
                      <a:r>
                        <a:rPr lang="en-GB" sz="1800" b="0" dirty="0">
                          <a:solidFill>
                            <a:schemeClr val="tx1"/>
                          </a:solidFill>
                          <a:effectLst/>
                          <a:latin typeface="+mn-lt"/>
                        </a:rPr>
                        <a:t>Locate information using skimming, scanning and text marking.</a:t>
                      </a:r>
                      <a:endParaRPr lang="en-GB" sz="1800" b="0" dirty="0">
                        <a:solidFill>
                          <a:schemeClr val="tx1"/>
                        </a:solidFill>
                        <a:effectLst/>
                        <a:latin typeface="+mn-lt"/>
                        <a:ea typeface="Times New Roman" panose="02020603050405020304" pitchFamily="18" charset="0"/>
                        <a:cs typeface="Times New Roman" panose="02020603050405020304" pitchFamily="18" charset="0"/>
                      </a:endParaRPr>
                    </a:p>
                  </a:txBody>
                  <a:tcPr marL="68553" marR="68553" marT="0" marB="0">
                    <a:solidFill>
                      <a:schemeClr val="bg1"/>
                    </a:solidFill>
                  </a:tcPr>
                </a:tc>
                <a:extLst>
                  <a:ext uri="{0D108BD9-81ED-4DB2-BD59-A6C34878D82A}">
                    <a16:rowId xmlns:a16="http://schemas.microsoft.com/office/drawing/2014/main" val="1485491890"/>
                  </a:ext>
                </a:extLst>
              </a:tr>
              <a:tr h="353554">
                <a:tc>
                  <a:txBody>
                    <a:bodyPr/>
                    <a:lstStyle/>
                    <a:p>
                      <a:pPr marL="171450" indent="-171450" algn="l">
                        <a:buFont typeface="Arial" panose="020B0604020202020204" pitchFamily="34" charset="0"/>
                        <a:buChar char="•"/>
                      </a:pPr>
                      <a:r>
                        <a:rPr lang="en-GB" sz="1800" b="0" dirty="0">
                          <a:solidFill>
                            <a:schemeClr val="tx1"/>
                          </a:solidFill>
                          <a:effectLst/>
                          <a:latin typeface="+mn-lt"/>
                        </a:rPr>
                        <a:t>Pull together clues from action, dialogue and description to infer meaning.</a:t>
                      </a:r>
                      <a:endParaRPr lang="en-GB" sz="1800" b="0" dirty="0">
                        <a:solidFill>
                          <a:schemeClr val="tx1"/>
                        </a:solidFill>
                        <a:effectLst/>
                        <a:latin typeface="+mn-lt"/>
                        <a:ea typeface="Times New Roman" panose="02020603050405020304" pitchFamily="18" charset="0"/>
                        <a:cs typeface="Times New Roman" panose="02020603050405020304" pitchFamily="18" charset="0"/>
                      </a:endParaRPr>
                    </a:p>
                  </a:txBody>
                  <a:tcPr marL="68553" marR="68553" marT="0" marB="0">
                    <a:solidFill>
                      <a:schemeClr val="bg1"/>
                    </a:solidFill>
                  </a:tcPr>
                </a:tc>
                <a:extLst>
                  <a:ext uri="{0D108BD9-81ED-4DB2-BD59-A6C34878D82A}">
                    <a16:rowId xmlns:a16="http://schemas.microsoft.com/office/drawing/2014/main" val="3539578504"/>
                  </a:ext>
                </a:extLst>
              </a:tr>
              <a:tr h="353554">
                <a:tc>
                  <a:txBody>
                    <a:bodyPr/>
                    <a:lstStyle/>
                    <a:p>
                      <a:pPr marL="171450" indent="-171450" algn="l">
                        <a:buFont typeface="Arial" panose="020B0604020202020204" pitchFamily="34" charset="0"/>
                        <a:buChar char="•"/>
                      </a:pPr>
                      <a:r>
                        <a:rPr lang="en-GB" sz="1800" b="0" dirty="0">
                          <a:solidFill>
                            <a:schemeClr val="tx1"/>
                          </a:solidFill>
                          <a:effectLst/>
                          <a:latin typeface="+mn-lt"/>
                        </a:rPr>
                        <a:t>Identify and name different forms of poetry.</a:t>
                      </a:r>
                      <a:endParaRPr lang="en-GB" sz="1800" b="0" dirty="0">
                        <a:solidFill>
                          <a:schemeClr val="tx1"/>
                        </a:solidFill>
                        <a:effectLst/>
                        <a:latin typeface="+mn-lt"/>
                        <a:ea typeface="Times New Roman" panose="02020603050405020304" pitchFamily="18" charset="0"/>
                        <a:cs typeface="Times New Roman" panose="02020603050405020304" pitchFamily="18" charset="0"/>
                      </a:endParaRPr>
                    </a:p>
                  </a:txBody>
                  <a:tcPr marL="68553" marR="68553" marT="0" marB="0">
                    <a:solidFill>
                      <a:schemeClr val="bg1"/>
                    </a:solidFill>
                  </a:tcPr>
                </a:tc>
                <a:extLst>
                  <a:ext uri="{0D108BD9-81ED-4DB2-BD59-A6C34878D82A}">
                    <a16:rowId xmlns:a16="http://schemas.microsoft.com/office/drawing/2014/main" val="2990980688"/>
                  </a:ext>
                </a:extLst>
              </a:tr>
            </a:tbl>
          </a:graphicData>
        </a:graphic>
      </p:graphicFrame>
      <p:sp>
        <p:nvSpPr>
          <p:cNvPr id="9" name="Rectangle 8">
            <a:extLst>
              <a:ext uri="{FF2B5EF4-FFF2-40B4-BE49-F238E27FC236}">
                <a16:creationId xmlns:a16="http://schemas.microsoft.com/office/drawing/2014/main" id="{61F4412B-6704-B042-BEB2-ADA2CE73F1AD}"/>
              </a:ext>
            </a:extLst>
          </p:cNvPr>
          <p:cNvSpPr/>
          <p:nvPr/>
        </p:nvSpPr>
        <p:spPr>
          <a:xfrm>
            <a:off x="170003" y="1288173"/>
            <a:ext cx="1580444" cy="16206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Texts</a:t>
            </a:r>
          </a:p>
          <a:p>
            <a:endParaRPr lang="en-GB" sz="1400" b="1" dirty="0">
              <a:solidFill>
                <a:schemeClr val="tx1"/>
              </a:solidFill>
            </a:endParaRPr>
          </a:p>
          <a:p>
            <a:r>
              <a:rPr lang="en-GB" sz="1400" dirty="0">
                <a:solidFill>
                  <a:schemeClr val="tx1"/>
                </a:solidFill>
              </a:rPr>
              <a:t>Here is a reminder of our lead texts in Year 4, which we use for guided reading</a:t>
            </a:r>
          </a:p>
        </p:txBody>
      </p:sp>
      <p:pic>
        <p:nvPicPr>
          <p:cNvPr id="10" name="Picture 4" descr="The Butterfly Lion: Amazon.co.uk: 9780007874781: Books">
            <a:extLst>
              <a:ext uri="{FF2B5EF4-FFF2-40B4-BE49-F238E27FC236}">
                <a16:creationId xmlns:a16="http://schemas.microsoft.com/office/drawing/2014/main" id="{C5BCD4CE-1C2B-828F-992C-618B6CAC65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00" y="2971522"/>
            <a:ext cx="1677154" cy="261617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Varjak Paw (Varjak Paw, 1): Amazon.co.uk: Said, SF, McKean, Dave:  9780552572293: Books">
            <a:extLst>
              <a:ext uri="{FF2B5EF4-FFF2-40B4-BE49-F238E27FC236}">
                <a16:creationId xmlns:a16="http://schemas.microsoft.com/office/drawing/2014/main" id="{7DBF75E0-9537-5AF9-7908-CF2FD75236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9229" y="1240647"/>
            <a:ext cx="1618246" cy="25047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Poems Aloud: An anthology of poems to read out loud (1) (Poetry to  Perform): Amazon.co.uk: Coelho, Joseph, Gray-Barnett, Daniel:  9780711247680: Books">
            <a:extLst>
              <a:ext uri="{FF2B5EF4-FFF2-40B4-BE49-F238E27FC236}">
                <a16:creationId xmlns:a16="http://schemas.microsoft.com/office/drawing/2014/main" id="{1BE10FC6-0477-65E3-C1C2-19E1B6B75B2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70185" y="1257148"/>
            <a:ext cx="1421380" cy="2175668"/>
          </a:xfrm>
          <a:prstGeom prst="rect">
            <a:avLst/>
          </a:prstGeom>
          <a:noFill/>
          <a:ln>
            <a:noFill/>
          </a:ln>
        </p:spPr>
      </p:pic>
      <p:pic>
        <p:nvPicPr>
          <p:cNvPr id="15" name="Picture 14" descr="The Firework Maker's Daughter : Pullman, Philip: Amazon.co.uk: Books">
            <a:extLst>
              <a:ext uri="{FF2B5EF4-FFF2-40B4-BE49-F238E27FC236}">
                <a16:creationId xmlns:a16="http://schemas.microsoft.com/office/drawing/2014/main" id="{73195D64-4751-93CA-0DB7-720692E846B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81356" y="3819922"/>
            <a:ext cx="1622722" cy="1771852"/>
          </a:xfrm>
          <a:prstGeom prst="rect">
            <a:avLst/>
          </a:prstGeom>
          <a:noFill/>
          <a:ln>
            <a:noFill/>
          </a:ln>
        </p:spPr>
      </p:pic>
      <p:pic>
        <p:nvPicPr>
          <p:cNvPr id="16" name="Picture 2" descr="Escape from Pompeii: Amazon.co.uk: Balit, Christina: Books">
            <a:extLst>
              <a:ext uri="{FF2B5EF4-FFF2-40B4-BE49-F238E27FC236}">
                <a16:creationId xmlns:a16="http://schemas.microsoft.com/office/drawing/2014/main" id="{00C02682-A106-E46D-0AE2-91052E89651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90567" y="3682610"/>
            <a:ext cx="1451324" cy="190916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The Big Book of the UK: Facts, folklore and fascinations from around the  United Kingdom: Amazon.co.uk: Russell Williams, Imogen, Lockhart, Louise:  9780241382608: Books">
            <a:extLst>
              <a:ext uri="{FF2B5EF4-FFF2-40B4-BE49-F238E27FC236}">
                <a16:creationId xmlns:a16="http://schemas.microsoft.com/office/drawing/2014/main" id="{AFE6E116-6EC4-7646-2256-A937AF9CE92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8399" y="1261443"/>
            <a:ext cx="1451324" cy="229627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The Boy and the Globe - Barrington Stoke">
            <a:extLst>
              <a:ext uri="{FF2B5EF4-FFF2-40B4-BE49-F238E27FC236}">
                <a16:creationId xmlns:a16="http://schemas.microsoft.com/office/drawing/2014/main" id="{D72B7053-C46F-258E-FE97-FC2F7EAE1C53}"/>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624308" y="3523885"/>
            <a:ext cx="1367257" cy="2103894"/>
          </a:xfrm>
          <a:prstGeom prst="rect">
            <a:avLst/>
          </a:prstGeom>
          <a:noFill/>
          <a:ln>
            <a:noFill/>
          </a:ln>
        </p:spPr>
      </p:pic>
    </p:spTree>
    <p:extLst>
      <p:ext uri="{BB962C8B-B14F-4D97-AF65-F5344CB8AC3E}">
        <p14:creationId xmlns:p14="http://schemas.microsoft.com/office/powerpoint/2010/main" val="741650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12" name="Rectangle 11">
            <a:extLst>
              <a:ext uri="{FF2B5EF4-FFF2-40B4-BE49-F238E27FC236}">
                <a16:creationId xmlns:a16="http://schemas.microsoft.com/office/drawing/2014/main" id="{36BB4BC4-4F2F-70F1-B2EE-69BA562A8B58}"/>
              </a:ext>
            </a:extLst>
          </p:cNvPr>
          <p:cNvSpPr/>
          <p:nvPr/>
        </p:nvSpPr>
        <p:spPr>
          <a:xfrm>
            <a:off x="109142" y="1271910"/>
            <a:ext cx="6596458" cy="339468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Year 4 Poetry</a:t>
            </a:r>
          </a:p>
          <a:p>
            <a:endParaRPr lang="en-GB" sz="1400" kern="1200" dirty="0">
              <a:solidFill>
                <a:schemeClr val="tx1"/>
              </a:solidFill>
              <a:effectLst/>
              <a:latin typeface="+mn-lt"/>
              <a:ea typeface="+mn-ea"/>
              <a:cs typeface="+mn-cs"/>
            </a:endParaRPr>
          </a:p>
          <a:p>
            <a:r>
              <a:rPr lang="en-GB" sz="1400" kern="1200" dirty="0">
                <a:solidFill>
                  <a:schemeClr val="tx1"/>
                </a:solidFill>
                <a:effectLst/>
                <a:latin typeface="+mn-lt"/>
                <a:ea typeface="+mn-ea"/>
                <a:cs typeface="+mn-cs"/>
              </a:rPr>
              <a:t>Poetry is a genre we particularly enjoy in Year 4 for several reasons. Firstly, it is important for children to explore prosody with the intention of reading aloud specifically for performance. </a:t>
            </a:r>
            <a:r>
              <a:rPr lang="en-GB" sz="1400" dirty="0">
                <a:solidFill>
                  <a:schemeClr val="tx1"/>
                </a:solidFill>
              </a:rPr>
              <a:t>Reading aloud is always something that young children are encouraged to do… but with poetry we read aloud for the purpose of engaging your audience. We teach the children interesting techniques such as crescendo, diminuendo, piano and lente that make the performance more effective!</a:t>
            </a:r>
          </a:p>
          <a:p>
            <a:r>
              <a:rPr lang="en-GB" sz="1400" dirty="0">
                <a:solidFill>
                  <a:schemeClr val="tx1"/>
                </a:solidFill>
              </a:rPr>
              <a:t>Secondly, reading poems that follow a structure and rely on repetition increases the confidence of those children who find reading a challenge.</a:t>
            </a:r>
          </a:p>
          <a:p>
            <a:r>
              <a:rPr lang="en-GB" sz="1400" dirty="0">
                <a:solidFill>
                  <a:schemeClr val="tx1"/>
                </a:solidFill>
              </a:rPr>
              <a:t>Also, poetry is a fantastic opportunity to explore figurative language where we need to use our inference skills. In this form of literature, poets are liberated and can use metaphors. Things in poems might not always be as they first appear.</a:t>
            </a:r>
          </a:p>
          <a:p>
            <a:r>
              <a:rPr lang="en-GB" sz="1400" dirty="0">
                <a:solidFill>
                  <a:schemeClr val="tx1"/>
                </a:solidFill>
              </a:rPr>
              <a:t>Finally, poems are fun! And the poems we choose in Year 4 certainly inspire children to pick up a poetry book to read independently!</a:t>
            </a:r>
            <a:endParaRPr lang="en-GB" sz="1400" kern="1200" dirty="0">
              <a:solidFill>
                <a:schemeClr val="tx1"/>
              </a:solidFill>
              <a:effectLst/>
              <a:latin typeface="+mn-lt"/>
              <a:ea typeface="+mn-ea"/>
              <a:cs typeface="+mn-cs"/>
            </a:endParaRPr>
          </a:p>
        </p:txBody>
      </p:sp>
      <p:pic>
        <p:nvPicPr>
          <p:cNvPr id="2" name="Picture 1" descr="Poems Aloud: An anthology of poems to read out loud (1) (Poetry to  Perform): Amazon.co.uk: Coelho, Joseph, Gray-Barnett, Daniel:  9780711247680: Books">
            <a:extLst>
              <a:ext uri="{FF2B5EF4-FFF2-40B4-BE49-F238E27FC236}">
                <a16:creationId xmlns:a16="http://schemas.microsoft.com/office/drawing/2014/main" id="{5362AF5D-967F-CABE-38C9-4521FE436F2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142" y="4772424"/>
            <a:ext cx="1824830" cy="2496944"/>
          </a:xfrm>
          <a:prstGeom prst="rect">
            <a:avLst/>
          </a:prstGeom>
          <a:noFill/>
          <a:ln>
            <a:noFill/>
          </a:ln>
        </p:spPr>
      </p:pic>
      <p:pic>
        <p:nvPicPr>
          <p:cNvPr id="3" name="Picture 10">
            <a:extLst>
              <a:ext uri="{FF2B5EF4-FFF2-40B4-BE49-F238E27FC236}">
                <a16:creationId xmlns:a16="http://schemas.microsoft.com/office/drawing/2014/main" id="{0425891D-08E2-BD7C-7B7A-77D20F9A38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9415" y="4772424"/>
            <a:ext cx="2039170" cy="249694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 Don't Like Poetry : Seigal, Joshua: Amazon.co.uk: Books">
            <a:extLst>
              <a:ext uri="{FF2B5EF4-FFF2-40B4-BE49-F238E27FC236}">
                <a16:creationId xmlns:a16="http://schemas.microsoft.com/office/drawing/2014/main" id="{7FFFDA8F-513F-520E-B435-C0A76744EB4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80770" y="4772424"/>
            <a:ext cx="1824830" cy="2496944"/>
          </a:xfrm>
          <a:prstGeom prst="rect">
            <a:avLst/>
          </a:prstGeom>
          <a:noFill/>
          <a:ln>
            <a:noFill/>
          </a:ln>
        </p:spPr>
      </p:pic>
      <p:sp>
        <p:nvSpPr>
          <p:cNvPr id="5" name="Rectangle 4">
            <a:extLst>
              <a:ext uri="{FF2B5EF4-FFF2-40B4-BE49-F238E27FC236}">
                <a16:creationId xmlns:a16="http://schemas.microsoft.com/office/drawing/2014/main" id="{2BEE2730-E892-8C19-EA04-9D329AB239E9}"/>
              </a:ext>
            </a:extLst>
          </p:cNvPr>
          <p:cNvSpPr/>
          <p:nvPr/>
        </p:nvSpPr>
        <p:spPr>
          <a:xfrm>
            <a:off x="173566" y="7475365"/>
            <a:ext cx="6510867" cy="21300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i="0" dirty="0">
                <a:solidFill>
                  <a:srgbClr val="000000"/>
                </a:solidFill>
                <a:effectLst/>
              </a:rPr>
              <a:t>Year 4’s Book Spine</a:t>
            </a:r>
          </a:p>
          <a:p>
            <a:endParaRPr lang="en-US" sz="1400" dirty="0">
              <a:solidFill>
                <a:srgbClr val="000000"/>
              </a:solidFill>
            </a:endParaRPr>
          </a:p>
          <a:p>
            <a:r>
              <a:rPr lang="en-US" sz="1400" b="0" i="0" dirty="0">
                <a:solidFill>
                  <a:srgbClr val="000000"/>
                </a:solidFill>
                <a:effectLst/>
              </a:rPr>
              <a:t>Alongside our lead text, we have chosen further books that complement the unit - we call this our Reading Spine. This reading list is bespoke to us and each book has been chosen purposefully by our wonderful teachers. We encourage children to read books from this list (look out for the reading stars that the children wear on their jumpers) and we love to explore these books as a class book at the end of the day.</a:t>
            </a:r>
          </a:p>
          <a:p>
            <a:endParaRPr lang="en-US" sz="1400" dirty="0">
              <a:solidFill>
                <a:srgbClr val="000000"/>
              </a:solidFill>
            </a:endParaRPr>
          </a:p>
          <a:p>
            <a:r>
              <a:rPr lang="en-US" sz="1400" dirty="0">
                <a:solidFill>
                  <a:srgbClr val="000000"/>
                </a:solidFill>
              </a:rPr>
              <a:t>We really enjoy sharing one last book just before home time! </a:t>
            </a:r>
            <a:endParaRPr lang="en-GB" sz="1400" dirty="0">
              <a:solidFill>
                <a:schemeClr val="tx1"/>
              </a:solidFill>
            </a:endParaRPr>
          </a:p>
        </p:txBody>
      </p:sp>
    </p:spTree>
    <p:extLst>
      <p:ext uri="{BB962C8B-B14F-4D97-AF65-F5344CB8AC3E}">
        <p14:creationId xmlns:p14="http://schemas.microsoft.com/office/powerpoint/2010/main" val="2091755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12" name="Rectangle 11">
            <a:extLst>
              <a:ext uri="{FF2B5EF4-FFF2-40B4-BE49-F238E27FC236}">
                <a16:creationId xmlns:a16="http://schemas.microsoft.com/office/drawing/2014/main" id="{36BB4BC4-4F2F-70F1-B2EE-69BA562A8B58}"/>
              </a:ext>
            </a:extLst>
          </p:cNvPr>
          <p:cNvSpPr/>
          <p:nvPr/>
        </p:nvSpPr>
        <p:spPr>
          <a:xfrm>
            <a:off x="105001" y="1166079"/>
            <a:ext cx="6622369" cy="51606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i="0" kern="1200" dirty="0">
                <a:solidFill>
                  <a:schemeClr val="tx1"/>
                </a:solidFill>
                <a:effectLst/>
                <a:latin typeface="+mn-lt"/>
                <a:ea typeface="+mn-ea"/>
                <a:cs typeface="+mn-cs"/>
              </a:rPr>
              <a:t>Phonics and Intervention  in Year 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i="0" kern="1200" dirty="0">
                <a:solidFill>
                  <a:schemeClr val="tx1"/>
                </a:solidFill>
                <a:effectLst/>
                <a:latin typeface="+mn-lt"/>
                <a:ea typeface="+mn-ea"/>
                <a:cs typeface="+mn-cs"/>
              </a:rPr>
              <a:t>Older students struggling with reading may have gaps in their phonics knowledge and it is important to assess and establish what those gaps are. For example, although all of our Year 4 children have had comprehensive teaching of phonics in YR – Y2 following the Little </a:t>
            </a:r>
            <a:r>
              <a:rPr lang="en-GB" sz="1400" i="0" kern="1200" dirty="0" err="1">
                <a:solidFill>
                  <a:schemeClr val="tx1"/>
                </a:solidFill>
                <a:effectLst/>
                <a:latin typeface="+mn-lt"/>
                <a:ea typeface="+mn-ea"/>
                <a:cs typeface="+mn-cs"/>
              </a:rPr>
              <a:t>Wandle</a:t>
            </a:r>
            <a:r>
              <a:rPr lang="en-GB" sz="1400" i="0" kern="1200" dirty="0">
                <a:solidFill>
                  <a:schemeClr val="tx1"/>
                </a:solidFill>
                <a:effectLst/>
                <a:latin typeface="+mn-lt"/>
                <a:ea typeface="+mn-ea"/>
                <a:cs typeface="+mn-cs"/>
              </a:rPr>
              <a:t> programme, they may struggle to apply phonic knowledge when decoding new multi-syllable words. Showing them how to find the vowels and then the syllables may enable them to activate their existing phonic knowledge. On the other hand, the difficulties of an older struggling reader may involve the Language Comprehension continuum of the Simple View of Reading (</a:t>
            </a:r>
            <a:r>
              <a:rPr lang="en-GB" sz="1400" i="0" kern="1200" dirty="0" err="1">
                <a:solidFill>
                  <a:schemeClr val="tx1"/>
                </a:solidFill>
                <a:effectLst/>
                <a:latin typeface="+mn-lt"/>
                <a:ea typeface="+mn-ea"/>
                <a:cs typeface="+mn-cs"/>
              </a:rPr>
              <a:t>SVoR</a:t>
            </a:r>
            <a:r>
              <a:rPr lang="en-GB" sz="1400" i="0" kern="1200" dirty="0">
                <a:solidFill>
                  <a:schemeClr val="tx1"/>
                </a:solidFill>
                <a:effectLst/>
                <a:latin typeface="+mn-lt"/>
                <a:ea typeface="+mn-ea"/>
                <a:cs typeface="+mn-cs"/>
              </a:rPr>
              <a:t>). Phonics intervention may not be helpful for those students and instead they will need assistance with developing their understanding of vocabulary, how texts work and how to infer. </a:t>
            </a:r>
          </a:p>
          <a:p>
            <a:endParaRPr lang="en-GB" sz="1400" b="0" kern="1200" dirty="0">
              <a:solidFill>
                <a:schemeClr val="tx1"/>
              </a:solidFill>
              <a:effectLst/>
              <a:latin typeface="+mn-lt"/>
              <a:ea typeface="+mn-ea"/>
              <a:cs typeface="+mn-cs"/>
            </a:endParaRPr>
          </a:p>
          <a:p>
            <a:r>
              <a:rPr lang="en-GB" sz="1400" b="0" i="0" kern="1200" dirty="0">
                <a:solidFill>
                  <a:schemeClr val="tx1"/>
                </a:solidFill>
                <a:effectLst/>
                <a:latin typeface="+mn-lt"/>
                <a:ea typeface="+mn-ea"/>
                <a:cs typeface="+mn-cs"/>
              </a:rPr>
              <a:t>Year 4 use </a:t>
            </a:r>
            <a:r>
              <a:rPr lang="en-GB" sz="1400" dirty="0">
                <a:solidFill>
                  <a:schemeClr val="tx1"/>
                </a:solidFill>
              </a:rPr>
              <a:t>ongoing-</a:t>
            </a:r>
            <a:r>
              <a:rPr lang="en-GB" sz="1400" b="0" i="0" kern="1200" dirty="0">
                <a:solidFill>
                  <a:schemeClr val="tx1"/>
                </a:solidFill>
                <a:effectLst/>
                <a:latin typeface="+mn-lt"/>
                <a:ea typeface="+mn-ea"/>
                <a:cs typeface="+mn-cs"/>
              </a:rPr>
              <a:t>assessment effectively to identify where pupils are struggling in word reading, reading fluency or language comprehension and when pupils require additional targeted support. </a:t>
            </a:r>
          </a:p>
          <a:p>
            <a:endParaRPr lang="en-GB" sz="1400" dirty="0">
              <a:solidFill>
                <a:schemeClr val="tx1"/>
              </a:solidFill>
            </a:endParaRPr>
          </a:p>
          <a:p>
            <a:endParaRPr lang="en-GB" sz="1400" b="0" i="0" kern="1200" dirty="0">
              <a:solidFill>
                <a:schemeClr val="tx1"/>
              </a:solidFill>
              <a:effectLst/>
              <a:latin typeface="+mn-lt"/>
              <a:ea typeface="+mn-ea"/>
              <a:cs typeface="+mn-cs"/>
            </a:endParaRPr>
          </a:p>
          <a:p>
            <a:endParaRPr lang="en-GB" sz="1400" b="0" i="0" kern="1200" dirty="0">
              <a:solidFill>
                <a:schemeClr val="tx1"/>
              </a:solidFill>
              <a:effectLst/>
              <a:latin typeface="+mn-lt"/>
              <a:ea typeface="+mn-ea"/>
              <a:cs typeface="+mn-cs"/>
            </a:endParaRPr>
          </a:p>
          <a:p>
            <a:endParaRPr lang="en-GB" sz="1400" dirty="0">
              <a:solidFill>
                <a:schemeClr val="tx1"/>
              </a:solidFill>
            </a:endParaRPr>
          </a:p>
          <a:p>
            <a:r>
              <a:rPr lang="en-GB" sz="1400" dirty="0">
                <a:solidFill>
                  <a:schemeClr val="tx1"/>
                </a:solidFill>
              </a:rPr>
              <a:t>Where phonics is identified as the main barrier to progress (and using Year 2 phonics re-set test data), Year 4 use the Little </a:t>
            </a:r>
            <a:r>
              <a:rPr lang="en-GB" sz="1400" dirty="0" err="1">
                <a:solidFill>
                  <a:schemeClr val="tx1"/>
                </a:solidFill>
              </a:rPr>
              <a:t>Wandle</a:t>
            </a:r>
            <a:r>
              <a:rPr lang="en-GB" sz="1400" dirty="0">
                <a:solidFill>
                  <a:schemeClr val="tx1"/>
                </a:solidFill>
              </a:rPr>
              <a:t> rapid catch-up programme. This would be delivered as a small group intervention although is more likely to be 1:1 depending on the specific needs of the learners.</a:t>
            </a:r>
          </a:p>
        </p:txBody>
      </p:sp>
      <p:sp>
        <p:nvSpPr>
          <p:cNvPr id="2" name="Rectangle 1">
            <a:extLst>
              <a:ext uri="{FF2B5EF4-FFF2-40B4-BE49-F238E27FC236}">
                <a16:creationId xmlns:a16="http://schemas.microsoft.com/office/drawing/2014/main" id="{B735F0C2-860C-A3E5-6F2B-06C607E801AB}"/>
              </a:ext>
            </a:extLst>
          </p:cNvPr>
          <p:cNvSpPr/>
          <p:nvPr/>
        </p:nvSpPr>
        <p:spPr>
          <a:xfrm>
            <a:off x="105000" y="6389511"/>
            <a:ext cx="6622369" cy="33643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rPr>
              <a:t>Dyslexia </a:t>
            </a:r>
            <a:r>
              <a:rPr lang="en-GB" sz="1400" b="1" i="0" kern="1200" dirty="0">
                <a:solidFill>
                  <a:schemeClr val="tx1"/>
                </a:solidFill>
                <a:effectLst/>
                <a:ea typeface="+mn-ea"/>
                <a:cs typeface="+mn-cs"/>
              </a:rPr>
              <a:t>Intervention  in Year 4</a:t>
            </a:r>
          </a:p>
          <a:p>
            <a:pPr marL="0" marR="0" lvl="0" indent="0" defTabSz="914400" rtl="0" eaLnBrk="1" fontAlgn="auto" latinLnBrk="0" hangingPunct="1">
              <a:lnSpc>
                <a:spcPct val="100000"/>
              </a:lnSpc>
              <a:spcBef>
                <a:spcPts val="0"/>
              </a:spcBef>
              <a:spcAft>
                <a:spcPts val="0"/>
              </a:spcAft>
              <a:buClrTx/>
              <a:buSzTx/>
              <a:buFontTx/>
              <a:buNone/>
              <a:tabLst/>
              <a:defRPr/>
            </a:pPr>
            <a:endParaRPr lang="en-GB" sz="1400" i="0" kern="1200" dirty="0">
              <a:solidFill>
                <a:schemeClr val="tx1"/>
              </a:solidFill>
              <a:effectLst/>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lang="en-GB" sz="1400" i="0" kern="1200" dirty="0">
                <a:solidFill>
                  <a:schemeClr val="tx1"/>
                </a:solidFill>
                <a:effectLst/>
                <a:ea typeface="+mn-ea"/>
                <a:cs typeface="+mn-cs"/>
              </a:rPr>
              <a:t>At </a:t>
            </a:r>
            <a:r>
              <a:rPr lang="en-GB" sz="1400" i="0" kern="1200" dirty="0" err="1">
                <a:solidFill>
                  <a:schemeClr val="tx1"/>
                </a:solidFill>
                <a:effectLst/>
                <a:ea typeface="+mn-ea"/>
                <a:cs typeface="+mn-cs"/>
              </a:rPr>
              <a:t>Muscliff</a:t>
            </a:r>
            <a:r>
              <a:rPr lang="en-GB" sz="1400" i="0" kern="1200" dirty="0">
                <a:solidFill>
                  <a:schemeClr val="tx1"/>
                </a:solidFill>
                <a:effectLst/>
                <a:ea typeface="+mn-ea"/>
                <a:cs typeface="+mn-cs"/>
              </a:rPr>
              <a:t>, we use Project X Code (Oxford) to support children with dyslexia. </a:t>
            </a:r>
            <a:r>
              <a:rPr lang="en-US" sz="1400" i="0" dirty="0">
                <a:solidFill>
                  <a:schemeClr val="tx1"/>
                </a:solidFill>
                <a:effectLst/>
              </a:rPr>
              <a:t>Project X CODE is a proven reading intervention </a:t>
            </a:r>
            <a:r>
              <a:rPr lang="en-US" sz="1400" i="0" dirty="0" err="1">
                <a:solidFill>
                  <a:schemeClr val="tx1"/>
                </a:solidFill>
                <a:effectLst/>
              </a:rPr>
              <a:t>programme</a:t>
            </a:r>
            <a:r>
              <a:rPr lang="en-US" sz="1400" i="0" dirty="0">
                <a:solidFill>
                  <a:schemeClr val="tx1"/>
                </a:solidFill>
                <a:effectLst/>
              </a:rPr>
              <a:t> and </a:t>
            </a:r>
            <a:r>
              <a:rPr lang="en-GB" sz="1400" i="0" dirty="0">
                <a:solidFill>
                  <a:schemeClr val="tx1"/>
                </a:solidFill>
                <a:effectLst/>
              </a:rPr>
              <a:t>combines phonics and comprehension development.</a:t>
            </a:r>
            <a:r>
              <a:rPr lang="en-US" sz="1400" i="0" dirty="0">
                <a:solidFill>
                  <a:schemeClr val="tx1"/>
                </a:solidFill>
                <a:effectLst/>
              </a:rPr>
              <a:t> In each book, text 1 is 100% decodable to build confidence and develop vocabulary; Text 2 is 80% decodable to challenge children and deepen comprehension. We chose this intervention </a:t>
            </a:r>
            <a:r>
              <a:rPr lang="en-US" sz="1400" i="0" dirty="0" err="1">
                <a:solidFill>
                  <a:schemeClr val="tx1"/>
                </a:solidFill>
                <a:effectLst/>
              </a:rPr>
              <a:t>programme</a:t>
            </a:r>
            <a:r>
              <a:rPr lang="en-US" sz="1400" i="0" dirty="0">
                <a:solidFill>
                  <a:schemeClr val="tx1"/>
                </a:solidFill>
                <a:effectLst/>
              </a:rPr>
              <a:t> as is it dove-tailed well into our whole school reading scheme and was selected after teachers conducted research as part of a CPD </a:t>
            </a:r>
            <a:r>
              <a:rPr lang="en-US" sz="1400" i="0" dirty="0" err="1">
                <a:solidFill>
                  <a:schemeClr val="tx1"/>
                </a:solidFill>
                <a:effectLst/>
              </a:rPr>
              <a:t>programme</a:t>
            </a:r>
            <a:r>
              <a:rPr lang="en-US" sz="1400" i="0" dirty="0">
                <a:solidFill>
                  <a:schemeClr val="tx1"/>
                </a:solidFill>
                <a:effectLst/>
              </a:rPr>
              <a:t> of enquiry. </a:t>
            </a:r>
            <a:r>
              <a:rPr lang="en-US" sz="1400" dirty="0">
                <a:solidFill>
                  <a:schemeClr val="tx1"/>
                </a:solidFill>
                <a:effectLst/>
                <a:ea typeface="Calibri" panose="020F0502020204030204" pitchFamily="34" charset="0"/>
                <a:cs typeface="Times New Roman" panose="02020603050405020304" pitchFamily="18" charset="0"/>
              </a:rPr>
              <a:t>Over the time, we have closely monitored the progress of the children using ‘code’ and their engagement in the books has remained high throughout. Steps of progress have been continually made, which keeps the children enthused and eager to read more. We regularly monitor the progress being made by the children and gain regular feedback from TAs supporting those children. We can see small steps being made daily (this really engaged and enthused the children) which contributes to progress across the year.</a:t>
            </a:r>
            <a:endParaRPr lang="en-GB" sz="1000" b="1" i="0" kern="1200" dirty="0">
              <a:solidFill>
                <a:schemeClr val="tx1"/>
              </a:solidFill>
              <a:effectLst/>
              <a:latin typeface="+mn-lt"/>
              <a:ea typeface="+mn-ea"/>
              <a:cs typeface="+mn-cs"/>
            </a:endParaRPr>
          </a:p>
        </p:txBody>
      </p:sp>
      <p:pic>
        <p:nvPicPr>
          <p:cNvPr id="3" name="Picture 2" descr="A picture containing text, font, logo, design&#10;&#10;Description automatically generated">
            <a:extLst>
              <a:ext uri="{FF2B5EF4-FFF2-40B4-BE49-F238E27FC236}">
                <a16:creationId xmlns:a16="http://schemas.microsoft.com/office/drawing/2014/main" id="{75BA89D6-6F3F-02BF-BC6C-1EC5F799FC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1643" y="4429247"/>
            <a:ext cx="2026267" cy="957194"/>
          </a:xfrm>
          <a:prstGeom prst="rect">
            <a:avLst/>
          </a:prstGeom>
        </p:spPr>
      </p:pic>
    </p:spTree>
    <p:extLst>
      <p:ext uri="{BB962C8B-B14F-4D97-AF65-F5344CB8AC3E}">
        <p14:creationId xmlns:p14="http://schemas.microsoft.com/office/powerpoint/2010/main" val="2126408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12" name="Rectangle 11">
            <a:extLst>
              <a:ext uri="{FF2B5EF4-FFF2-40B4-BE49-F238E27FC236}">
                <a16:creationId xmlns:a16="http://schemas.microsoft.com/office/drawing/2014/main" id="{36BB4BC4-4F2F-70F1-B2EE-69BA562A8B58}"/>
              </a:ext>
            </a:extLst>
          </p:cNvPr>
          <p:cNvSpPr/>
          <p:nvPr/>
        </p:nvSpPr>
        <p:spPr>
          <a:xfrm>
            <a:off x="255588" y="1371599"/>
            <a:ext cx="6094412" cy="432032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Our Evidence-Based Research</a:t>
            </a:r>
          </a:p>
          <a:p>
            <a:endParaRPr lang="en-GB" sz="1400" dirty="0">
              <a:solidFill>
                <a:schemeClr val="tx1"/>
              </a:solidFill>
            </a:endParaRPr>
          </a:p>
          <a:p>
            <a:endParaRPr lang="en-GB" sz="1400" i="0" kern="1200" dirty="0">
              <a:solidFill>
                <a:schemeClr val="tx1"/>
              </a:solidFill>
              <a:effectLst/>
              <a:latin typeface="+mn-lt"/>
              <a:ea typeface="+mn-ea"/>
              <a:cs typeface="+mn-cs"/>
            </a:endParaRPr>
          </a:p>
          <a:p>
            <a:r>
              <a:rPr lang="en-GB" sz="1400" dirty="0">
                <a:solidFill>
                  <a:schemeClr val="tx1"/>
                </a:solidFill>
              </a:rPr>
              <a:t>Scarborough’s reading rope is a useful visual as </a:t>
            </a:r>
            <a:r>
              <a:rPr lang="en-GB" sz="1400" i="0" kern="1200" dirty="0">
                <a:solidFill>
                  <a:schemeClr val="tx1"/>
                </a:solidFill>
                <a:effectLst/>
                <a:latin typeface="+mn-lt"/>
                <a:ea typeface="+mn-ea"/>
                <a:cs typeface="+mn-cs"/>
              </a:rPr>
              <a:t>this not only extends the range of language skills required in reading, but also shows how mastery and integration are important. </a:t>
            </a:r>
          </a:p>
          <a:p>
            <a:endParaRPr lang="en-GB" sz="1400" dirty="0">
              <a:solidFill>
                <a:schemeClr val="tx1"/>
              </a:solidFill>
            </a:endParaRPr>
          </a:p>
          <a:p>
            <a:r>
              <a:rPr lang="en-GB" sz="1400" i="0" kern="1200" dirty="0">
                <a:solidFill>
                  <a:schemeClr val="tx1"/>
                </a:solidFill>
                <a:effectLst/>
                <a:latin typeface="+mn-lt"/>
                <a:ea typeface="+mn-ea"/>
                <a:cs typeface="+mn-cs"/>
              </a:rPr>
              <a:t>This concept is what has shaped the structure of our guided reading sessions.</a:t>
            </a:r>
          </a:p>
          <a:p>
            <a:endParaRPr lang="en-GB" sz="1400" i="0" kern="1200" dirty="0">
              <a:solidFill>
                <a:schemeClr val="tx1"/>
              </a:solidFill>
              <a:effectLst/>
              <a:latin typeface="+mn-lt"/>
              <a:ea typeface="+mn-ea"/>
              <a:cs typeface="+mn-cs"/>
            </a:endParaRPr>
          </a:p>
          <a:p>
            <a:r>
              <a:rPr lang="en-GB" sz="1400" i="0" kern="1200" dirty="0">
                <a:solidFill>
                  <a:schemeClr val="tx1"/>
                </a:solidFill>
                <a:effectLst/>
                <a:latin typeface="+mn-lt"/>
                <a:ea typeface="+mn-ea"/>
                <a:cs typeface="+mn-cs"/>
              </a:rPr>
              <a:t>The rope diagram aims to model the reading process by showing the relationship between the decoding and understanding domains and how they strengthen over time as a result of reading. </a:t>
            </a:r>
          </a:p>
          <a:p>
            <a:endParaRPr lang="en-GB" sz="1400" i="0" kern="1200" dirty="0">
              <a:solidFill>
                <a:schemeClr val="tx1"/>
              </a:solidFill>
              <a:effectLst/>
              <a:latin typeface="+mn-lt"/>
              <a:ea typeface="+mn-ea"/>
              <a:cs typeface="+mn-cs"/>
            </a:endParaRPr>
          </a:p>
          <a:p>
            <a:r>
              <a:rPr lang="en-GB" sz="1400" i="0" kern="1200" dirty="0">
                <a:solidFill>
                  <a:schemeClr val="tx1"/>
                </a:solidFill>
                <a:effectLst/>
                <a:latin typeface="+mn-lt"/>
                <a:ea typeface="+mn-ea"/>
                <a:cs typeface="+mn-cs"/>
              </a:rPr>
              <a:t>This is important because different children have different strengths and weaknesses.</a:t>
            </a:r>
          </a:p>
          <a:p>
            <a:endParaRPr lang="en-GB" sz="1400" i="0" kern="1200" dirty="0">
              <a:solidFill>
                <a:schemeClr val="tx1"/>
              </a:solidFill>
              <a:effectLst/>
              <a:latin typeface="+mn-lt"/>
              <a:ea typeface="+mn-ea"/>
              <a:cs typeface="+mn-cs"/>
            </a:endParaRPr>
          </a:p>
          <a:p>
            <a:r>
              <a:rPr lang="en-GB" sz="1400" dirty="0">
                <a:solidFill>
                  <a:schemeClr val="tx1"/>
                </a:solidFill>
              </a:rPr>
              <a:t>When we teach reading in Year 4, we explore each of these strands that contribute to mastery in reading.</a:t>
            </a:r>
            <a:endParaRPr lang="en-GB" sz="1400" i="0" kern="1200" dirty="0">
              <a:solidFill>
                <a:schemeClr val="tx1"/>
              </a:solidFill>
              <a:effectLst/>
              <a:latin typeface="+mn-lt"/>
              <a:ea typeface="+mn-ea"/>
              <a:cs typeface="+mn-cs"/>
            </a:endParaRPr>
          </a:p>
        </p:txBody>
      </p:sp>
      <p:pic>
        <p:nvPicPr>
          <p:cNvPr id="3" name="Picture 2" descr="Diagram&#10;&#10;Description automatically generated">
            <a:extLst>
              <a:ext uri="{FF2B5EF4-FFF2-40B4-BE49-F238E27FC236}">
                <a16:creationId xmlns:a16="http://schemas.microsoft.com/office/drawing/2014/main" id="{6AB85A00-D669-9A2F-4F02-48BCC7386C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588" y="5885668"/>
            <a:ext cx="5555400" cy="3801258"/>
          </a:xfrm>
          <a:prstGeom prst="rect">
            <a:avLst/>
          </a:prstGeom>
          <a:noFill/>
          <a:ln>
            <a:noFill/>
          </a:ln>
        </p:spPr>
      </p:pic>
      <p:sp>
        <p:nvSpPr>
          <p:cNvPr id="4" name="Title 1">
            <a:extLst>
              <a:ext uri="{FF2B5EF4-FFF2-40B4-BE49-F238E27FC236}">
                <a16:creationId xmlns:a16="http://schemas.microsoft.com/office/drawing/2014/main" id="{AD59C8BD-0710-5B5A-9920-F7C56C80A272}"/>
              </a:ext>
            </a:extLst>
          </p:cNvPr>
          <p:cNvSpPr txBox="1">
            <a:spLocks/>
          </p:cNvSpPr>
          <p:nvPr/>
        </p:nvSpPr>
        <p:spPr>
          <a:xfrm>
            <a:off x="4443652" y="5919128"/>
            <a:ext cx="2158760" cy="745629"/>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2025" dirty="0">
                <a:solidFill>
                  <a:srgbClr val="0070C0"/>
                </a:solidFill>
                <a:latin typeface="Arial" panose="020B0604020202020204" pitchFamily="34" charset="0"/>
                <a:cs typeface="Arial" panose="020B0604020202020204" pitchFamily="34" charset="0"/>
              </a:rPr>
              <a:t>Scarborough’s reading rope</a:t>
            </a:r>
          </a:p>
        </p:txBody>
      </p:sp>
    </p:spTree>
    <p:extLst>
      <p:ext uri="{BB962C8B-B14F-4D97-AF65-F5344CB8AC3E}">
        <p14:creationId xmlns:p14="http://schemas.microsoft.com/office/powerpoint/2010/main" val="2793052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2" name="Rectangle 1">
            <a:extLst>
              <a:ext uri="{FF2B5EF4-FFF2-40B4-BE49-F238E27FC236}">
                <a16:creationId xmlns:a16="http://schemas.microsoft.com/office/drawing/2014/main" id="{DB962190-80C5-F4D8-C363-DD35091F4798}"/>
              </a:ext>
            </a:extLst>
          </p:cNvPr>
          <p:cNvSpPr/>
          <p:nvPr/>
        </p:nvSpPr>
        <p:spPr>
          <a:xfrm>
            <a:off x="140494" y="1270757"/>
            <a:ext cx="6590506" cy="17137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Which colours will my child read?</a:t>
            </a:r>
          </a:p>
          <a:p>
            <a:endParaRPr lang="en-GB" sz="1400" b="1" dirty="0">
              <a:solidFill>
                <a:schemeClr val="tx1"/>
              </a:solidFill>
            </a:endParaRPr>
          </a:p>
          <a:p>
            <a:r>
              <a:rPr lang="en-GB" sz="1400" dirty="0">
                <a:solidFill>
                  <a:schemeClr val="tx1"/>
                </a:solidFill>
              </a:rPr>
              <a:t>All children in Year 4 should take home a colour-banded book. Children at this age are free to change their books independently (although they may need some encouragement to do so from the class teacher or their parents). Grey and Dark Blue books are pitched at the correct age-related expectations. We have plenty of excellent titles in our year group library.</a:t>
            </a:r>
            <a:endParaRPr lang="en-US" sz="1400" dirty="0"/>
          </a:p>
        </p:txBody>
      </p:sp>
      <p:pic>
        <p:nvPicPr>
          <p:cNvPr id="1026" name="Picture 2">
            <a:extLst>
              <a:ext uri="{FF2B5EF4-FFF2-40B4-BE49-F238E27FC236}">
                <a16:creationId xmlns:a16="http://schemas.microsoft.com/office/drawing/2014/main" id="{321DEC9E-9106-9BF2-5E00-3F4EE4F093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577" t="22221" r="8736" b="9601"/>
          <a:stretch/>
        </p:blipFill>
        <p:spPr bwMode="auto">
          <a:xfrm>
            <a:off x="140494" y="3089177"/>
            <a:ext cx="6654006" cy="6788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638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pic>
        <p:nvPicPr>
          <p:cNvPr id="2" name="Content Placeholder 4">
            <a:extLst>
              <a:ext uri="{FF2B5EF4-FFF2-40B4-BE49-F238E27FC236}">
                <a16:creationId xmlns:a16="http://schemas.microsoft.com/office/drawing/2014/main" id="{90541738-1DE9-D549-4586-81739CE12822}"/>
              </a:ext>
            </a:extLst>
          </p:cNvPr>
          <p:cNvPicPr>
            <a:picLocks noChangeAspect="1"/>
          </p:cNvPicPr>
          <p:nvPr/>
        </p:nvPicPr>
        <p:blipFill rotWithShape="1">
          <a:blip r:embed="rId3">
            <a:extLst>
              <a:ext uri="{28A0092B-C50C-407E-A947-70E740481C1C}">
                <a14:useLocalDpi xmlns:a14="http://schemas.microsoft.com/office/drawing/2010/main" val="0"/>
              </a:ext>
            </a:extLst>
          </a:blip>
          <a:srcRect l="35492" t="47637" r="39822" b="21147"/>
          <a:stretch/>
        </p:blipFill>
        <p:spPr>
          <a:xfrm>
            <a:off x="125261" y="1202499"/>
            <a:ext cx="5838445" cy="4614101"/>
          </a:xfrm>
          <a:prstGeom prst="rect">
            <a:avLst/>
          </a:prstGeom>
        </p:spPr>
      </p:pic>
      <p:pic>
        <p:nvPicPr>
          <p:cNvPr id="4" name="Content Placeholder 4">
            <a:extLst>
              <a:ext uri="{FF2B5EF4-FFF2-40B4-BE49-F238E27FC236}">
                <a16:creationId xmlns:a16="http://schemas.microsoft.com/office/drawing/2014/main" id="{CB01E318-CF93-87C6-198F-76519AFE12D8}"/>
              </a:ext>
            </a:extLst>
          </p:cNvPr>
          <p:cNvPicPr>
            <a:picLocks noChangeAspect="1"/>
          </p:cNvPicPr>
          <p:nvPr/>
        </p:nvPicPr>
        <p:blipFill rotWithShape="1">
          <a:blip r:embed="rId3">
            <a:extLst>
              <a:ext uri="{28A0092B-C50C-407E-A947-70E740481C1C}">
                <a14:useLocalDpi xmlns:a14="http://schemas.microsoft.com/office/drawing/2010/main" val="0"/>
              </a:ext>
            </a:extLst>
          </a:blip>
          <a:srcRect l="60415" t="48300" r="14899" b="19738"/>
          <a:stretch/>
        </p:blipFill>
        <p:spPr>
          <a:xfrm>
            <a:off x="894294" y="5181600"/>
            <a:ext cx="5838445" cy="4724400"/>
          </a:xfrm>
          <a:prstGeom prst="rect">
            <a:avLst/>
          </a:prstGeom>
        </p:spPr>
      </p:pic>
    </p:spTree>
    <p:extLst>
      <p:ext uri="{BB962C8B-B14F-4D97-AF65-F5344CB8AC3E}">
        <p14:creationId xmlns:p14="http://schemas.microsoft.com/office/powerpoint/2010/main" val="3986585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pic>
        <p:nvPicPr>
          <p:cNvPr id="15" name="Picture 14">
            <a:extLst>
              <a:ext uri="{FF2B5EF4-FFF2-40B4-BE49-F238E27FC236}">
                <a16:creationId xmlns:a16="http://schemas.microsoft.com/office/drawing/2014/main" id="{A3F04512-97A5-CA7C-AE17-35DBBD9C1E3A}"/>
              </a:ext>
            </a:extLst>
          </p:cNvPr>
          <p:cNvPicPr>
            <a:picLocks noChangeAspect="1"/>
          </p:cNvPicPr>
          <p:nvPr/>
        </p:nvPicPr>
        <p:blipFill rotWithShape="1">
          <a:blip r:embed="rId3"/>
          <a:srcRect l="27037" t="26955" r="27037" b="29259"/>
          <a:stretch/>
        </p:blipFill>
        <p:spPr>
          <a:xfrm>
            <a:off x="66358" y="1333500"/>
            <a:ext cx="4137341" cy="2218816"/>
          </a:xfrm>
          <a:prstGeom prst="rect">
            <a:avLst/>
          </a:prstGeom>
        </p:spPr>
      </p:pic>
      <p:pic>
        <p:nvPicPr>
          <p:cNvPr id="17" name="Picture 16">
            <a:extLst>
              <a:ext uri="{FF2B5EF4-FFF2-40B4-BE49-F238E27FC236}">
                <a16:creationId xmlns:a16="http://schemas.microsoft.com/office/drawing/2014/main" id="{8FBDF029-DBA3-1AEF-ED4D-F3E8769A5825}"/>
              </a:ext>
            </a:extLst>
          </p:cNvPr>
          <p:cNvPicPr>
            <a:picLocks noChangeAspect="1"/>
          </p:cNvPicPr>
          <p:nvPr/>
        </p:nvPicPr>
        <p:blipFill rotWithShape="1">
          <a:blip r:embed="rId4"/>
          <a:srcRect l="27778" t="22346" r="26296" b="10164"/>
          <a:stretch/>
        </p:blipFill>
        <p:spPr>
          <a:xfrm>
            <a:off x="180659" y="3651250"/>
            <a:ext cx="3149600" cy="2603500"/>
          </a:xfrm>
          <a:prstGeom prst="rect">
            <a:avLst/>
          </a:prstGeom>
        </p:spPr>
      </p:pic>
      <p:pic>
        <p:nvPicPr>
          <p:cNvPr id="19" name="Picture 18">
            <a:extLst>
              <a:ext uri="{FF2B5EF4-FFF2-40B4-BE49-F238E27FC236}">
                <a16:creationId xmlns:a16="http://schemas.microsoft.com/office/drawing/2014/main" id="{8F5820C8-4455-0823-9B6F-5D1D0CA85F4A}"/>
              </a:ext>
            </a:extLst>
          </p:cNvPr>
          <p:cNvPicPr>
            <a:picLocks noChangeAspect="1"/>
          </p:cNvPicPr>
          <p:nvPr/>
        </p:nvPicPr>
        <p:blipFill rotWithShape="1">
          <a:blip r:embed="rId5"/>
          <a:srcRect l="27778" t="24649" r="26296" b="21029"/>
          <a:stretch/>
        </p:blipFill>
        <p:spPr>
          <a:xfrm>
            <a:off x="3429000" y="6317422"/>
            <a:ext cx="3149600" cy="2095500"/>
          </a:xfrm>
          <a:prstGeom prst="rect">
            <a:avLst/>
          </a:prstGeom>
        </p:spPr>
      </p:pic>
      <p:pic>
        <p:nvPicPr>
          <p:cNvPr id="21" name="Picture 20">
            <a:extLst>
              <a:ext uri="{FF2B5EF4-FFF2-40B4-BE49-F238E27FC236}">
                <a16:creationId xmlns:a16="http://schemas.microsoft.com/office/drawing/2014/main" id="{C0E7EA92-BDC1-1E44-ED59-2B1D1867C544}"/>
              </a:ext>
            </a:extLst>
          </p:cNvPr>
          <p:cNvPicPr>
            <a:picLocks noChangeAspect="1"/>
          </p:cNvPicPr>
          <p:nvPr/>
        </p:nvPicPr>
        <p:blipFill rotWithShape="1">
          <a:blip r:embed="rId6"/>
          <a:srcRect l="27408" t="44734" r="26667" b="20617"/>
          <a:stretch/>
        </p:blipFill>
        <p:spPr>
          <a:xfrm>
            <a:off x="66359" y="8410161"/>
            <a:ext cx="3149600" cy="1336628"/>
          </a:xfrm>
          <a:prstGeom prst="rect">
            <a:avLst/>
          </a:prstGeom>
        </p:spPr>
      </p:pic>
    </p:spTree>
    <p:extLst>
      <p:ext uri="{BB962C8B-B14F-4D97-AF65-F5344CB8AC3E}">
        <p14:creationId xmlns:p14="http://schemas.microsoft.com/office/powerpoint/2010/main" val="15954115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E55896D07DD748900052E6CBAACB1F" ma:contentTypeVersion="16" ma:contentTypeDescription="Create a new document." ma:contentTypeScope="" ma:versionID="af63845d2bfe3aece20d52a96d8850a4">
  <xsd:schema xmlns:xsd="http://www.w3.org/2001/XMLSchema" xmlns:xs="http://www.w3.org/2001/XMLSchema" xmlns:p="http://schemas.microsoft.com/office/2006/metadata/properties" xmlns:ns2="70c5e83d-a7b0-44b5-9eb2-438f4d97f4d9" xmlns:ns3="df879d75-6b86-4634-85d4-74d5b85558d3" targetNamespace="http://schemas.microsoft.com/office/2006/metadata/properties" ma:root="true" ma:fieldsID="bbd6c1091d3afd6922204b79fd7d16b7" ns2:_="" ns3:_="">
    <xsd:import namespace="70c5e83d-a7b0-44b5-9eb2-438f4d97f4d9"/>
    <xsd:import namespace="df879d75-6b86-4634-85d4-74d5b85558d3"/>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c5e83d-a7b0-44b5-9eb2-438f4d97f4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05d3ca9-34b9-4998-9a20-aed4db4a722e"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879d75-6b86-4634-85d4-74d5b85558d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2b5c806-8d91-46ef-a695-e47eeb533c72}" ma:internalName="TaxCatchAll" ma:showField="CatchAllData" ma:web="df879d75-6b86-4634-85d4-74d5b85558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70c5e83d-a7b0-44b5-9eb2-438f4d97f4d9" xsi:nil="true"/>
    <lcf76f155ced4ddcb4097134ff3c332f xmlns="70c5e83d-a7b0-44b5-9eb2-438f4d97f4d9">
      <Terms xmlns="http://schemas.microsoft.com/office/infopath/2007/PartnerControls"/>
    </lcf76f155ced4ddcb4097134ff3c332f>
    <TaxCatchAll xmlns="df879d75-6b86-4634-85d4-74d5b85558d3" xsi:nil="true"/>
  </documentManagement>
</p:properties>
</file>

<file path=customXml/itemProps1.xml><?xml version="1.0" encoding="utf-8"?>
<ds:datastoreItem xmlns:ds="http://schemas.openxmlformats.org/officeDocument/2006/customXml" ds:itemID="{8B799412-0559-4D2C-B032-2D996F878F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c5e83d-a7b0-44b5-9eb2-438f4d97f4d9"/>
    <ds:schemaRef ds:uri="df879d75-6b86-4634-85d4-74d5b85558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6D2728B-3AC5-4874-9DC8-97F538A1C25C}">
  <ds:schemaRefs>
    <ds:schemaRef ds:uri="http://schemas.microsoft.com/sharepoint/v3/contenttype/forms"/>
  </ds:schemaRefs>
</ds:datastoreItem>
</file>

<file path=customXml/itemProps3.xml><?xml version="1.0" encoding="utf-8"?>
<ds:datastoreItem xmlns:ds="http://schemas.openxmlformats.org/officeDocument/2006/customXml" ds:itemID="{81429D3F-B6D0-4703-9689-0CE15CEF2049}">
  <ds:schemaRefs>
    <ds:schemaRef ds:uri="http://purl.org/dc/terms/"/>
    <ds:schemaRef ds:uri="648e69cc-640f-431f-b062-262d95adac52"/>
    <ds:schemaRef ds:uri="http://schemas.microsoft.com/office/2006/documentManagement/types"/>
    <ds:schemaRef ds:uri="http://purl.org/dc/dcmitype/"/>
    <ds:schemaRef ds:uri="http://purl.org/dc/elements/1.1/"/>
    <ds:schemaRef ds:uri="061ec3ad-226f-4eb4-9e91-45b4f692dd17"/>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70c5e83d-a7b0-44b5-9eb2-438f4d97f4d9"/>
    <ds:schemaRef ds:uri="df879d75-6b86-4634-85d4-74d5b85558d3"/>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1729</Words>
  <Application>Microsoft Office PowerPoint</Application>
  <PresentationFormat>A4 Paper (210x297 mm)</PresentationFormat>
  <Paragraphs>97</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Google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Pipe</dc:creator>
  <cp:lastModifiedBy>landrews@Muscliff.local</cp:lastModifiedBy>
  <cp:revision>690</cp:revision>
  <cp:lastPrinted>2022-12-01T12:26:52Z</cp:lastPrinted>
  <dcterms:created xsi:type="dcterms:W3CDTF">2020-04-17T10:06:09Z</dcterms:created>
  <dcterms:modified xsi:type="dcterms:W3CDTF">2023-06-22T14:51:54Z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0x010100E1E55896D07DD748900052E6CBAACB1F</vt:lpwstr>
  </property>
  <property fmtid="{D5CDD505-2E9C-101B-9397-08002B2CF9AE}" pid="3" name="Order">
    <vt:r8>53100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