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12/06/2023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2884494" y="4730768"/>
            <a:ext cx="3730293" cy="410856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What better way to complete Year 4 learning for the year than with another half term with the bard himself, William Shakespeare. Year 4 complete The Boy in the Globe and use this as a springboard to launch into our playscript, The Tempest. We are happy to give Y4 a taste of Shakespeare in a fun way so that they are familiar with some of his work – although a very long way off, it is highly likely that they will need to read more of his plays when they move on to secondary school. Studying a playscript, understanding the content and then being able to interpret this are key skills in performance. We can’t wait to see how the children get on in performing this wonderful play.</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Tempest </a:t>
            </a:r>
          </a:p>
        </p:txBody>
      </p:sp>
      <p:sp>
        <p:nvSpPr>
          <p:cNvPr id="3" name="Rectangle 2">
            <a:extLst>
              <a:ext uri="{FF2B5EF4-FFF2-40B4-BE49-F238E27FC236}">
                <a16:creationId xmlns:a16="http://schemas.microsoft.com/office/drawing/2014/main" id="{8C6630C6-A9E2-AB42-C4FD-57FCB397B1FF}"/>
              </a:ext>
            </a:extLst>
          </p:cNvPr>
          <p:cNvSpPr/>
          <p:nvPr/>
        </p:nvSpPr>
        <p:spPr>
          <a:xfrm>
            <a:off x="161446" y="4741173"/>
            <a:ext cx="2594454" cy="409815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Value: Aspiration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“Don’t let anything get in your way.” Is this sometimes true, always true or never true? In our story, should Shakespeare sabotage the Rose so that the Globe is the best theatre? After all, his rivals are getting in his way!  Would that be aspirational?</a:t>
            </a:r>
          </a:p>
          <a:p>
            <a:endParaRPr lang="en-GB" sz="1400" dirty="0">
              <a:solidFill>
                <a:schemeClr val="tx1"/>
              </a:solidFill>
              <a:ea typeface="Calibri" panose="020F0502020204030204" pitchFamily="34" charset="0"/>
              <a:cs typeface="Times New Roman" panose="02020603050405020304" pitchFamily="18" charset="0"/>
            </a:endParaRP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Can you set a personal goal for the holiday?</a:t>
            </a:r>
          </a:p>
        </p:txBody>
      </p:sp>
      <p:pic>
        <p:nvPicPr>
          <p:cNvPr id="4" name="Picture 3">
            <a:extLst>
              <a:ext uri="{FF2B5EF4-FFF2-40B4-BE49-F238E27FC236}">
                <a16:creationId xmlns:a16="http://schemas.microsoft.com/office/drawing/2014/main" id="{C6D264DD-4F32-573B-03C7-F10D17679E83}"/>
              </a:ext>
            </a:extLst>
          </p:cNvPr>
          <p:cNvPicPr>
            <a:picLocks noChangeAspect="1"/>
          </p:cNvPicPr>
          <p:nvPr/>
        </p:nvPicPr>
        <p:blipFill rotWithShape="1">
          <a:blip r:embed="rId8"/>
          <a:srcRect l="22407" t="22346" r="18703" b="11152"/>
          <a:stretch/>
        </p:blipFill>
        <p:spPr>
          <a:xfrm>
            <a:off x="204045" y="1841454"/>
            <a:ext cx="4074326" cy="2768646"/>
          </a:xfrm>
          <a:prstGeom prst="rect">
            <a:avLst/>
          </a:prstGeom>
        </p:spPr>
      </p:pic>
      <p:pic>
        <p:nvPicPr>
          <p:cNvPr id="5" name="Picture 4" descr="The Boy and the Globe - Barrington Stoke">
            <a:extLst>
              <a:ext uri="{FF2B5EF4-FFF2-40B4-BE49-F238E27FC236}">
                <a16:creationId xmlns:a16="http://schemas.microsoft.com/office/drawing/2014/main" id="{D9579DE1-F552-4311-D719-CE4040588D4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88927" y="1826458"/>
            <a:ext cx="2225861" cy="2798637"/>
          </a:xfrm>
          <a:prstGeom prst="rect">
            <a:avLst/>
          </a:prstGeom>
          <a:noFill/>
          <a:ln>
            <a:noFill/>
          </a:ln>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453981"/>
            <a:ext cx="6455787" cy="245860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Help at Home:</a:t>
            </a:r>
          </a:p>
          <a:p>
            <a:pPr algn="ctr"/>
            <a:endParaRPr lang="en-GB" sz="1400" b="1" dirty="0">
              <a:solidFill>
                <a:schemeClr val="tx1"/>
              </a:solidFill>
            </a:endParaRPr>
          </a:p>
          <a:p>
            <a:pPr marL="171450" indent="-171450">
              <a:buFont typeface="Arial" panose="020B0604020202020204" pitchFamily="34" charset="0"/>
              <a:buChar cha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Imagine you have visited Shakespeare’s play-house! What was your experience like? What play did you go and see? Remember to use your senses and your imaginations to describe what it was like.</a:t>
            </a:r>
          </a:p>
          <a:p>
            <a:pPr marL="171450" indent="-17145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If you could meet Shakespeare, what questions would you ask him?</a:t>
            </a:r>
          </a:p>
          <a:p>
            <a:pPr marL="171450" indent="-171450">
              <a:buFont typeface="Arial" panose="020B0604020202020204" pitchFamily="34" charset="0"/>
              <a:buChar cha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Descri</a:t>
            </a: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 a storm at sea! What would the waves and wind </a:t>
            </a:r>
            <a:r>
              <a:rPr lang="en-GB" sz="1200">
                <a:solidFill>
                  <a:schemeClr val="tx1"/>
                </a:solidFill>
                <a:latin typeface="Calibri" panose="020F0502020204030204" pitchFamily="34" charset="0"/>
                <a:ea typeface="Calibri" panose="020F0502020204030204" pitchFamily="34" charset="0"/>
                <a:cs typeface="Times New Roman" panose="02020603050405020304" pitchFamily="18" charset="0"/>
              </a:rPr>
              <a:t>be like? </a:t>
            </a: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 for as much description as possible!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Continue researching phrases that came from Shakespeare (like the ones in the list above). Pick two or three and explain what they mean.</a:t>
            </a:r>
          </a:p>
          <a:p>
            <a:pPr marL="171450" indent="-171450">
              <a:buFont typeface="Arial" panose="020B0604020202020204" pitchFamily="34" charset="0"/>
              <a:buChar char="•"/>
            </a:pPr>
            <a:r>
              <a:rPr lang="en-GB"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If you were an actor or actress, which Shakespeare character would you like to play and why?</a:t>
            </a:r>
          </a:p>
          <a:p>
            <a:pPr marL="171450" indent="-171450">
              <a:buFont typeface="Arial" panose="020B0604020202020204" pitchFamily="34" charset="0"/>
              <a:buChar char="•"/>
            </a:pPr>
            <a:r>
              <a:rPr lang="en-GB" sz="1200" dirty="0">
                <a:solidFill>
                  <a:schemeClr val="tx1"/>
                </a:solidFill>
                <a:ea typeface="Calibri" panose="020F0502020204030204" pitchFamily="34" charset="0"/>
                <a:cs typeface="Times New Roman" panose="02020603050405020304" pitchFamily="18" charset="0"/>
              </a:rPr>
              <a:t>Can you set a personal goal for the holiday?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b="1" dirty="0">
              <a:solidFill>
                <a:schemeClr val="tx1"/>
              </a:solidFill>
            </a:endParaRPr>
          </a:p>
          <a:p>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839348"/>
            <a:ext cx="6455787" cy="148356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Writing Composition in school:</a:t>
            </a:r>
          </a:p>
          <a:p>
            <a:pPr algn="ctr"/>
            <a:endParaRPr lang="en-GB" sz="1200" b="1" dirty="0">
              <a:solidFill>
                <a:schemeClr val="tx1"/>
              </a:solidFill>
            </a:endParaRPr>
          </a:p>
          <a:p>
            <a:r>
              <a:rPr lang="en-GB" sz="1400" dirty="0">
                <a:solidFill>
                  <a:schemeClr val="tx1"/>
                </a:solidFill>
              </a:rPr>
              <a:t>Children will write playscripts using characterisation.</a:t>
            </a:r>
          </a:p>
          <a:p>
            <a:r>
              <a:rPr lang="en-GB" sz="1400" dirty="0">
                <a:solidFill>
                  <a:schemeClr val="tx1"/>
                </a:solidFill>
              </a:rPr>
              <a:t>A balanced argument will give the children a chance to reflect on aspirations: should they sabotage the Rose theatre to make the Globe theatre more successful?</a:t>
            </a:r>
          </a:p>
          <a:p>
            <a:r>
              <a:rPr lang="en-GB" sz="1400" dirty="0">
                <a:solidFill>
                  <a:schemeClr val="tx1"/>
                </a:solidFill>
              </a:rPr>
              <a:t>The Tempest performance.</a:t>
            </a:r>
          </a:p>
          <a:p>
            <a:pPr algn="ct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49878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cs typeface="Calibri" panose="020F0502020204030204" pitchFamily="34" charset="0"/>
              </a:rPr>
              <a:t>English Skills that will be developed through this unit</a:t>
            </a:r>
            <a:r>
              <a:rPr lang="en-GB" sz="1400" dirty="0">
                <a:solidFill>
                  <a:schemeClr val="tx1"/>
                </a:solidFill>
              </a:rPr>
              <a:t>:</a:t>
            </a:r>
          </a:p>
          <a:p>
            <a:endParaRPr lang="en-GB" sz="1400" dirty="0">
              <a:solidFill>
                <a:schemeClr val="tx1"/>
              </a:solidFill>
            </a:endParaRPr>
          </a:p>
          <a:p>
            <a:r>
              <a:rPr lang="en-GB" sz="1400" dirty="0">
                <a:solidFill>
                  <a:schemeClr val="tx1"/>
                </a:solidFill>
              </a:rPr>
              <a:t>Our Year 4 children are now efficient at writing speech and accurately punctuating this so it’s a good opportunity to take this a step further. Now we know ‘the rules,’ it’s time to have fun! We look at using speech punctuation to represent accents and voices in our characters. This will add another layer to our characterisation. For example, “</a:t>
            </a:r>
            <a:r>
              <a:rPr lang="en-GB" sz="1400" dirty="0" err="1">
                <a:solidFill>
                  <a:schemeClr val="tx1"/>
                </a:solidFill>
              </a:rPr>
              <a:t>Alwight</a:t>
            </a:r>
            <a:r>
              <a:rPr lang="en-GB" sz="1400" dirty="0">
                <a:solidFill>
                  <a:schemeClr val="tx1"/>
                </a:solidFill>
              </a:rPr>
              <a:t>. You ‘</a:t>
            </a:r>
            <a:r>
              <a:rPr lang="en-GB" sz="1400" dirty="0" err="1">
                <a:solidFill>
                  <a:schemeClr val="tx1"/>
                </a:solidFill>
              </a:rPr>
              <a:t>ave</a:t>
            </a:r>
            <a:r>
              <a:rPr lang="en-GB" sz="1400" dirty="0">
                <a:solidFill>
                  <a:schemeClr val="tx1"/>
                </a:solidFill>
              </a:rPr>
              <a:t> to come and visit me theatre in London!”</a:t>
            </a:r>
          </a:p>
          <a:p>
            <a:r>
              <a:rPr lang="en-GB" sz="1400" dirty="0">
                <a:solidFill>
                  <a:schemeClr val="tx1"/>
                </a:solidFill>
              </a:rPr>
              <a:t>Children also consider phrases that originated from Shakespeare and use this figurative language themselves. Actually, our language is much richer for Shakespeare. Here’s just a few examples: </a:t>
            </a:r>
          </a:p>
          <a:p>
            <a:pPr marL="171450" indent="-171450">
              <a:buFont typeface="Arial" panose="020B0604020202020204" pitchFamily="34" charset="0"/>
              <a:buChar char="•"/>
            </a:pPr>
            <a:r>
              <a:rPr lang="en-GB" sz="1400" dirty="0">
                <a:solidFill>
                  <a:schemeClr val="tx1"/>
                </a:solidFill>
              </a:rPr>
              <a:t>To wear your heart on your sleeve</a:t>
            </a:r>
          </a:p>
          <a:p>
            <a:pPr marL="171450" indent="-171450">
              <a:buFont typeface="Arial" panose="020B0604020202020204" pitchFamily="34" charset="0"/>
              <a:buChar char="•"/>
            </a:pPr>
            <a:r>
              <a:rPr lang="en-GB" sz="1400" dirty="0">
                <a:solidFill>
                  <a:schemeClr val="tx1"/>
                </a:solidFill>
              </a:rPr>
              <a:t>A wild goose chase</a:t>
            </a:r>
          </a:p>
          <a:p>
            <a:pPr marL="171450" indent="-171450">
              <a:buFont typeface="Arial" panose="020B0604020202020204" pitchFamily="34" charset="0"/>
              <a:buChar char="•"/>
            </a:pPr>
            <a:r>
              <a:rPr lang="en-GB" sz="1400" dirty="0">
                <a:solidFill>
                  <a:schemeClr val="tx1"/>
                </a:solidFill>
              </a:rPr>
              <a:t>The world is your oyster</a:t>
            </a:r>
          </a:p>
          <a:p>
            <a:endParaRPr lang="en-GB" sz="1400" dirty="0">
              <a:solidFill>
                <a:schemeClr val="tx1"/>
              </a:solidFill>
            </a:endParaRPr>
          </a:p>
          <a:p>
            <a:r>
              <a:rPr lang="en-GB" sz="1400" dirty="0">
                <a:solidFill>
                  <a:schemeClr val="tx1"/>
                </a:solidFill>
              </a:rPr>
              <a:t>Of course, performance will be a key feature of our learning also as we perform The Tempest.</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892552"/>
          </a:xfrm>
          <a:prstGeom prst="rect">
            <a:avLst/>
          </a:prstGeom>
          <a:noFill/>
        </p:spPr>
        <p:txBody>
          <a:bodyPr wrap="square">
            <a:spAutoFit/>
          </a:bodyPr>
          <a:lstStyle/>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26" name="Picture 2">
            <a:extLst>
              <a:ext uri="{FF2B5EF4-FFF2-40B4-BE49-F238E27FC236}">
                <a16:creationId xmlns:a16="http://schemas.microsoft.com/office/drawing/2014/main" id="{FE09F9D8-336F-BC7F-8035-C7634CD98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07" y="1857417"/>
            <a:ext cx="18669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D210B62-AFDC-617A-3105-D0A1DC77F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88" y="7617166"/>
            <a:ext cx="1772412" cy="21703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op-up Shakespeare: Every play and poem in pop-up 3-D by The Reduced Shakespeare Company">
            <a:extLst>
              <a:ext uri="{FF2B5EF4-FFF2-40B4-BE49-F238E27FC236}">
                <a16:creationId xmlns:a16="http://schemas.microsoft.com/office/drawing/2014/main" id="{07628554-AFE4-8605-7FE4-9798E953D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770" y="5449160"/>
            <a:ext cx="1649429" cy="174358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hat's So Special About Shakespeare? by Michael Rosen">
            <a:extLst>
              <a:ext uri="{FF2B5EF4-FFF2-40B4-BE49-F238E27FC236}">
                <a16:creationId xmlns:a16="http://schemas.microsoft.com/office/drawing/2014/main" id="{CA838977-E69A-46B6-AB25-07EA641C1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5661" y="1878740"/>
            <a:ext cx="2091839" cy="32083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 Stage Full of Shakespeare Stories by Angela McAllister">
            <a:extLst>
              <a:ext uri="{FF2B5EF4-FFF2-40B4-BE49-F238E27FC236}">
                <a16:creationId xmlns:a16="http://schemas.microsoft.com/office/drawing/2014/main" id="{A59C90EF-E0B7-C832-952B-D524323B58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984" t="3672"/>
          <a:stretch/>
        </p:blipFill>
        <p:spPr bwMode="auto">
          <a:xfrm>
            <a:off x="2432802" y="5243528"/>
            <a:ext cx="1992395" cy="29421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r William Shakespeare's Plays by Marcia Williams">
            <a:extLst>
              <a:ext uri="{FF2B5EF4-FFF2-40B4-BE49-F238E27FC236}">
                <a16:creationId xmlns:a16="http://schemas.microsoft.com/office/drawing/2014/main" id="{560E8F2E-20EF-78B8-8DB6-F24D7337BB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719" y="4955500"/>
            <a:ext cx="1957042" cy="244630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ories from Shakespeare by Geraldine McCaughrean">
            <a:extLst>
              <a:ext uri="{FF2B5EF4-FFF2-40B4-BE49-F238E27FC236}">
                <a16:creationId xmlns:a16="http://schemas.microsoft.com/office/drawing/2014/main" id="{A4D4BB48-8F1F-5E45-805B-40F592F352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0479" y="1942166"/>
            <a:ext cx="1957042" cy="301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schemas.microsoft.com/office/2006/documentManagement/types"/>
    <ds:schemaRef ds:uri="648e69cc-640f-431f-b062-262d95adac52"/>
    <ds:schemaRef ds:uri="http://purl.org/dc/elements/1.1/"/>
    <ds:schemaRef ds:uri="http://schemas.microsoft.com/office/2006/metadata/properties"/>
    <ds:schemaRef ds:uri="http://purl.org/dc/dcmitype/"/>
    <ds:schemaRef ds:uri="061ec3ad-226f-4eb4-9e91-45b4f692dd17"/>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595</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90</cp:revision>
  <cp:lastPrinted>2023-06-12T08:07:10Z</cp:lastPrinted>
  <dcterms:created xsi:type="dcterms:W3CDTF">2020-04-17T10:06:09Z</dcterms:created>
  <dcterms:modified xsi:type="dcterms:W3CDTF">2023-06-12T08:26:13Z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