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694" y="-24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28/03/2023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54439" y="4912332"/>
            <a:ext cx="6483825" cy="48181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these particular book and not something else?</a:t>
            </a:r>
          </a:p>
          <a:p>
            <a:pPr algn="ctr"/>
            <a:endParaRPr lang="en-GB" sz="1400" b="1" dirty="0">
              <a:solidFill>
                <a:schemeClr val="tx1"/>
              </a:solidFill>
            </a:endParaRPr>
          </a:p>
          <a:p>
            <a:r>
              <a:rPr lang="en-GB" sz="1400" dirty="0">
                <a:solidFill>
                  <a:schemeClr val="tx1"/>
                </a:solidFill>
              </a:rPr>
              <a:t>We spend three weeks on The Big Book of the UK and then make a start on The Boy in the Globe, which stretches into next half term. Both of these books are just delightful!</a:t>
            </a:r>
          </a:p>
          <a:p>
            <a:endParaRPr lang="en-GB" sz="1400" dirty="0">
              <a:solidFill>
                <a:schemeClr val="tx1"/>
              </a:solidFill>
            </a:endParaRPr>
          </a:p>
          <a:p>
            <a:r>
              <a:rPr lang="en-GB" sz="1400" dirty="0">
                <a:solidFill>
                  <a:schemeClr val="tx1"/>
                </a:solidFill>
              </a:rPr>
              <a:t>Our theme for both of these books is: entice the reader. Both books are very different but both show Y4 how to engage with the reader so that the reader wants to find out more for themselves.</a:t>
            </a:r>
          </a:p>
          <a:p>
            <a:endParaRPr lang="en-GB" sz="1400" dirty="0">
              <a:solidFill>
                <a:schemeClr val="tx1"/>
              </a:solidFill>
            </a:endParaRPr>
          </a:p>
          <a:p>
            <a:r>
              <a:rPr lang="en-GB" sz="1400" dirty="0">
                <a:solidFill>
                  <a:schemeClr val="tx1"/>
                </a:solidFill>
              </a:rPr>
              <a:t>The Big Book of the UK is a stunning non-fiction text – it is visually appealing and packed with facts about the UK. We have chosen this book because it has been organised in a  particular way to highlight the cultural and historical features of the UK. When reading this book, children will feel both fascinated and proud. The fascination comes from the many interesting facts about the history of our nation; there is so much to learn. This book is a celebration of the diversity of our nation – when reading this book, children will feel a sense of pride of belonging to the UK. </a:t>
            </a:r>
          </a:p>
          <a:p>
            <a:endParaRPr lang="en-GB" sz="1400" dirty="0">
              <a:solidFill>
                <a:schemeClr val="tx1"/>
              </a:solidFill>
            </a:endParaRPr>
          </a:p>
          <a:p>
            <a:r>
              <a:rPr lang="en-GB" sz="1400" dirty="0">
                <a:solidFill>
                  <a:schemeClr val="tx1"/>
                </a:solidFill>
              </a:rPr>
              <a:t>The Boy in the Globe is a fictional story that supports children to understand about life in Britain (and specifically London) in the times of Shakespeare. We love how theatre-life is described in this book in wonderful detail. The author Tony Bradman creates an enthusiastic character who is passionate about theatre; Y4 will see theatre through the boy’s eyes and will understand why this character loves the theatre so much.</a:t>
            </a:r>
            <a:endParaRPr lang="en-GB" sz="1400" b="1" dirty="0">
              <a:solidFill>
                <a:schemeClr val="tx1"/>
              </a:solidFill>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4"/>
            <a:ext cx="6469811" cy="78929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Big Book of the UK </a:t>
            </a:r>
          </a:p>
          <a:p>
            <a:pPr algn="ctr"/>
            <a:r>
              <a:rPr lang="en-GB" sz="2800" b="1" dirty="0">
                <a:solidFill>
                  <a:schemeClr val="tx1"/>
                </a:solidFill>
              </a:rPr>
              <a:t>The Boy and the Globe  </a:t>
            </a:r>
          </a:p>
        </p:txBody>
      </p:sp>
      <p:sp>
        <p:nvSpPr>
          <p:cNvPr id="51" name="Rectangle 50">
            <a:extLst>
              <a:ext uri="{FF2B5EF4-FFF2-40B4-BE49-F238E27FC236}">
                <a16:creationId xmlns:a16="http://schemas.microsoft.com/office/drawing/2014/main" id="{FF0A0C2D-53E1-DCE5-3229-DFA113DB078B}"/>
              </a:ext>
            </a:extLst>
          </p:cNvPr>
          <p:cNvSpPr/>
          <p:nvPr/>
        </p:nvSpPr>
        <p:spPr>
          <a:xfrm>
            <a:off x="4393461" y="2073109"/>
            <a:ext cx="2237798" cy="279863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 Responsibility</a:t>
            </a:r>
          </a:p>
          <a:p>
            <a:endParaRPr lang="en-GB" sz="1400" b="1" dirty="0">
              <a:solidFill>
                <a:schemeClr val="tx1"/>
              </a:solidFill>
            </a:endParaRPr>
          </a:p>
          <a:p>
            <a:r>
              <a:rPr lang="en-GB" sz="1400" dirty="0">
                <a:solidFill>
                  <a:schemeClr val="tx1"/>
                </a:solidFill>
              </a:rPr>
              <a:t>Britain is built on freedom and equality where everyone is aware of their rights and responsibilities. How do the facts in The Big Book of the UK help us to understand that the people of Britain can be different in many ways?</a:t>
            </a:r>
          </a:p>
        </p:txBody>
      </p:sp>
      <p:pic>
        <p:nvPicPr>
          <p:cNvPr id="2" name="Picture 1" descr="The Boy and the Globe - Barrington Stoke">
            <a:extLst>
              <a:ext uri="{FF2B5EF4-FFF2-40B4-BE49-F238E27FC236}">
                <a16:creationId xmlns:a16="http://schemas.microsoft.com/office/drawing/2014/main" id="{7964A7C4-F844-87E8-2485-062495F50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4514" y="2073110"/>
            <a:ext cx="2098861" cy="2798637"/>
          </a:xfrm>
          <a:prstGeom prst="rect">
            <a:avLst/>
          </a:prstGeom>
          <a:noFill/>
          <a:ln>
            <a:noFill/>
          </a:ln>
        </p:spPr>
      </p:pic>
      <p:pic>
        <p:nvPicPr>
          <p:cNvPr id="4" name="Picture 4" descr="The Big Book of the UK: Facts, folklore and fascinations from around the  United Kingdom: Amazon.co.uk: Russell Williams, Imogen, Lockhart, Louise:  9780241382608: Books">
            <a:extLst>
              <a:ext uri="{FF2B5EF4-FFF2-40B4-BE49-F238E27FC236}">
                <a16:creationId xmlns:a16="http://schemas.microsoft.com/office/drawing/2014/main" id="{93F96A4E-738F-3148-70FA-065506B69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33" y="2073111"/>
            <a:ext cx="2075912" cy="2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370572"/>
            <a:ext cx="6455787" cy="271742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pPr marL="228600" indent="-228600">
              <a:buAutoNum type="arabicParenR"/>
            </a:pPr>
            <a:r>
              <a:rPr lang="en-GB" sz="1200" dirty="0">
                <a:solidFill>
                  <a:schemeClr val="tx1"/>
                </a:solidFill>
              </a:rPr>
              <a:t>Pick up some leaflets about local attractions. Arrange them in order from most appealing to least appealing. What features do they all have in common? What MUST a leaflet have? What MIGHT a leaflet have?</a:t>
            </a:r>
          </a:p>
          <a:p>
            <a:pPr marL="228600" indent="-228600">
              <a:buAutoNum type="arabicParenR"/>
            </a:pPr>
            <a:r>
              <a:rPr lang="en-GB" sz="1200" dirty="0">
                <a:solidFill>
                  <a:schemeClr val="tx1"/>
                </a:solidFill>
              </a:rPr>
              <a:t>Using persuasive sentences, describe the features of your favourite park. What makes this park the best to visit. You can write your ideas as bullet points. Try to use an expanded noun phrase for each feature.</a:t>
            </a:r>
          </a:p>
          <a:p>
            <a:r>
              <a:rPr lang="en-GB" sz="1200" dirty="0">
                <a:solidFill>
                  <a:schemeClr val="tx1"/>
                </a:solidFill>
              </a:rPr>
              <a:t>3) Imagine a visitor is coming to Bournemouth. Write a paragraph about what they could do at the beach. </a:t>
            </a:r>
          </a:p>
          <a:p>
            <a:r>
              <a:rPr lang="en-GB" sz="1200" dirty="0">
                <a:solidFill>
                  <a:schemeClr val="tx1"/>
                </a:solidFill>
              </a:rPr>
              <a:t>4) Research William Shakespeare. What fascinating facts can you find about him? </a:t>
            </a:r>
          </a:p>
          <a:p>
            <a:r>
              <a:rPr lang="en-GB" sz="1200" dirty="0">
                <a:solidFill>
                  <a:schemeClr val="tx1"/>
                </a:solidFill>
              </a:rPr>
              <a:t>5) Continue your research about William Shakespeare – why do you think people liked his plays? Which plays did he write?</a:t>
            </a:r>
          </a:p>
          <a:p>
            <a:r>
              <a:rPr lang="en-GB" sz="1200" dirty="0">
                <a:solidFill>
                  <a:schemeClr val="tx1"/>
                </a:solidFill>
              </a:rPr>
              <a:t>6) Would you rather go to the theatre or the beach? Explain your choice.</a:t>
            </a:r>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7" y="4748427"/>
            <a:ext cx="6455787" cy="154903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Hubble, bubble, toil and trouble! Year 4 will describe the three witches’ performance on stage. They make the description so vivid that the reader would want to visit the theatre for themselves.</a:t>
            </a:r>
          </a:p>
          <a:p>
            <a:endParaRPr lang="en-GB" sz="1200" dirty="0">
              <a:solidFill>
                <a:schemeClr val="tx1"/>
              </a:solidFill>
            </a:endParaRPr>
          </a:p>
          <a:p>
            <a:r>
              <a:rPr lang="en-GB" sz="1200" dirty="0">
                <a:solidFill>
                  <a:schemeClr val="tx1"/>
                </a:solidFill>
              </a:rPr>
              <a:t>Year 4 create a leaflet inviting their reader to visit an attraction in the UK. But can Y4 write in a style that entices their reader enough to make them want to visit? </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18317" y="1166079"/>
            <a:ext cx="6455787" cy="351942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Both of these books are about enticing the reader into the book to satisfy their curiosity. </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In the Big Book of the UK, the factual information is presented in a way to make the reader want to find out more and even visit the feature being described. Y4 create leaflets using persuasive features; they make their writing appealing so that their reader wants to visit.</a:t>
            </a:r>
          </a:p>
          <a:p>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The Boy in the Globe focuses on a description of the theatre. The author creates a character who is absolutely enthralled by what he sees on the stage. Can we capture the magic of the theatre well enough to inspire our readers too?</a:t>
            </a:r>
          </a:p>
          <a:p>
            <a:endParaRPr lang="en-GB"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Writing enticing noun phrases</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Expanding a sentence to add appeal to the reader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Reading with intonation to entice the reader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Linking ideas through paragraphing</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Specific vocabulary – sounding like an expert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Description adjectives and characters</a:t>
            </a: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sp>
        <p:nvSpPr>
          <p:cNvPr id="3" name="TextBox 2">
            <a:extLst>
              <a:ext uri="{FF2B5EF4-FFF2-40B4-BE49-F238E27FC236}">
                <a16:creationId xmlns:a16="http://schemas.microsoft.com/office/drawing/2014/main" id="{19359EF0-FB11-0A0E-A01A-56430C0CDD66}"/>
              </a:ext>
            </a:extLst>
          </p:cNvPr>
          <p:cNvSpPr txBox="1"/>
          <p:nvPr/>
        </p:nvSpPr>
        <p:spPr>
          <a:xfrm>
            <a:off x="1508586" y="1824756"/>
            <a:ext cx="4954195" cy="1046440"/>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Get to know our planet in a whole new way by comparing it to a huge variety of other incredible things – from tiny particles to giant star clusters. Did you know soap bubbles are some of the roundest objects in the universe? Or that we humans are totally outnumbered by chickens? Or that the driest desert on Earth isn’t scorching but freezing? Tour some of the most extreme places on the planet and beyond it, take a look at life forms from bacteria to elephants to redwood trees and explore what makes our planet the perfect home for us</a:t>
            </a:r>
            <a:r>
              <a:rPr lang="en-US" sz="12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pic>
        <p:nvPicPr>
          <p:cNvPr id="1026" name="Picture 2" descr="Earth is Big: A Book of Comparisons: Amazon.co.uk: Steve Tomecek, Marcos  Farina, Marcos Farina: 9781912920334: Books">
            <a:extLst>
              <a:ext uri="{FF2B5EF4-FFF2-40B4-BE49-F238E27FC236}">
                <a16:creationId xmlns:a16="http://schemas.microsoft.com/office/drawing/2014/main" id="{683EB914-0C6F-C92F-292D-B398B815D91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494" r="1219" b="7789"/>
          <a:stretch/>
        </p:blipFill>
        <p:spPr bwMode="auto">
          <a:xfrm>
            <a:off x="184032" y="1231961"/>
            <a:ext cx="1234136" cy="15672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D3EDDD3-397C-9E31-CC27-59DC1DB110C9}"/>
              </a:ext>
            </a:extLst>
          </p:cNvPr>
          <p:cNvSpPr txBox="1"/>
          <p:nvPr/>
        </p:nvSpPr>
        <p:spPr>
          <a:xfrm>
            <a:off x="449718" y="3075961"/>
            <a:ext cx="4629268" cy="1438086"/>
          </a:xfrm>
          <a:prstGeom prst="rect">
            <a:avLst/>
          </a:prstGeom>
          <a:noFill/>
        </p:spPr>
        <p:txBody>
          <a:bodyPr wrap="square">
            <a:spAutoFit/>
          </a:bodyPr>
          <a:lstStyle/>
          <a:p>
            <a:pPr algn="l">
              <a:lnSpc>
                <a:spcPct val="110000"/>
              </a:lnSpc>
              <a:spcAft>
                <a:spcPts val="600"/>
              </a:spcAft>
            </a:pPr>
            <a:r>
              <a:rPr lang="en-GB" sz="1000" dirty="0">
                <a:effectLst/>
              </a:rPr>
              <a:t>From his seat in the tiny aeroplane, Fred watches as the mysteries of the Amazon jungle pass by below him. He has always dreamed of becoming an explorer, of making history and of reading his name amongst the lists of great discoveries. If only he could land and look about him.</a:t>
            </a:r>
            <a:br>
              <a:rPr lang="en-GB" sz="1000" dirty="0">
                <a:effectLst/>
              </a:rPr>
            </a:br>
            <a:r>
              <a:rPr lang="en-GB" sz="1000" dirty="0">
                <a:effectLst/>
              </a:rPr>
              <a:t>As the plane crashes into the canopy, Fred is suddenly left without a choice. He and the three other children may be alive, but the jungle is a vast, untamed place. With no hope of rescue, the chance of getting home feels impossibly small.</a:t>
            </a:r>
            <a:br>
              <a:rPr lang="en-GB" sz="1000" dirty="0">
                <a:effectLst/>
              </a:rPr>
            </a:br>
            <a:r>
              <a:rPr lang="en-GB" sz="1000" dirty="0">
                <a:effectLst/>
              </a:rPr>
              <a:t>Except, it seems, someone has been there before them.</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2" descr="The Explorer by Katherine Rundell, Hannah Horn | Waterstones">
            <a:extLst>
              <a:ext uri="{FF2B5EF4-FFF2-40B4-BE49-F238E27FC236}">
                <a16:creationId xmlns:a16="http://schemas.microsoft.com/office/drawing/2014/main" id="{8ECFB518-403E-207B-9AE4-3B24FDB6A0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8490" y="2933002"/>
            <a:ext cx="1189736" cy="18247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B50E71-8321-FA54-1EBE-B9740B1EBED3}"/>
              </a:ext>
            </a:extLst>
          </p:cNvPr>
          <p:cNvSpPr txBox="1"/>
          <p:nvPr/>
        </p:nvSpPr>
        <p:spPr>
          <a:xfrm>
            <a:off x="1357352" y="4730211"/>
            <a:ext cx="3782290" cy="1323439"/>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Finn has always been different, and in the tiny fishing village of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Stromhead</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he sticks out like a sore thumb. Always told to keep away from the water, he's felt that something was missing until one day he dives in and finds that, swimming with the dolphins, he feels completely at home. But his new friends are in danger of being injured by the rubbish that floats out into the water - and now a supermarket is going to release thousands of balloons that could drift out to sea and cause even more damage. </a:t>
            </a:r>
            <a:endParaRPr lang="en-GB" sz="1000" dirty="0">
              <a:latin typeface="Calibri" panose="020F0502020204030204" pitchFamily="34" charset="0"/>
              <a:cs typeface="Calibri" panose="020F0502020204030204" pitchFamily="34" charset="0"/>
            </a:endParaRPr>
          </a:p>
        </p:txBody>
      </p:sp>
      <p:pic>
        <p:nvPicPr>
          <p:cNvPr id="1028" name="Picture 4" descr="Song of the Dolphin Boy : Laird, Elizabeth: Amazon.co.uk: Books">
            <a:extLst>
              <a:ext uri="{FF2B5EF4-FFF2-40B4-BE49-F238E27FC236}">
                <a16:creationId xmlns:a16="http://schemas.microsoft.com/office/drawing/2014/main" id="{FAF2447E-9701-97F7-28BB-D526B295F9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472" y="4627540"/>
            <a:ext cx="1115128" cy="16905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78D3FF-3F0C-98F4-EDFE-B70043D42A94}"/>
              </a:ext>
            </a:extLst>
          </p:cNvPr>
          <p:cNvSpPr txBox="1"/>
          <p:nvPr/>
        </p:nvSpPr>
        <p:spPr>
          <a:xfrm>
            <a:off x="2884495" y="7755036"/>
            <a:ext cx="3782290" cy="1323439"/>
          </a:xfrm>
          <a:prstGeom prst="rect">
            <a:avLst/>
          </a:prstGeom>
          <a:noFill/>
        </p:spPr>
        <p:txBody>
          <a:bodyPr wrap="square">
            <a:spAutoFit/>
          </a:bodyPr>
          <a:lstStyle/>
          <a:p>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Featuring the true stories of 40 inspirational women creators - from writers to inventors, artists to scientists - this book is as inspirational as it is educational. Readers will meet trailblazing women such as revolutionary architect, Zaha Hadid, actor/inventor Hedy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Lamarr</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environmental activist Wangari Maathai, modernist painter and animator Mary Blair and physicist Chien-</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Shiung</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Wu. Some names will be familiar, some will not - but all these women had a lasting impact on their fields.</a:t>
            </a:r>
            <a:endParaRPr lang="en-GB" sz="1000" dirty="0">
              <a:latin typeface="Calibri" panose="020F0502020204030204" pitchFamily="34" charset="0"/>
              <a:cs typeface="Calibri" panose="020F0502020204030204" pitchFamily="34" charset="0"/>
            </a:endParaRPr>
          </a:p>
        </p:txBody>
      </p:sp>
      <p:pic>
        <p:nvPicPr>
          <p:cNvPr id="1030" name="Picture 6" descr="Little Leaders: Bold Women in Black History : Harrison, Vashti, Harrison,  Vashti: Amazon.co.uk: Books">
            <a:extLst>
              <a:ext uri="{FF2B5EF4-FFF2-40B4-BE49-F238E27FC236}">
                <a16:creationId xmlns:a16="http://schemas.microsoft.com/office/drawing/2014/main" id="{C7C274D7-CB5B-3FC4-CBAD-2CC747877B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0970" y="7755035"/>
            <a:ext cx="1493382" cy="13234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1F6EA8A-EDB8-03E7-D4D8-E3C2515E4B37}"/>
              </a:ext>
            </a:extLst>
          </p:cNvPr>
          <p:cNvSpPr txBox="1"/>
          <p:nvPr/>
        </p:nvSpPr>
        <p:spPr>
          <a:xfrm>
            <a:off x="184032" y="6516531"/>
            <a:ext cx="4795398" cy="1015663"/>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Join Stella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Starflake</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Pearl and her three fellow explorers as they trek across the snowy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Icelands</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and come face-to-face with frost fairies, snow queens, outlaw hideouts, unicorns, pygmy dinosaurs and carnivorous cabbages . . .</a:t>
            </a:r>
            <a:b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b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When Stella and three other junior explorers get separated from their expedition can they cross the frozen wilderness and live to tell the tale?</a:t>
            </a:r>
            <a:endParaRPr lang="en-GB" sz="1000" dirty="0">
              <a:latin typeface="Calibri" panose="020F0502020204030204" pitchFamily="34" charset="0"/>
              <a:cs typeface="Calibri" panose="020F0502020204030204" pitchFamily="34" charset="0"/>
            </a:endParaRPr>
          </a:p>
        </p:txBody>
      </p:sp>
      <p:pic>
        <p:nvPicPr>
          <p:cNvPr id="1032" name="Picture 8" descr="The Polar Bear Explorers' Club: Alex Bell: 1 (The Explorers' Clubs) : Bell,  Alex, Tomic, Tomislav: Amazon.co.uk: Books">
            <a:extLst>
              <a:ext uri="{FF2B5EF4-FFF2-40B4-BE49-F238E27FC236}">
                <a16:creationId xmlns:a16="http://schemas.microsoft.com/office/drawing/2014/main" id="{0D94CF09-9B59-9D39-0AA5-E4D13F7CB0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9642" y="5474786"/>
            <a:ext cx="1313298" cy="20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061ec3ad-226f-4eb4-9e91-45b4f692dd1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1266</Words>
  <Application>Microsoft Office PowerPoint</Application>
  <PresentationFormat>A4 Paper (210x297 mm)</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81</cp:revision>
  <cp:lastPrinted>2023-03-28T10:52:59Z</cp:lastPrinted>
  <dcterms:created xsi:type="dcterms:W3CDTF">2020-04-17T10:06:09Z</dcterms:created>
  <dcterms:modified xsi:type="dcterms:W3CDTF">2023-03-28T10:57:25Z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