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sldIdLst>
    <p:sldId id="262" r:id="rId5"/>
    <p:sldId id="263" r:id="rId6"/>
    <p:sldId id="264" r:id="rId7"/>
  </p:sldIdLst>
  <p:sldSz cx="6858000" cy="9906000" type="A4"/>
  <p:notesSz cx="6669088" cy="987266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F2E0"/>
    <a:srgbClr val="B8EACF"/>
    <a:srgbClr val="CFEAE1"/>
    <a:srgbClr val="02765C"/>
    <a:srgbClr val="097C6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170" d="100"/>
          <a:sy n="170" d="100"/>
        </p:scale>
        <p:origin x="182" y="-3960"/>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621191"/>
            <a:ext cx="5829300" cy="3448756"/>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5202944"/>
            <a:ext cx="5143500" cy="2391656"/>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0236643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6024704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527403"/>
            <a:ext cx="1478756" cy="839487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527403"/>
            <a:ext cx="4350544" cy="839487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4678799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2180649-6BD6-4310-AA3E-4212AE5D4952}"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5576690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469624"/>
            <a:ext cx="5915025" cy="4120620"/>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629226"/>
            <a:ext cx="5915025" cy="2166937"/>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2180649-6BD6-4310-AA3E-4212AE5D4952}" type="datetimeFigureOut">
              <a:rPr lang="en-GB" smtClean="0"/>
              <a:t>11/10/2022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0764529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637014"/>
            <a:ext cx="2914650" cy="628526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2180649-6BD6-4310-AA3E-4212AE5D4952}"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967861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527405"/>
            <a:ext cx="5915025" cy="1914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428347"/>
            <a:ext cx="2901255"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618442"/>
            <a:ext cx="2901255"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428347"/>
            <a:ext cx="2915543" cy="1190095"/>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618442"/>
            <a:ext cx="2915543" cy="532218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2180649-6BD6-4310-AA3E-4212AE5D4952}" type="datetimeFigureOut">
              <a:rPr lang="en-GB" smtClean="0"/>
              <a:t>11/10/2022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5271098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2180649-6BD6-4310-AA3E-4212AE5D4952}" type="datetimeFigureOut">
              <a:rPr lang="en-GB" smtClean="0"/>
              <a:t>11/10/2022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6926800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180649-6BD6-4310-AA3E-4212AE5D4952}" type="datetimeFigureOut">
              <a:rPr lang="en-GB" smtClean="0"/>
              <a:t>11/10/2022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59576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426283"/>
            <a:ext cx="3471863" cy="7039681"/>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37278328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60400"/>
            <a:ext cx="2211884" cy="23114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426283"/>
            <a:ext cx="3471863" cy="7039681"/>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971800"/>
            <a:ext cx="2211884" cy="550562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D2180649-6BD6-4310-AA3E-4212AE5D4952}" type="datetimeFigureOut">
              <a:rPr lang="en-GB" smtClean="0"/>
              <a:t>11/10/2022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FB9D902-7619-4FE9-85FD-13C2F25CAED9}" type="slidenum">
              <a:rPr lang="en-GB" smtClean="0"/>
              <a:t>‹#›</a:t>
            </a:fld>
            <a:endParaRPr lang="en-GB"/>
          </a:p>
        </p:txBody>
      </p:sp>
    </p:spTree>
    <p:extLst>
      <p:ext uri="{BB962C8B-B14F-4D97-AF65-F5344CB8AC3E}">
        <p14:creationId xmlns:p14="http://schemas.microsoft.com/office/powerpoint/2010/main" val="18943040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527405"/>
            <a:ext cx="5915025" cy="1914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637014"/>
            <a:ext cx="5915025" cy="628526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9181397"/>
            <a:ext cx="1543050" cy="527403"/>
          </a:xfrm>
          <a:prstGeom prst="rect">
            <a:avLst/>
          </a:prstGeom>
        </p:spPr>
        <p:txBody>
          <a:bodyPr vert="horz" lIns="91440" tIns="45720" rIns="91440" bIns="45720" rtlCol="0" anchor="ctr"/>
          <a:lstStyle>
            <a:lvl1pPr algn="l">
              <a:defRPr sz="900">
                <a:solidFill>
                  <a:schemeClr val="tx1">
                    <a:tint val="75000"/>
                  </a:schemeClr>
                </a:solidFill>
              </a:defRPr>
            </a:lvl1pPr>
          </a:lstStyle>
          <a:p>
            <a:fld id="{D2180649-6BD6-4310-AA3E-4212AE5D4952}" type="datetimeFigureOut">
              <a:rPr lang="en-GB" smtClean="0"/>
              <a:t>11/10/2022</a:t>
            </a:fld>
            <a:endParaRPr lang="en-GB"/>
          </a:p>
        </p:txBody>
      </p:sp>
      <p:sp>
        <p:nvSpPr>
          <p:cNvPr id="5" name="Footer Placeholder 4"/>
          <p:cNvSpPr>
            <a:spLocks noGrp="1"/>
          </p:cNvSpPr>
          <p:nvPr>
            <p:ph type="ftr" sz="quarter" idx="3"/>
          </p:nvPr>
        </p:nvSpPr>
        <p:spPr>
          <a:xfrm>
            <a:off x="2271713" y="9181397"/>
            <a:ext cx="2314575" cy="52740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843463" y="9181397"/>
            <a:ext cx="1543050" cy="527403"/>
          </a:xfrm>
          <a:prstGeom prst="rect">
            <a:avLst/>
          </a:prstGeom>
        </p:spPr>
        <p:txBody>
          <a:bodyPr vert="horz" lIns="91440" tIns="45720" rIns="91440" bIns="45720" rtlCol="0" anchor="ctr"/>
          <a:lstStyle>
            <a:lvl1pPr algn="r">
              <a:defRPr sz="900">
                <a:solidFill>
                  <a:schemeClr val="tx1">
                    <a:tint val="75000"/>
                  </a:schemeClr>
                </a:solidFill>
              </a:defRPr>
            </a:lvl1pPr>
          </a:lstStyle>
          <a:p>
            <a:fld id="{1FB9D902-7619-4FE9-85FD-13C2F25CAED9}" type="slidenum">
              <a:rPr lang="en-GB" smtClean="0"/>
              <a:t>‹#›</a:t>
            </a:fld>
            <a:endParaRPr lang="en-GB"/>
          </a:p>
        </p:txBody>
      </p:sp>
    </p:spTree>
    <p:extLst>
      <p:ext uri="{BB962C8B-B14F-4D97-AF65-F5344CB8AC3E}">
        <p14:creationId xmlns:p14="http://schemas.microsoft.com/office/powerpoint/2010/main" val="178128337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2.jpe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1.jpeg"/><Relationship Id="rId5" Type="http://schemas.openxmlformats.org/officeDocument/2006/relationships/image" Target="../media/image4.png"/><Relationship Id="rId10" Type="http://schemas.openxmlformats.org/officeDocument/2006/relationships/image" Target="../media/image10.jpeg"/><Relationship Id="rId4" Type="http://schemas.openxmlformats.org/officeDocument/2006/relationships/image" Target="../media/image3.pn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8879724"/>
            <a:ext cx="582186" cy="85071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8913305"/>
            <a:ext cx="573003" cy="840545"/>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8903120"/>
            <a:ext cx="582186" cy="850730"/>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8913305"/>
            <a:ext cx="654582" cy="850729"/>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8889893"/>
            <a:ext cx="612275" cy="840545"/>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967346" y="1813250"/>
            <a:ext cx="4729208" cy="2370474"/>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1200" b="1" dirty="0">
                <a:solidFill>
                  <a:schemeClr val="tx1"/>
                </a:solidFill>
              </a:rPr>
              <a:t>W</a:t>
            </a:r>
          </a:p>
          <a:p>
            <a:pPr algn="ctr">
              <a:lnSpc>
                <a:spcPct val="300000"/>
              </a:lnSpc>
            </a:pPr>
            <a:r>
              <a:rPr lang="en-GB" sz="1200" b="1" dirty="0">
                <a:solidFill>
                  <a:schemeClr val="tx1"/>
                </a:solidFill>
              </a:rPr>
              <a:t>Why this particular book and not something else?</a:t>
            </a:r>
          </a:p>
          <a:p>
            <a:pPr>
              <a:lnSpc>
                <a:spcPct val="115000"/>
              </a:lnSpc>
              <a:spcAft>
                <a:spcPts val="1000"/>
              </a:spcAft>
            </a:pPr>
            <a:r>
              <a:rPr lang="en-GB" sz="1200" dirty="0">
                <a:solidFill>
                  <a:schemeClr val="tx1"/>
                </a:solidFill>
              </a:rPr>
              <a:t>This book is a beautiful text as it is a tail of resilience framed within a well-written narrative – it’s just what the children in Y4 need as an example of writing to create a specific mood.  </a:t>
            </a:r>
            <a:r>
              <a:rPr lang="en-GB" sz="1200" dirty="0" err="1">
                <a:solidFill>
                  <a:schemeClr val="tx1"/>
                </a:solidFill>
                <a:cs typeface="Calibri" panose="020F0502020204030204" pitchFamily="34" charset="0"/>
              </a:rPr>
              <a:t>Varjak</a:t>
            </a:r>
            <a:r>
              <a:rPr lang="en-GB" sz="1200" dirty="0">
                <a:solidFill>
                  <a:schemeClr val="tx1"/>
                </a:solidFill>
                <a:cs typeface="Calibri" panose="020F0502020204030204" pitchFamily="34" charset="0"/>
              </a:rPr>
              <a:t> Paw is a</a:t>
            </a:r>
            <a:r>
              <a:rPr lang="en-GB" sz="1200" dirty="0">
                <a:solidFill>
                  <a:schemeClr val="tx1"/>
                </a:solidFill>
                <a:effectLst/>
                <a:ea typeface="Calibri" panose="020F0502020204030204" pitchFamily="34" charset="0"/>
                <a:cs typeface="Calibri" panose="020F0502020204030204" pitchFamily="34" charset="0"/>
              </a:rPr>
              <a:t> tale of bravery, fighting for justice and overcoming challenges whilst growing wiser too. There’s plenty for the Y4 children to discuss in terms of values and morals. On top of this, SF Said, the author, provides the children with wonderful descriptions that really capture the mood beautifully:</a:t>
            </a:r>
            <a:r>
              <a:rPr lang="en-GB" sz="1200" dirty="0">
                <a:solidFill>
                  <a:schemeClr val="tx1"/>
                </a:solidFill>
                <a:ea typeface="Calibri" panose="020F0502020204030204" pitchFamily="34" charset="0"/>
                <a:cs typeface="Times New Roman" panose="02020603050405020304" pitchFamily="18" charset="0"/>
              </a:rPr>
              <a:t> </a:t>
            </a:r>
            <a:r>
              <a:rPr lang="en-GB" sz="1200" dirty="0">
                <a:solidFill>
                  <a:srgbClr val="000000"/>
                </a:solidFill>
                <a:effectLst/>
                <a:ea typeface="Calibri" panose="020F0502020204030204" pitchFamily="34" charset="0"/>
                <a:cs typeface="Calibri" panose="020F0502020204030204" pitchFamily="34" charset="0"/>
              </a:rPr>
              <a:t>"He has eyes the colour of danger!“ What a line! Year 4 children think carefully about ho</a:t>
            </a:r>
            <a:r>
              <a:rPr lang="en-GB" sz="1200" dirty="0">
                <a:solidFill>
                  <a:srgbClr val="000000"/>
                </a:solidFill>
                <a:ea typeface="Calibri" panose="020F0502020204030204" pitchFamily="34" charset="0"/>
                <a:cs typeface="Calibri" panose="020F0502020204030204" pitchFamily="34" charset="0"/>
              </a:rPr>
              <a:t>w they can create such vivid characterisation themselves.</a:t>
            </a:r>
            <a:endParaRPr lang="en-GB" sz="1200" dirty="0">
              <a:effectLst/>
              <a:ea typeface="Calibri" panose="020F0502020204030204" pitchFamily="34" charset="0"/>
              <a:cs typeface="Times New Roman" panose="02020603050405020304" pitchFamily="18" charset="0"/>
            </a:endParaRPr>
          </a:p>
          <a:p>
            <a:pPr algn="ctr">
              <a:lnSpc>
                <a:spcPct val="300000"/>
              </a:lnSpc>
            </a:pPr>
            <a:endParaRPr lang="en-GB" sz="1200" dirty="0">
              <a:solidFill>
                <a:schemeClr val="tx1"/>
              </a:solidFill>
            </a:endParaRPr>
          </a:p>
          <a:p>
            <a:endParaRPr lang="en-GB" dirty="0"/>
          </a:p>
        </p:txBody>
      </p:sp>
      <p:sp>
        <p:nvSpPr>
          <p:cNvPr id="50" name="Rectangle 49">
            <a:extLst>
              <a:ext uri="{FF2B5EF4-FFF2-40B4-BE49-F238E27FC236}">
                <a16:creationId xmlns:a16="http://schemas.microsoft.com/office/drawing/2014/main" id="{49906DA1-5D65-B727-2CFD-1EF0B3FBE53D}"/>
              </a:ext>
            </a:extLst>
          </p:cNvPr>
          <p:cNvSpPr/>
          <p:nvPr/>
        </p:nvSpPr>
        <p:spPr>
          <a:xfrm>
            <a:off x="161447" y="1206205"/>
            <a:ext cx="6469811" cy="50417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300000"/>
              </a:lnSpc>
            </a:pPr>
            <a:r>
              <a:rPr lang="en-GB" sz="2400" b="1" dirty="0" err="1">
                <a:solidFill>
                  <a:schemeClr val="tx1"/>
                </a:solidFill>
                <a:latin typeface="Calibri" panose="020F0502020204030204" pitchFamily="34" charset="0"/>
                <a:cs typeface="Calibri" panose="020F0502020204030204" pitchFamily="34" charset="0"/>
              </a:rPr>
              <a:t>Varjak</a:t>
            </a:r>
            <a:r>
              <a:rPr lang="en-GB" sz="2400" b="1" dirty="0">
                <a:solidFill>
                  <a:schemeClr val="tx1"/>
                </a:solidFill>
                <a:latin typeface="Calibri" panose="020F0502020204030204" pitchFamily="34" charset="0"/>
                <a:cs typeface="Calibri" panose="020F0502020204030204" pitchFamily="34" charset="0"/>
              </a:rPr>
              <a:t> Paw</a:t>
            </a:r>
          </a:p>
          <a:p>
            <a:pPr algn="ctr"/>
            <a:r>
              <a:rPr lang="en-GB" dirty="0"/>
              <a:t> </a:t>
            </a:r>
          </a:p>
        </p:txBody>
      </p:sp>
      <p:sp>
        <p:nvSpPr>
          <p:cNvPr id="51" name="Rectangle 50">
            <a:extLst>
              <a:ext uri="{FF2B5EF4-FFF2-40B4-BE49-F238E27FC236}">
                <a16:creationId xmlns:a16="http://schemas.microsoft.com/office/drawing/2014/main" id="{FF0A0C2D-53E1-DCE5-3229-DFA113DB078B}"/>
              </a:ext>
            </a:extLst>
          </p:cNvPr>
          <p:cNvSpPr/>
          <p:nvPr/>
        </p:nvSpPr>
        <p:spPr>
          <a:xfrm>
            <a:off x="196629" y="4248408"/>
            <a:ext cx="3557953" cy="1674413"/>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sz="1200" b="1" dirty="0">
                <a:solidFill>
                  <a:schemeClr val="tx1"/>
                </a:solidFill>
              </a:rPr>
              <a:t>School values this book reinforces:</a:t>
            </a:r>
          </a:p>
          <a:p>
            <a:endParaRPr lang="en-GB" sz="1100" dirty="0">
              <a:solidFill>
                <a:schemeClr val="tx1"/>
              </a:solidFill>
            </a:endParaRPr>
          </a:p>
          <a:p>
            <a:r>
              <a:rPr lang="en-GB" sz="1200" dirty="0">
                <a:solidFill>
                  <a:schemeClr val="tx1"/>
                </a:solidFill>
              </a:rPr>
              <a:t>Resilience is the key value in this book. We follow </a:t>
            </a:r>
            <a:r>
              <a:rPr lang="en-GB" sz="1200" dirty="0" err="1">
                <a:solidFill>
                  <a:schemeClr val="tx1"/>
                </a:solidFill>
              </a:rPr>
              <a:t>Varjak</a:t>
            </a:r>
            <a:r>
              <a:rPr lang="en-GB" sz="1200" dirty="0">
                <a:solidFill>
                  <a:schemeClr val="tx1"/>
                </a:solidFill>
              </a:rPr>
              <a:t> Paw in his development from a house cat with little understanding of the world beyond his garden to a character who is ready to not only explore the wider world but someone who has empathy and the ability to act when he sees injustice. </a:t>
            </a:r>
            <a:endParaRPr lang="en-GB" sz="1200" dirty="0">
              <a:solidFill>
                <a:srgbClr val="000000"/>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52" name="Rectangle 51">
            <a:extLst>
              <a:ext uri="{FF2B5EF4-FFF2-40B4-BE49-F238E27FC236}">
                <a16:creationId xmlns:a16="http://schemas.microsoft.com/office/drawing/2014/main" id="{38FC5144-C27D-80D5-D06E-C951949219E2}"/>
              </a:ext>
            </a:extLst>
          </p:cNvPr>
          <p:cNvSpPr/>
          <p:nvPr/>
        </p:nvSpPr>
        <p:spPr>
          <a:xfrm>
            <a:off x="196629" y="6001360"/>
            <a:ext cx="6455787" cy="283307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latin typeface="Calibri" panose="020F0502020204030204" pitchFamily="34" charset="0"/>
                <a:cs typeface="Calibri" panose="020F0502020204030204" pitchFamily="34" charset="0"/>
              </a:rPr>
              <a:t>Skills that will be developed through this unit</a:t>
            </a:r>
            <a:r>
              <a:rPr lang="en-GB" sz="1200" dirty="0">
                <a:solidFill>
                  <a:schemeClr val="tx1"/>
                </a:solidFill>
                <a:latin typeface="Comic Sans MS" panose="030F0702030302020204" pitchFamily="66" charset="0"/>
              </a:rPr>
              <a:t>:</a:t>
            </a:r>
          </a:p>
          <a:p>
            <a:pPr algn="ctr"/>
            <a:endParaRPr lang="en-GB" sz="1200" dirty="0">
              <a:solidFill>
                <a:schemeClr val="tx1"/>
              </a:solidFill>
              <a:latin typeface="Comic Sans MS" panose="030F0702030302020204" pitchFamily="66" charset="0"/>
            </a:endParaRPr>
          </a:p>
          <a:p>
            <a:r>
              <a:rPr lang="en-GB" sz="1200" dirty="0">
                <a:solidFill>
                  <a:schemeClr val="tx1"/>
                </a:solidFill>
                <a:latin typeface="Calibri" panose="020F0502020204030204" pitchFamily="34" charset="0"/>
                <a:cs typeface="Calibri" panose="020F0502020204030204" pitchFamily="34" charset="0"/>
              </a:rPr>
              <a:t>For composition, we consider how SF Said builds tension that leaves the reader desperate to read on! We analyse how we know how characters are feeling and how we can build strong characterisation ourselves.</a:t>
            </a:r>
          </a:p>
          <a:p>
            <a:r>
              <a:rPr lang="en-GB" sz="1200" dirty="0">
                <a:solidFill>
                  <a:schemeClr val="tx1"/>
                </a:solidFill>
                <a:latin typeface="Calibri" panose="020F0502020204030204" pitchFamily="34" charset="0"/>
                <a:cs typeface="Calibri" panose="020F0502020204030204" pitchFamily="34" charset="0"/>
              </a:rPr>
              <a:t>Speech (including accurately punctuated direct speech) for characters helps us show a character’s mood. To complement this, a thoughtful reported clause (not just using the verb ‘said’ helps us really show our reader what a character thinks. We also add describing body language as an additional technique to add to the list of ingredients in the speech.</a:t>
            </a:r>
          </a:p>
          <a:p>
            <a:r>
              <a:rPr lang="en-GB" sz="1200" dirty="0">
                <a:solidFill>
                  <a:schemeClr val="tx1"/>
                </a:solidFill>
                <a:latin typeface="Calibri" panose="020F0502020204030204" pitchFamily="34" charset="0"/>
                <a:cs typeface="Calibri" panose="020F0502020204030204" pitchFamily="34" charset="0"/>
              </a:rPr>
              <a:t>Paragraphing within a narrative is a skill to develop. Until now, children have been taught paragraphing mainly through non-fiction and subheadings. Use of paragraphing in a story is a skill to master.</a:t>
            </a:r>
          </a:p>
          <a:p>
            <a:r>
              <a:rPr lang="en-GB" sz="1200" dirty="0">
                <a:solidFill>
                  <a:schemeClr val="tx1"/>
                </a:solidFill>
                <a:latin typeface="Calibri" panose="020F0502020204030204" pitchFamily="34" charset="0"/>
                <a:cs typeface="Calibri" panose="020F0502020204030204" pitchFamily="34" charset="0"/>
              </a:rPr>
              <a:t>Editing and improving work will remain as a focus throughout the year.</a:t>
            </a:r>
          </a:p>
          <a:p>
            <a:r>
              <a:rPr lang="en-GB" sz="1200" dirty="0">
                <a:solidFill>
                  <a:schemeClr val="tx1"/>
                </a:solidFill>
                <a:latin typeface="Calibri" panose="020F0502020204030204" pitchFamily="34" charset="0"/>
                <a:cs typeface="Calibri" panose="020F0502020204030204" pitchFamily="34" charset="0"/>
              </a:rPr>
              <a:t>Adverbials (and fronted adverbials) is something that is also taught this half term but continually revisited.</a:t>
            </a:r>
            <a:endParaRPr lang="en-GB" sz="1400" dirty="0">
              <a:solidFill>
                <a:schemeClr val="tx1"/>
              </a:solidFill>
              <a:latin typeface="Calibri" panose="020F0502020204030204" pitchFamily="34" charset="0"/>
              <a:cs typeface="Calibri" panose="020F0502020204030204" pitchFamily="34" charset="0"/>
            </a:endParaRPr>
          </a:p>
        </p:txBody>
      </p:sp>
      <p:sp>
        <p:nvSpPr>
          <p:cNvPr id="53" name="Rectangle 52">
            <a:extLst>
              <a:ext uri="{FF2B5EF4-FFF2-40B4-BE49-F238E27FC236}">
                <a16:creationId xmlns:a16="http://schemas.microsoft.com/office/drawing/2014/main" id="{05CA359E-7003-5505-74AB-FE8658EB92D6}"/>
              </a:ext>
            </a:extLst>
          </p:cNvPr>
          <p:cNvSpPr/>
          <p:nvPr/>
        </p:nvSpPr>
        <p:spPr>
          <a:xfrm>
            <a:off x="3844636" y="4262263"/>
            <a:ext cx="2806574" cy="1660558"/>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solidFill>
                  <a:schemeClr val="tx1"/>
                </a:solidFill>
              </a:rPr>
              <a:t>Writing Composition in school:</a:t>
            </a:r>
          </a:p>
          <a:p>
            <a:pPr algn="ctr"/>
            <a:endParaRPr lang="en-GB" sz="1200" b="1" dirty="0">
              <a:solidFill>
                <a:schemeClr val="tx1"/>
              </a:solidFill>
            </a:endParaRPr>
          </a:p>
          <a:p>
            <a:r>
              <a:rPr lang="en-GB" sz="1200" dirty="0">
                <a:solidFill>
                  <a:schemeClr val="tx1"/>
                </a:solidFill>
              </a:rPr>
              <a:t>It’s all about tension and characterisation! Y4 create an end piece, consisting of several paragraphs that describe their own cat character feeling scared by their surroundings and environment.</a:t>
            </a:r>
          </a:p>
          <a:p>
            <a:pPr algn="ctr"/>
            <a:endParaRPr lang="en-GB" sz="1200" b="1" dirty="0">
              <a:solidFill>
                <a:schemeClr val="tx1"/>
              </a:solidFill>
            </a:endParaRPr>
          </a:p>
          <a:p>
            <a:pPr algn="ctr"/>
            <a:endParaRPr lang="en-GB" sz="1200" b="1" dirty="0">
              <a:solidFill>
                <a:schemeClr val="tx1"/>
              </a:solidFill>
            </a:endParaRPr>
          </a:p>
        </p:txBody>
      </p:sp>
      <p:pic>
        <p:nvPicPr>
          <p:cNvPr id="2050" name="Picture 2" descr="Varjak Paw (Varjak Paw, 1): Amazon.co.uk: Said, SF, McKean, Dave:  9780552572293: Books">
            <a:extLst>
              <a:ext uri="{FF2B5EF4-FFF2-40B4-BE49-F238E27FC236}">
                <a16:creationId xmlns:a16="http://schemas.microsoft.com/office/drawing/2014/main" id="{7DD33908-5CA8-F0FD-8C55-B7212DD6AB9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4464" y="1827504"/>
            <a:ext cx="1707084" cy="23505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85833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dirty="0">
                <a:solidFill>
                  <a:srgbClr val="02765C"/>
                </a:solidFill>
                <a:latin typeface="Arial Narrow" panose="020B0606020202030204" pitchFamily="34" charset="0"/>
              </a:rPr>
              <a:t>Year 4</a:t>
            </a:r>
          </a:p>
        </p:txBody>
      </p:sp>
      <p:sp>
        <p:nvSpPr>
          <p:cNvPr id="49" name="Rectangle 48">
            <a:extLst>
              <a:ext uri="{FF2B5EF4-FFF2-40B4-BE49-F238E27FC236}">
                <a16:creationId xmlns:a16="http://schemas.microsoft.com/office/drawing/2014/main" id="{FCC4F3D7-9E65-ABE4-8357-7C6057335BE2}"/>
              </a:ext>
            </a:extLst>
          </p:cNvPr>
          <p:cNvSpPr/>
          <p:nvPr/>
        </p:nvSpPr>
        <p:spPr>
          <a:xfrm>
            <a:off x="135553" y="1199660"/>
            <a:ext cx="6535410" cy="5557430"/>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Writing Homework this half term…</a:t>
            </a:r>
            <a:endParaRPr lang="en-GB" sz="700" b="1" dirty="0">
              <a:solidFill>
                <a:schemeClr val="tx1"/>
              </a:solidFill>
            </a:endParaRPr>
          </a:p>
          <a:p>
            <a:pPr marL="342900" lvl="0" indent="-342900">
              <a:lnSpc>
                <a:spcPct val="115000"/>
              </a:lnSpc>
              <a:spcAft>
                <a:spcPts val="1000"/>
              </a:spcAft>
              <a:buFont typeface="+mj-lt"/>
              <a:buAutoNum type="arabicParenR"/>
            </a:pPr>
            <a:r>
              <a:rPr lang="en-US" sz="1000" dirty="0">
                <a:solidFill>
                  <a:schemeClr val="tx1"/>
                </a:solidFill>
                <a:effectLst/>
                <a:ea typeface="Calibri" panose="020F0502020204030204" pitchFamily="34" charset="0"/>
                <a:cs typeface="Times New Roman" panose="02020603050405020304" pitchFamily="18" charset="0"/>
              </a:rPr>
              <a:t>“He has eyes the </a:t>
            </a:r>
            <a:r>
              <a:rPr lang="en-US" sz="1000" dirty="0" err="1">
                <a:solidFill>
                  <a:schemeClr val="tx1"/>
                </a:solidFill>
                <a:effectLst/>
                <a:ea typeface="Calibri" panose="020F0502020204030204" pitchFamily="34" charset="0"/>
                <a:cs typeface="Times New Roman" panose="02020603050405020304" pitchFamily="18" charset="0"/>
              </a:rPr>
              <a:t>colour</a:t>
            </a:r>
            <a:r>
              <a:rPr lang="en-US" sz="1000" dirty="0">
                <a:solidFill>
                  <a:schemeClr val="tx1"/>
                </a:solidFill>
                <a:effectLst/>
                <a:ea typeface="Calibri" panose="020F0502020204030204" pitchFamily="34" charset="0"/>
                <a:cs typeface="Times New Roman" panose="02020603050405020304" pitchFamily="18" charset="0"/>
              </a:rPr>
              <a:t> of danger!“ </a:t>
            </a:r>
            <a:endParaRPr lang="en-GB" sz="1000" dirty="0">
              <a:solidFill>
                <a:schemeClr val="tx1"/>
              </a:solidFill>
              <a:effectLst/>
              <a:ea typeface="Calibri" panose="020F0502020204030204" pitchFamily="34" charset="0"/>
              <a:cs typeface="Times New Roman" panose="02020603050405020304" pitchFamily="18" charset="0"/>
            </a:endParaRPr>
          </a:p>
          <a:p>
            <a:pPr>
              <a:lnSpc>
                <a:spcPct val="115000"/>
              </a:lnSpc>
              <a:spcAft>
                <a:spcPts val="1000"/>
              </a:spcAft>
            </a:pPr>
            <a:r>
              <a:rPr lang="en-US" sz="1000" dirty="0">
                <a:solidFill>
                  <a:schemeClr val="tx1"/>
                </a:solidFill>
                <a:effectLst/>
                <a:ea typeface="Calibri" panose="020F0502020204030204" pitchFamily="34" charset="0"/>
                <a:cs typeface="Times New Roman" panose="02020603050405020304" pitchFamily="18" charset="0"/>
              </a:rPr>
              <a:t>We like this description! What do you think of when you see different </a:t>
            </a:r>
            <a:r>
              <a:rPr lang="en-US" sz="1000" dirty="0" err="1">
                <a:solidFill>
                  <a:schemeClr val="tx1"/>
                </a:solidFill>
                <a:effectLst/>
                <a:ea typeface="Calibri" panose="020F0502020204030204" pitchFamily="34" charset="0"/>
                <a:cs typeface="Times New Roman" panose="02020603050405020304" pitchFamily="18" charset="0"/>
              </a:rPr>
              <a:t>colours</a:t>
            </a:r>
            <a:r>
              <a:rPr lang="en-US" sz="1000" dirty="0">
                <a:solidFill>
                  <a:schemeClr val="tx1"/>
                </a:solidFill>
                <a:effectLst/>
                <a:ea typeface="Calibri" panose="020F0502020204030204" pitchFamily="34" charset="0"/>
                <a:cs typeface="Times New Roman" panose="02020603050405020304" pitchFamily="18" charset="0"/>
              </a:rPr>
              <a:t>? To begin, make a list of </a:t>
            </a:r>
            <a:r>
              <a:rPr lang="en-US" sz="1000" dirty="0" err="1">
                <a:solidFill>
                  <a:schemeClr val="tx1"/>
                </a:solidFill>
                <a:effectLst/>
                <a:ea typeface="Calibri" panose="020F0502020204030204" pitchFamily="34" charset="0"/>
                <a:cs typeface="Times New Roman" panose="02020603050405020304" pitchFamily="18" charset="0"/>
              </a:rPr>
              <a:t>colours</a:t>
            </a:r>
            <a:r>
              <a:rPr lang="en-US" sz="1000" dirty="0">
                <a:solidFill>
                  <a:schemeClr val="tx1"/>
                </a:solidFill>
                <a:effectLst/>
                <a:ea typeface="Calibri" panose="020F0502020204030204" pitchFamily="34" charset="0"/>
                <a:cs typeface="Times New Roman" panose="02020603050405020304" pitchFamily="18" charset="0"/>
              </a:rPr>
              <a:t> and put a feeling, emotion or noun next to each </a:t>
            </a:r>
            <a:r>
              <a:rPr lang="en-US" sz="1000" dirty="0" err="1">
                <a:solidFill>
                  <a:schemeClr val="tx1"/>
                </a:solidFill>
                <a:effectLst/>
                <a:ea typeface="Calibri" panose="020F0502020204030204" pitchFamily="34" charset="0"/>
                <a:cs typeface="Times New Roman" panose="02020603050405020304" pitchFamily="18" charset="0"/>
              </a:rPr>
              <a:t>colour</a:t>
            </a:r>
            <a:r>
              <a:rPr lang="en-US" sz="1000" dirty="0">
                <a:solidFill>
                  <a:schemeClr val="tx1"/>
                </a:solidFill>
                <a:effectLst/>
                <a:ea typeface="Calibri" panose="020F0502020204030204" pitchFamily="34" charset="0"/>
                <a:cs typeface="Times New Roman" panose="02020603050405020304" pitchFamily="18" charset="0"/>
              </a:rPr>
              <a:t>.</a:t>
            </a:r>
            <a:r>
              <a:rPr lang="en-GB" sz="1000" dirty="0">
                <a:solidFill>
                  <a:schemeClr val="tx1"/>
                </a:solidFill>
                <a:ea typeface="Calibri" panose="020F0502020204030204" pitchFamily="34" charset="0"/>
                <a:cs typeface="Times New Roman" panose="02020603050405020304" pitchFamily="18" charset="0"/>
              </a:rPr>
              <a:t> </a:t>
            </a:r>
            <a:r>
              <a:rPr lang="en-US" sz="1000" dirty="0">
                <a:solidFill>
                  <a:schemeClr val="tx1"/>
                </a:solidFill>
                <a:effectLst/>
                <a:ea typeface="Calibri" panose="020F0502020204030204" pitchFamily="34" charset="0"/>
                <a:cs typeface="Times New Roman" panose="02020603050405020304" pitchFamily="18" charset="0"/>
              </a:rPr>
              <a:t>For example, yellow = happiness, grey = loneliness. </a:t>
            </a:r>
            <a:r>
              <a:rPr lang="en-GB" sz="1000" dirty="0">
                <a:solidFill>
                  <a:schemeClr val="tx1"/>
                </a:solidFill>
                <a:ea typeface="Calibri" panose="020F0502020204030204" pitchFamily="34" charset="0"/>
                <a:cs typeface="Times New Roman" panose="02020603050405020304" pitchFamily="18" charset="0"/>
              </a:rPr>
              <a:t> </a:t>
            </a:r>
            <a:r>
              <a:rPr lang="en-US" sz="1000" dirty="0">
                <a:solidFill>
                  <a:schemeClr val="tx1"/>
                </a:solidFill>
                <a:effectLst/>
                <a:ea typeface="Calibri" panose="020F0502020204030204" pitchFamily="34" charset="0"/>
                <a:cs typeface="Times New Roman" panose="02020603050405020304" pitchFamily="18" charset="0"/>
              </a:rPr>
              <a:t>To make this even better, begin to construct full sentences:</a:t>
            </a:r>
            <a:r>
              <a:rPr lang="en-GB" sz="1000" dirty="0">
                <a:solidFill>
                  <a:schemeClr val="tx1"/>
                </a:solidFill>
                <a:ea typeface="Calibri" panose="020F0502020204030204" pitchFamily="34" charset="0"/>
                <a:cs typeface="Times New Roman" panose="02020603050405020304" pitchFamily="18" charset="0"/>
              </a:rPr>
              <a:t> </a:t>
            </a:r>
            <a:r>
              <a:rPr lang="en-US" sz="1000" dirty="0">
                <a:solidFill>
                  <a:schemeClr val="tx1"/>
                </a:solidFill>
                <a:effectLst/>
                <a:ea typeface="Calibri" panose="020F0502020204030204" pitchFamily="34" charset="0"/>
                <a:cs typeface="Times New Roman" panose="02020603050405020304" pitchFamily="18" charset="0"/>
              </a:rPr>
              <a:t>When I see yellow, I am filled with happiness. </a:t>
            </a:r>
            <a:endParaRPr lang="en-GB" sz="1000" dirty="0">
              <a:solidFill>
                <a:schemeClr val="tx1"/>
              </a:solidFill>
              <a:effectLst/>
              <a:ea typeface="Calibri" panose="020F0502020204030204" pitchFamily="34" charset="0"/>
              <a:cs typeface="Times New Roman" panose="02020603050405020304" pitchFamily="18" charset="0"/>
            </a:endParaRPr>
          </a:p>
          <a:p>
            <a:pPr lvl="0">
              <a:lnSpc>
                <a:spcPct val="115000"/>
              </a:lnSpc>
              <a:spcAft>
                <a:spcPts val="1000"/>
              </a:spcAft>
            </a:pPr>
            <a:r>
              <a:rPr lang="en-US" sz="1000" dirty="0">
                <a:solidFill>
                  <a:schemeClr val="tx1"/>
                </a:solidFill>
                <a:effectLst/>
                <a:ea typeface="Calibri" panose="020F0502020204030204" pitchFamily="34" charset="0"/>
                <a:cs typeface="Times New Roman" panose="02020603050405020304" pitchFamily="18" charset="0"/>
              </a:rPr>
              <a:t>2) Words for SAID! How many different words can you think of that mean ‘said’? Once you’ve come up with a few, you might even be able to </a:t>
            </a:r>
            <a:r>
              <a:rPr lang="en-US" sz="1000" dirty="0" err="1">
                <a:solidFill>
                  <a:schemeClr val="tx1"/>
                </a:solidFill>
                <a:effectLst/>
                <a:ea typeface="Calibri" panose="020F0502020204030204" pitchFamily="34" charset="0"/>
                <a:cs typeface="Times New Roman" panose="02020603050405020304" pitchFamily="18" charset="0"/>
              </a:rPr>
              <a:t>organise</a:t>
            </a:r>
            <a:r>
              <a:rPr lang="en-US" sz="1000" dirty="0">
                <a:solidFill>
                  <a:schemeClr val="tx1"/>
                </a:solidFill>
                <a:effectLst/>
                <a:ea typeface="Calibri" panose="020F0502020204030204" pitchFamily="34" charset="0"/>
                <a:cs typeface="Times New Roman" panose="02020603050405020304" pitchFamily="18" charset="0"/>
              </a:rPr>
              <a:t> these words into different groups according to feelings. For example, angry words for said. You might wish to </a:t>
            </a:r>
            <a:r>
              <a:rPr lang="en-US" sz="1000" dirty="0" err="1">
                <a:solidFill>
                  <a:schemeClr val="tx1"/>
                </a:solidFill>
                <a:effectLst/>
                <a:ea typeface="Calibri" panose="020F0502020204030204" pitchFamily="34" charset="0"/>
                <a:cs typeface="Times New Roman" panose="02020603050405020304" pitchFamily="18" charset="0"/>
              </a:rPr>
              <a:t>organise</a:t>
            </a:r>
            <a:r>
              <a:rPr lang="en-US" sz="1000" dirty="0">
                <a:solidFill>
                  <a:schemeClr val="tx1"/>
                </a:solidFill>
                <a:effectLst/>
                <a:ea typeface="Calibri" panose="020F0502020204030204" pitchFamily="34" charset="0"/>
                <a:cs typeface="Times New Roman" panose="02020603050405020304" pitchFamily="18" charset="0"/>
              </a:rPr>
              <a:t> them in a different way, perhaps according to how loud the said word is. Present your work any way you wish!</a:t>
            </a:r>
            <a:endParaRPr lang="en-GB" sz="1000" dirty="0">
              <a:solidFill>
                <a:schemeClr val="tx1"/>
              </a:solidFill>
              <a:effectLst/>
              <a:ea typeface="Calibri" panose="020F0502020204030204" pitchFamily="34" charset="0"/>
              <a:cs typeface="Times New Roman" panose="02020603050405020304" pitchFamily="18" charset="0"/>
            </a:endParaRPr>
          </a:p>
          <a:p>
            <a:pPr lvl="0">
              <a:lnSpc>
                <a:spcPct val="115000"/>
              </a:lnSpc>
              <a:spcAft>
                <a:spcPts val="1000"/>
              </a:spcAft>
            </a:pPr>
            <a:r>
              <a:rPr lang="en-US" sz="1000" dirty="0">
                <a:solidFill>
                  <a:schemeClr val="tx1"/>
                </a:solidFill>
                <a:effectLst/>
                <a:ea typeface="Calibri" panose="020F0502020204030204" pitchFamily="34" charset="0"/>
                <a:cs typeface="Times New Roman" panose="02020603050405020304" pitchFamily="18" charset="0"/>
              </a:rPr>
              <a:t>3) Over the week, when you read the book you take home from school, spend some time looking at how the characters interact with each other. Take note of what the character says but also if there are any clues about how the character speaks or what they do (their body language) while they speak. Draw a picture of a character, trying to show their feelings and reactions. Write their spoken words in direct speech.</a:t>
            </a:r>
            <a:endParaRPr lang="en-GB" sz="1000" dirty="0">
              <a:solidFill>
                <a:schemeClr val="tx1"/>
              </a:solidFill>
              <a:effectLst/>
              <a:ea typeface="Calibri" panose="020F0502020204030204" pitchFamily="34" charset="0"/>
              <a:cs typeface="Times New Roman" panose="02020603050405020304" pitchFamily="18" charset="0"/>
            </a:endParaRPr>
          </a:p>
          <a:p>
            <a:pPr>
              <a:lnSpc>
                <a:spcPct val="115000"/>
              </a:lnSpc>
              <a:spcAft>
                <a:spcPts val="1000"/>
              </a:spcAft>
            </a:pPr>
            <a:r>
              <a:rPr lang="en-GB" sz="1000" dirty="0">
                <a:solidFill>
                  <a:schemeClr val="tx1"/>
                </a:solidFill>
                <a:effectLst/>
                <a:ea typeface="Calibri" panose="020F0502020204030204" pitchFamily="34" charset="0"/>
                <a:cs typeface="Times New Roman" panose="02020603050405020304" pitchFamily="18" charset="0"/>
              </a:rPr>
              <a:t> 4)For this homework, you’ll need to be able to rewind a film or a television programme. Hunt for any programme that interests you but you’ll need to find a part where two characters are talking to each other, even better if they are arguing with each other. </a:t>
            </a:r>
          </a:p>
          <a:p>
            <a:pPr>
              <a:lnSpc>
                <a:spcPct val="115000"/>
              </a:lnSpc>
              <a:spcAft>
                <a:spcPts val="1000"/>
              </a:spcAft>
            </a:pPr>
            <a:r>
              <a:rPr lang="en-GB" sz="1000" dirty="0">
                <a:solidFill>
                  <a:schemeClr val="tx1"/>
                </a:solidFill>
                <a:effectLst/>
                <a:ea typeface="Calibri" panose="020F0502020204030204" pitchFamily="34" charset="0"/>
                <a:cs typeface="Times New Roman" panose="02020603050405020304" pitchFamily="18" charset="0"/>
              </a:rPr>
              <a:t>Watch the scene once to understand. Rewind! Watch it again and write down what the first character says. Watch again but listen to their voices – how did they speak? Watch it again but look at how they act when the speak – what do their bodies do? Repeat for the other character. Write the conversation remembering to add a new line for each speaker.</a:t>
            </a:r>
          </a:p>
          <a:p>
            <a:pPr lvl="0">
              <a:lnSpc>
                <a:spcPct val="115000"/>
              </a:lnSpc>
              <a:spcAft>
                <a:spcPts val="1000"/>
              </a:spcAft>
            </a:pPr>
            <a:r>
              <a:rPr lang="en-GB" sz="1000" dirty="0">
                <a:solidFill>
                  <a:schemeClr val="tx1"/>
                </a:solidFill>
                <a:effectLst/>
                <a:ea typeface="Calibri" panose="020F0502020204030204" pitchFamily="34" charset="0"/>
                <a:cs typeface="Times New Roman" panose="02020603050405020304" pitchFamily="18" charset="0"/>
              </a:rPr>
              <a:t>5) The author of </a:t>
            </a:r>
            <a:r>
              <a:rPr lang="en-GB" sz="1000" dirty="0" err="1">
                <a:solidFill>
                  <a:schemeClr val="tx1"/>
                </a:solidFill>
                <a:effectLst/>
                <a:ea typeface="Calibri" panose="020F0502020204030204" pitchFamily="34" charset="0"/>
                <a:cs typeface="Times New Roman" panose="02020603050405020304" pitchFamily="18" charset="0"/>
              </a:rPr>
              <a:t>Varjak</a:t>
            </a:r>
            <a:r>
              <a:rPr lang="en-GB" sz="1000" dirty="0">
                <a:solidFill>
                  <a:schemeClr val="tx1"/>
                </a:solidFill>
                <a:effectLst/>
                <a:ea typeface="Calibri" panose="020F0502020204030204" pitchFamily="34" charset="0"/>
                <a:cs typeface="Times New Roman" panose="02020603050405020304" pitchFamily="18" charset="0"/>
              </a:rPr>
              <a:t> Paw is called SF Said. If you could ask him any questions about his book, what would they be? Remember to use question marks at the end of each question. To make your work even more interesting, you could sort your questions into groups. For example, questions about the characters, questions about how he plans his books, questions about where his ideas come from.</a:t>
            </a:r>
          </a:p>
          <a:p>
            <a:pPr lvl="0">
              <a:lnSpc>
                <a:spcPct val="115000"/>
              </a:lnSpc>
              <a:spcAft>
                <a:spcPts val="1000"/>
              </a:spcAft>
            </a:pPr>
            <a:r>
              <a:rPr lang="en-GB" sz="1000" dirty="0">
                <a:solidFill>
                  <a:schemeClr val="tx1"/>
                </a:solidFill>
                <a:effectLst/>
                <a:ea typeface="Calibri" panose="020F0502020204030204" pitchFamily="34" charset="0"/>
                <a:cs typeface="Times New Roman" panose="02020603050405020304" pitchFamily="18" charset="0"/>
              </a:rPr>
              <a:t>6) Using your descriptive skills, body language and direct speech, create a paragraph that describes two children tiptoeing down the stairs on Christmas Eve. Imagine they have heard some noise from the chimney! What would they say to each other? How would the reader know they are curious?</a:t>
            </a:r>
          </a:p>
          <a:p>
            <a:pPr algn="ctr"/>
            <a:endParaRPr lang="en-GB" sz="400" b="1" dirty="0">
              <a:solidFill>
                <a:schemeClr val="tx1"/>
              </a:solidFill>
            </a:endParaRPr>
          </a:p>
          <a:p>
            <a:endParaRPr lang="en-GB" sz="100" dirty="0">
              <a:solidFill>
                <a:schemeClr val="tx1"/>
              </a:solidFill>
            </a:endParaRPr>
          </a:p>
          <a:p>
            <a:pPr marL="171450" indent="-171450">
              <a:buFont typeface="Arial" panose="020B0604020202020204" pitchFamily="34" charset="0"/>
              <a:buChar char="•"/>
            </a:pPr>
            <a:endParaRPr lang="en-GB" sz="1100" dirty="0">
              <a:solidFill>
                <a:schemeClr val="tx1"/>
              </a:solidFill>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5552" y="6839727"/>
            <a:ext cx="6535411" cy="2238747"/>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endParaRPr lang="en-GB" sz="1200" b="1" dirty="0">
              <a:solidFill>
                <a:schemeClr val="tx1"/>
              </a:solidFill>
            </a:endParaRPr>
          </a:p>
          <a:p>
            <a:pPr algn="ctr"/>
            <a:r>
              <a:rPr lang="en-GB" sz="1200" b="1" dirty="0">
                <a:solidFill>
                  <a:schemeClr val="tx1"/>
                </a:solidFill>
              </a:rPr>
              <a:t>Our Extended Book Spine</a:t>
            </a:r>
          </a:p>
          <a:p>
            <a:endParaRPr lang="en-GB" sz="1100" dirty="0">
              <a:solidFill>
                <a:schemeClr val="tx1"/>
              </a:solidFill>
            </a:endParaRPr>
          </a:p>
          <a:p>
            <a:r>
              <a:rPr lang="en-GB" sz="1100" dirty="0">
                <a:solidFill>
                  <a:schemeClr val="tx1"/>
                </a:solidFill>
              </a:rPr>
              <a:t>To complement </a:t>
            </a:r>
            <a:r>
              <a:rPr lang="en-GB" sz="1100" dirty="0" err="1">
                <a:solidFill>
                  <a:schemeClr val="tx1"/>
                </a:solidFill>
              </a:rPr>
              <a:t>Varjak</a:t>
            </a:r>
            <a:r>
              <a:rPr lang="en-GB" sz="1100" dirty="0">
                <a:solidFill>
                  <a:schemeClr val="tx1"/>
                </a:solidFill>
              </a:rPr>
              <a:t> Paw, our school can thoroughly recommend these texts for this half term:</a:t>
            </a: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a:p>
            <a:endParaRPr lang="en-GB" sz="1100" dirty="0">
              <a:solidFill>
                <a:schemeClr val="tx1"/>
              </a:solidFill>
            </a:endParaRPr>
          </a:p>
        </p:txBody>
      </p:sp>
      <p:pic>
        <p:nvPicPr>
          <p:cNvPr id="2" name="Picture 1" descr="The Outlaw Varjak Paw (Varjak Paw, 2) : Said, SF, McKean, Dave:  Amazon.co.uk: Books">
            <a:extLst>
              <a:ext uri="{FF2B5EF4-FFF2-40B4-BE49-F238E27FC236}">
                <a16:creationId xmlns:a16="http://schemas.microsoft.com/office/drawing/2014/main" id="{4F2DF52F-6449-B332-5DA4-8D91240F467A}"/>
              </a:ext>
            </a:extLst>
          </p:cNvPr>
          <p:cNvPicPr>
            <a:picLocks noChangeAspect="1"/>
          </p:cNvPicPr>
          <p:nvPr/>
        </p:nvPicPr>
        <p:blipFill>
          <a:blip r:embed="rId8"/>
          <a:srcRect/>
          <a:stretch>
            <a:fillRect/>
          </a:stretch>
        </p:blipFill>
        <p:spPr bwMode="auto">
          <a:xfrm>
            <a:off x="278042" y="7485003"/>
            <a:ext cx="912495" cy="1441739"/>
          </a:xfrm>
          <a:prstGeom prst="rect">
            <a:avLst/>
          </a:prstGeom>
          <a:noFill/>
          <a:ln w="9525">
            <a:noFill/>
            <a:miter lim="800000"/>
            <a:headEnd/>
            <a:tailEnd/>
          </a:ln>
        </p:spPr>
      </p:pic>
      <p:pic>
        <p:nvPicPr>
          <p:cNvPr id="3074" name="Picture 2" descr="Wabi Sabi : Reibstein, Mark, Young, Ed: Amazon.co.uk: Books">
            <a:extLst>
              <a:ext uri="{FF2B5EF4-FFF2-40B4-BE49-F238E27FC236}">
                <a16:creationId xmlns:a16="http://schemas.microsoft.com/office/drawing/2014/main" id="{EC23AB0D-AB1C-9B0F-66B8-8AA1895D25D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247887" y="7517042"/>
            <a:ext cx="1146517" cy="142572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Sky: Amazon.co.uk: Webb, Holly: 9781788953283: Books">
            <a:extLst>
              <a:ext uri="{FF2B5EF4-FFF2-40B4-BE49-F238E27FC236}">
                <a16:creationId xmlns:a16="http://schemas.microsoft.com/office/drawing/2014/main" id="{15B5CC42-1BC7-79F0-E87E-2ACC3FCEF9E1}"/>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942438" y="7529008"/>
            <a:ext cx="1028890" cy="1441739"/>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Race to the Frozen North by Catherine Johnson - Barrington Stoke">
            <a:extLst>
              <a:ext uri="{FF2B5EF4-FFF2-40B4-BE49-F238E27FC236}">
                <a16:creationId xmlns:a16="http://schemas.microsoft.com/office/drawing/2014/main" id="{B7B464B7-BA02-FD81-BA17-E9B6B4CAC29D}"/>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685719" y="7501023"/>
            <a:ext cx="1028890" cy="1441739"/>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The Last Bear: Winner of the Blue Peter Award – 'A dazzling debut' THE  TIMES : Gold, Hannah, Pinfold, Levi: Amazon.co.uk: Books">
            <a:extLst>
              <a:ext uri="{FF2B5EF4-FFF2-40B4-BE49-F238E27FC236}">
                <a16:creationId xmlns:a16="http://schemas.microsoft.com/office/drawing/2014/main" id="{E5142E0D-6D8D-4EB4-6150-62DD84A29B7B}"/>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68330" y="7501023"/>
            <a:ext cx="1040830" cy="14257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545081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Picture 45">
            <a:extLst>
              <a:ext uri="{FF2B5EF4-FFF2-40B4-BE49-F238E27FC236}">
                <a16:creationId xmlns:a16="http://schemas.microsoft.com/office/drawing/2014/main" id="{F7D55099-303D-46C6-90ED-720064FAC6B7}"/>
              </a:ext>
            </a:extLst>
          </p:cNvPr>
          <p:cNvPicPr>
            <a:picLocks noChangeAspect="1"/>
          </p:cNvPicPr>
          <p:nvPr/>
        </p:nvPicPr>
        <p:blipFill>
          <a:blip r:embed="rId2"/>
          <a:stretch>
            <a:fillRect/>
          </a:stretch>
        </p:blipFill>
        <p:spPr>
          <a:xfrm>
            <a:off x="0" y="152150"/>
            <a:ext cx="6858000" cy="951186"/>
          </a:xfrm>
          <a:prstGeom prst="rect">
            <a:avLst/>
          </a:prstGeom>
        </p:spPr>
      </p:pic>
      <p:sp>
        <p:nvSpPr>
          <p:cNvPr id="47" name="TextBox 46">
            <a:extLst>
              <a:ext uri="{FF2B5EF4-FFF2-40B4-BE49-F238E27FC236}">
                <a16:creationId xmlns:a16="http://schemas.microsoft.com/office/drawing/2014/main" id="{78BAA288-EF5E-4ADE-8163-A1EF3C7ED9A8}"/>
              </a:ext>
            </a:extLst>
          </p:cNvPr>
          <p:cNvSpPr txBox="1"/>
          <p:nvPr/>
        </p:nvSpPr>
        <p:spPr>
          <a:xfrm>
            <a:off x="5972755" y="296342"/>
            <a:ext cx="850900" cy="738664"/>
          </a:xfrm>
          <a:prstGeom prst="rect">
            <a:avLst/>
          </a:prstGeom>
          <a:noFill/>
        </p:spPr>
        <p:txBody>
          <a:bodyPr wrap="square" rtlCol="0">
            <a:spAutoFit/>
          </a:bodyPr>
          <a:lstStyle/>
          <a:p>
            <a:pPr algn="ctr"/>
            <a:r>
              <a:rPr lang="en-GB" sz="1400" b="1" dirty="0">
                <a:solidFill>
                  <a:srgbClr val="02765C"/>
                </a:solidFill>
                <a:latin typeface="Arial Narrow" panose="020B0606020202030204" pitchFamily="34" charset="0"/>
              </a:rPr>
              <a:t>Autumn term </a:t>
            </a:r>
          </a:p>
          <a:p>
            <a:pPr algn="ctr"/>
            <a:r>
              <a:rPr lang="en-GB" sz="1400" b="1" dirty="0">
                <a:solidFill>
                  <a:srgbClr val="02765C"/>
                </a:solidFill>
                <a:latin typeface="Arial Narrow" panose="020B0606020202030204" pitchFamily="34" charset="0"/>
              </a:rPr>
              <a:t>2</a:t>
            </a:r>
          </a:p>
        </p:txBody>
      </p:sp>
      <p:pic>
        <p:nvPicPr>
          <p:cNvPr id="8" name="Picture 7">
            <a:extLst>
              <a:ext uri="{FF2B5EF4-FFF2-40B4-BE49-F238E27FC236}">
                <a16:creationId xmlns:a16="http://schemas.microsoft.com/office/drawing/2014/main" id="{DB3FAF0D-940B-4A74-A09F-8C433CAA6434}"/>
              </a:ext>
            </a:extLst>
          </p:cNvPr>
          <p:cNvPicPr>
            <a:picLocks noChangeAspect="1"/>
          </p:cNvPicPr>
          <p:nvPr/>
        </p:nvPicPr>
        <p:blipFill>
          <a:blip r:embed="rId3"/>
          <a:stretch>
            <a:fillRect/>
          </a:stretch>
        </p:blipFill>
        <p:spPr>
          <a:xfrm>
            <a:off x="5681662" y="9127514"/>
            <a:ext cx="412611" cy="602924"/>
          </a:xfrm>
          <a:prstGeom prst="rect">
            <a:avLst/>
          </a:prstGeom>
        </p:spPr>
      </p:pic>
      <p:pic>
        <p:nvPicPr>
          <p:cNvPr id="9" name="Picture 8">
            <a:extLst>
              <a:ext uri="{FF2B5EF4-FFF2-40B4-BE49-F238E27FC236}">
                <a16:creationId xmlns:a16="http://schemas.microsoft.com/office/drawing/2014/main" id="{8E0DC850-C8B3-4331-8845-1E6DC421D2A3}"/>
              </a:ext>
            </a:extLst>
          </p:cNvPr>
          <p:cNvPicPr>
            <a:picLocks noChangeAspect="1"/>
          </p:cNvPicPr>
          <p:nvPr/>
        </p:nvPicPr>
        <p:blipFill>
          <a:blip r:embed="rId4"/>
          <a:stretch>
            <a:fillRect/>
          </a:stretch>
        </p:blipFill>
        <p:spPr>
          <a:xfrm>
            <a:off x="449718" y="9150927"/>
            <a:ext cx="411015" cy="602923"/>
          </a:xfrm>
          <a:prstGeom prst="rect">
            <a:avLst/>
          </a:prstGeom>
        </p:spPr>
      </p:pic>
      <p:pic>
        <p:nvPicPr>
          <p:cNvPr id="10" name="Picture 9">
            <a:extLst>
              <a:ext uri="{FF2B5EF4-FFF2-40B4-BE49-F238E27FC236}">
                <a16:creationId xmlns:a16="http://schemas.microsoft.com/office/drawing/2014/main" id="{9B880F79-2391-4A17-ADBB-504D325820C5}"/>
              </a:ext>
            </a:extLst>
          </p:cNvPr>
          <p:cNvPicPr>
            <a:picLocks noChangeAspect="1"/>
          </p:cNvPicPr>
          <p:nvPr/>
        </p:nvPicPr>
        <p:blipFill>
          <a:blip r:embed="rId5"/>
          <a:stretch>
            <a:fillRect/>
          </a:stretch>
        </p:blipFill>
        <p:spPr>
          <a:xfrm>
            <a:off x="1641159" y="9150926"/>
            <a:ext cx="412603" cy="602923"/>
          </a:xfrm>
          <a:prstGeom prst="rect">
            <a:avLst/>
          </a:prstGeom>
        </p:spPr>
      </p:pic>
      <p:pic>
        <p:nvPicPr>
          <p:cNvPr id="11" name="Picture 10">
            <a:extLst>
              <a:ext uri="{FF2B5EF4-FFF2-40B4-BE49-F238E27FC236}">
                <a16:creationId xmlns:a16="http://schemas.microsoft.com/office/drawing/2014/main" id="{42A8BEE8-C61C-49E8-95C8-C8955DAF7583}"/>
              </a:ext>
            </a:extLst>
          </p:cNvPr>
          <p:cNvPicPr>
            <a:picLocks noChangeAspect="1"/>
          </p:cNvPicPr>
          <p:nvPr/>
        </p:nvPicPr>
        <p:blipFill>
          <a:blip r:embed="rId6"/>
          <a:stretch>
            <a:fillRect/>
          </a:stretch>
        </p:blipFill>
        <p:spPr>
          <a:xfrm>
            <a:off x="2884495" y="9161111"/>
            <a:ext cx="463911" cy="602923"/>
          </a:xfrm>
          <a:prstGeom prst="rect">
            <a:avLst/>
          </a:prstGeom>
        </p:spPr>
      </p:pic>
      <p:pic>
        <p:nvPicPr>
          <p:cNvPr id="12" name="Picture 11">
            <a:extLst>
              <a:ext uri="{FF2B5EF4-FFF2-40B4-BE49-F238E27FC236}">
                <a16:creationId xmlns:a16="http://schemas.microsoft.com/office/drawing/2014/main" id="{C975B6B5-FBA7-4B14-B4CB-CDD6D8777A0A}"/>
              </a:ext>
            </a:extLst>
          </p:cNvPr>
          <p:cNvPicPr>
            <a:picLocks noChangeAspect="1"/>
          </p:cNvPicPr>
          <p:nvPr/>
        </p:nvPicPr>
        <p:blipFill>
          <a:blip r:embed="rId7"/>
          <a:stretch>
            <a:fillRect/>
          </a:stretch>
        </p:blipFill>
        <p:spPr>
          <a:xfrm>
            <a:off x="4278371" y="9161111"/>
            <a:ext cx="414713" cy="569327"/>
          </a:xfrm>
          <a:prstGeom prst="rect">
            <a:avLst/>
          </a:prstGeom>
        </p:spPr>
      </p:pic>
      <p:sp>
        <p:nvSpPr>
          <p:cNvPr id="13" name="TextBox 12">
            <a:extLst>
              <a:ext uri="{FF2B5EF4-FFF2-40B4-BE49-F238E27FC236}">
                <a16:creationId xmlns:a16="http://schemas.microsoft.com/office/drawing/2014/main" id="{8A486CD2-6334-4626-B130-57EE4E2BD986}"/>
              </a:ext>
            </a:extLst>
          </p:cNvPr>
          <p:cNvSpPr txBox="1"/>
          <p:nvPr/>
        </p:nvSpPr>
        <p:spPr>
          <a:xfrm>
            <a:off x="1641159" y="827525"/>
            <a:ext cx="4257099" cy="338554"/>
          </a:xfrm>
          <a:prstGeom prst="rect">
            <a:avLst/>
          </a:prstGeom>
          <a:noFill/>
        </p:spPr>
        <p:txBody>
          <a:bodyPr wrap="square" rtlCol="0">
            <a:spAutoFit/>
          </a:bodyPr>
          <a:lstStyle/>
          <a:p>
            <a:r>
              <a:rPr lang="en-GB" sz="1600" b="1" dirty="0">
                <a:solidFill>
                  <a:srgbClr val="02765C"/>
                </a:solidFill>
              </a:rPr>
              <a:t>Ready		Respectful			 Safe</a:t>
            </a:r>
          </a:p>
        </p:txBody>
      </p:sp>
      <p:sp>
        <p:nvSpPr>
          <p:cNvPr id="45" name="TextBox 44">
            <a:extLst>
              <a:ext uri="{FF2B5EF4-FFF2-40B4-BE49-F238E27FC236}">
                <a16:creationId xmlns:a16="http://schemas.microsoft.com/office/drawing/2014/main" id="{F578A029-71DB-40C3-BEB7-3DF0F26CE642}"/>
              </a:ext>
            </a:extLst>
          </p:cNvPr>
          <p:cNvSpPr txBox="1"/>
          <p:nvPr/>
        </p:nvSpPr>
        <p:spPr>
          <a:xfrm>
            <a:off x="2402146" y="175562"/>
            <a:ext cx="2273863" cy="33855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en-GB" sz="1600" b="1">
                <a:solidFill>
                  <a:srgbClr val="02765C"/>
                </a:solidFill>
                <a:latin typeface="Arial Narrow" panose="020B0606020202030204" pitchFamily="34" charset="0"/>
              </a:rPr>
              <a:t>Year 4</a:t>
            </a:r>
            <a:endParaRPr lang="en-GB" sz="1600" b="1" dirty="0">
              <a:solidFill>
                <a:srgbClr val="02765C"/>
              </a:solidFill>
              <a:latin typeface="Arial Narrow" panose="020B0606020202030204" pitchFamily="34" charset="0"/>
            </a:endParaRPr>
          </a:p>
        </p:txBody>
      </p:sp>
      <p:sp>
        <p:nvSpPr>
          <p:cNvPr id="16" name="Rectangle 15">
            <a:extLst>
              <a:ext uri="{FF2B5EF4-FFF2-40B4-BE49-F238E27FC236}">
                <a16:creationId xmlns:a16="http://schemas.microsoft.com/office/drawing/2014/main" id="{9B72E381-55A1-826F-EE74-997551EAB0DA}"/>
              </a:ext>
            </a:extLst>
          </p:cNvPr>
          <p:cNvSpPr/>
          <p:nvPr/>
        </p:nvSpPr>
        <p:spPr>
          <a:xfrm>
            <a:off x="137048" y="1240770"/>
            <a:ext cx="6583903" cy="7830946"/>
          </a:xfrm>
          <a:prstGeom prst="rect">
            <a:avLst/>
          </a:prstGeom>
          <a:solidFill>
            <a:srgbClr val="D2F2E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solidFill>
                  <a:schemeClr val="tx1"/>
                </a:solidFill>
              </a:rPr>
              <a:t>Our Extended Book Spine</a:t>
            </a:r>
          </a:p>
          <a:p>
            <a:pPr algn="ctr"/>
            <a:endParaRPr lang="en-GB" dirty="0">
              <a:solidFill>
                <a:schemeClr val="tx1"/>
              </a:solidFill>
            </a:endParaRPr>
          </a:p>
          <a:p>
            <a:pPr algn="ctr"/>
            <a:r>
              <a:rPr lang="en-GB" dirty="0">
                <a:solidFill>
                  <a:schemeClr val="tx1"/>
                </a:solidFill>
              </a:rPr>
              <a:t>To complement Butterfly Lion, our school can thoroughly recommend these texts for this half term:</a:t>
            </a:r>
          </a:p>
          <a:p>
            <a:pPr algn="ctr"/>
            <a:endParaRPr lang="en-GB" dirty="0">
              <a:solidFill>
                <a:schemeClr val="tx1"/>
              </a:solidFill>
            </a:endParaRPr>
          </a:p>
        </p:txBody>
      </p:sp>
      <p:sp>
        <p:nvSpPr>
          <p:cNvPr id="4" name="Rectangle 1">
            <a:extLst>
              <a:ext uri="{FF2B5EF4-FFF2-40B4-BE49-F238E27FC236}">
                <a16:creationId xmlns:a16="http://schemas.microsoft.com/office/drawing/2014/main" id="{E56F7592-BA31-BF76-C967-254C1A86E1FD}"/>
              </a:ext>
            </a:extLst>
          </p:cNvPr>
          <p:cNvSpPr>
            <a:spLocks noChangeArrowheads="1"/>
          </p:cNvSpPr>
          <p:nvPr/>
        </p:nvSpPr>
        <p:spPr bwMode="auto">
          <a:xfrm>
            <a:off x="704850" y="2636838"/>
            <a:ext cx="6858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3" name="Table 2">
            <a:extLst>
              <a:ext uri="{FF2B5EF4-FFF2-40B4-BE49-F238E27FC236}">
                <a16:creationId xmlns:a16="http://schemas.microsoft.com/office/drawing/2014/main" id="{DFF44604-0539-785E-CB3C-6BEB365B4062}"/>
              </a:ext>
            </a:extLst>
          </p:cNvPr>
          <p:cNvGraphicFramePr>
            <a:graphicFrameLocks noGrp="1"/>
          </p:cNvGraphicFramePr>
          <p:nvPr>
            <p:extLst>
              <p:ext uri="{D42A27DB-BD31-4B8C-83A1-F6EECF244321}">
                <p14:modId xmlns:p14="http://schemas.microsoft.com/office/powerpoint/2010/main" val="741517233"/>
              </p:ext>
            </p:extLst>
          </p:nvPr>
        </p:nvGraphicFramePr>
        <p:xfrm>
          <a:off x="304800" y="1348416"/>
          <a:ext cx="6286500" cy="7554284"/>
        </p:xfrm>
        <a:graphic>
          <a:graphicData uri="http://schemas.openxmlformats.org/drawingml/2006/table">
            <a:tbl>
              <a:tblPr firstRow="1" firstCol="1" bandRow="1">
                <a:tableStyleId>{5C22544A-7EE6-4342-B048-85BDC9FD1C3A}</a:tableStyleId>
              </a:tblPr>
              <a:tblGrid>
                <a:gridCol w="856668">
                  <a:extLst>
                    <a:ext uri="{9D8B030D-6E8A-4147-A177-3AD203B41FA5}">
                      <a16:colId xmlns:a16="http://schemas.microsoft.com/office/drawing/2014/main" val="827256060"/>
                    </a:ext>
                  </a:extLst>
                </a:gridCol>
                <a:gridCol w="3527763">
                  <a:extLst>
                    <a:ext uri="{9D8B030D-6E8A-4147-A177-3AD203B41FA5}">
                      <a16:colId xmlns:a16="http://schemas.microsoft.com/office/drawing/2014/main" val="709427069"/>
                    </a:ext>
                  </a:extLst>
                </a:gridCol>
                <a:gridCol w="1902069">
                  <a:extLst>
                    <a:ext uri="{9D8B030D-6E8A-4147-A177-3AD203B41FA5}">
                      <a16:colId xmlns:a16="http://schemas.microsoft.com/office/drawing/2014/main" val="3100307922"/>
                    </a:ext>
                  </a:extLst>
                </a:gridCol>
              </a:tblGrid>
              <a:tr h="372377">
                <a:tc>
                  <a:txBody>
                    <a:bodyPr/>
                    <a:lstStyle/>
                    <a:p>
                      <a:pPr algn="l">
                        <a:lnSpc>
                          <a:spcPct val="110000"/>
                        </a:lnSpc>
                        <a:spcAft>
                          <a:spcPts val="600"/>
                        </a:spcAft>
                      </a:pPr>
                      <a:r>
                        <a:rPr lang="en-US" sz="900">
                          <a:effectLst/>
                        </a:rPr>
                        <a:t>Book Title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900" dirty="0">
                          <a:effectLst/>
                        </a:rPr>
                        <a:t>What is it about?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900" dirty="0">
                          <a:effectLst/>
                        </a:rPr>
                        <a:t>What your teachers think about this book</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2847812077"/>
                  </a:ext>
                </a:extLst>
              </a:tr>
              <a:tr h="1023420">
                <a:tc>
                  <a:txBody>
                    <a:bodyPr/>
                    <a:lstStyle/>
                    <a:p>
                      <a:pPr algn="l">
                        <a:lnSpc>
                          <a:spcPct val="110000"/>
                        </a:lnSpc>
                        <a:spcAft>
                          <a:spcPts val="600"/>
                        </a:spcAft>
                      </a:pPr>
                      <a:r>
                        <a:rPr lang="en-US" sz="800" dirty="0">
                          <a:effectLst/>
                        </a:rPr>
                        <a:t>The Last Bear by Hannah Gold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1050"/>
                        </a:spcAft>
                      </a:pPr>
                      <a:r>
                        <a:rPr lang="en-GB" sz="800" dirty="0">
                          <a:effectLst/>
                        </a:rPr>
                        <a:t>There are no polar bears left on Bear Island. At least, that’s what April’s father tells her when his scientific research takes them to this remote Arctic outpost for six months. But one endless summer night, April meets one. He is starving, lonely and a long way from home. Determined to save him, April begins the most important journey of her life…</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800" dirty="0">
                          <a:effectLst/>
                        </a:rPr>
                        <a:t>As this is a celebration of friendship and love it brings out our school values perfectly. It’s a beautiful tale and we are sure that you’d enjoy snuggling down to </a:t>
                      </a:r>
                      <a:r>
                        <a:rPr lang="en-US" sz="800">
                          <a:effectLst/>
                        </a:rPr>
                        <a:t>read this one </a:t>
                      </a:r>
                      <a:r>
                        <a:rPr lang="en-US" sz="800" dirty="0">
                          <a:effectLst/>
                        </a:rPr>
                        <a:t>with your child as the evenings </a:t>
                      </a:r>
                      <a:r>
                        <a:rPr lang="en-US" sz="800">
                          <a:effectLst/>
                        </a:rPr>
                        <a:t>get darker!</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498449123"/>
                  </a:ext>
                </a:extLst>
              </a:tr>
              <a:tr h="1711688">
                <a:tc>
                  <a:txBody>
                    <a:bodyPr/>
                    <a:lstStyle/>
                    <a:p>
                      <a:pPr algn="l">
                        <a:lnSpc>
                          <a:spcPct val="110000"/>
                        </a:lnSpc>
                        <a:spcAft>
                          <a:spcPts val="600"/>
                        </a:spcAft>
                      </a:pPr>
                      <a:r>
                        <a:rPr lang="en-US" sz="800">
                          <a:effectLst/>
                        </a:rPr>
                        <a:t>The Outlaw Varjak Paw by SF Said</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800">
                          <a:effectLst/>
                        </a:rPr>
                        <a:t>The second adventure in the life of the extraordinary Mesopotamian Blue, Varjak Paw: kung fu for cats!</a:t>
                      </a:r>
                      <a:br>
                        <a:rPr lang="en-US" sz="800">
                          <a:effectLst/>
                        </a:rPr>
                      </a:br>
                      <a:r>
                        <a:rPr lang="en-US" sz="800">
                          <a:effectLst/>
                        </a:rPr>
                        <a:t>Having saved the city cats from a fate worse than death, Varjak Paw finds himself the elected and popular leader of a new gang - a gang that supports freedom and kindness for all. But will the pressure take its toll on this brave yet sometimes naive cat?</a:t>
                      </a:r>
                      <a:br>
                        <a:rPr lang="en-US" sz="800">
                          <a:effectLst/>
                        </a:rPr>
                      </a:br>
                      <a:r>
                        <a:rPr lang="en-US" sz="800">
                          <a:effectLst/>
                        </a:rPr>
                        <a:t>Soon the city erupts in an all-out gang war as the evil Sally Bones attempts to control the lives of all cats. Horrified and outnumbered, Varjak and the others must fight for their freedom or die trying; can Jalal's Way really be the best way?</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Many of our children love </a:t>
                      </a:r>
                      <a:r>
                        <a:rPr lang="en-US" sz="800" dirty="0" err="1">
                          <a:effectLst/>
                          <a:latin typeface="Calibri" panose="020F0502020204030204" pitchFamily="34" charset="0"/>
                          <a:ea typeface="Times New Roman" panose="02020603050405020304" pitchFamily="18" charset="0"/>
                          <a:cs typeface="Times New Roman" panose="02020603050405020304" pitchFamily="18" charset="0"/>
                        </a:rPr>
                        <a:t>Varjak</a:t>
                      </a:r>
                      <a:r>
                        <a:rPr lang="en-US" sz="800" dirty="0">
                          <a:effectLst/>
                          <a:latin typeface="Calibri" panose="020F0502020204030204" pitchFamily="34" charset="0"/>
                          <a:ea typeface="Times New Roman" panose="02020603050405020304" pitchFamily="18" charset="0"/>
                          <a:cs typeface="Times New Roman" panose="02020603050405020304" pitchFamily="18" charset="0"/>
                        </a:rPr>
                        <a:t> Paw so much that they read the next book too! I’ve read this book at home myself and I think it’s amazing. As children already know the characters, they will enjoy hearing about their next adventures. It’s a great book to read together with your child.</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2846989994"/>
                  </a:ext>
                </a:extLst>
              </a:tr>
              <a:tr h="1367555">
                <a:tc>
                  <a:txBody>
                    <a:bodyPr/>
                    <a:lstStyle/>
                    <a:p>
                      <a:pPr algn="l">
                        <a:lnSpc>
                          <a:spcPct val="110000"/>
                        </a:lnSpc>
                        <a:spcAft>
                          <a:spcPts val="600"/>
                        </a:spcAft>
                      </a:pPr>
                      <a:r>
                        <a:rPr lang="en-US" sz="800">
                          <a:effectLst/>
                        </a:rPr>
                        <a:t>Race to the Frozen North: The Matthew Henson Story  by Catherine Johnson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800">
                          <a:effectLst/>
                        </a:rPr>
                        <a:t>Matthew Henson was simply an ordinary man. That was, until Commander Robert E. Peary entered his life, and offered him a chance at true adventure. Henson would become navigator, craftsman, translator, and right-hand man on a treacherous journey to the North Pole. Defying the odds and the many prejudices that faced him to become a true pioneer. This is his incredible and often untold story.</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800" dirty="0">
                          <a:effectLst/>
                        </a:rPr>
                        <a:t>Mystery, adventure, friendship, this book has it all. Apparently, it’s a true story…</a:t>
                      </a:r>
                    </a:p>
                    <a:p>
                      <a:pPr algn="l">
                        <a:lnSpc>
                          <a:spcPct val="110000"/>
                        </a:lnSpc>
                        <a:spcAft>
                          <a:spcPts val="600"/>
                        </a:spcAft>
                      </a:pPr>
                      <a:r>
                        <a:rPr lang="en-US" sz="800" dirty="0">
                          <a:effectLst/>
                          <a:latin typeface="Calibri" panose="020F0502020204030204" pitchFamily="34" charset="0"/>
                          <a:ea typeface="Times New Roman" panose="02020603050405020304" pitchFamily="18" charset="0"/>
                          <a:cs typeface="Times New Roman" panose="02020603050405020304" pitchFamily="18" charset="0"/>
                        </a:rPr>
                        <a:t>Miss Sturgeon really wants to read this book to her class as the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866776929"/>
                  </a:ext>
                </a:extLst>
              </a:tr>
              <a:tr h="1539622">
                <a:tc>
                  <a:txBody>
                    <a:bodyPr/>
                    <a:lstStyle/>
                    <a:p>
                      <a:pPr algn="l">
                        <a:lnSpc>
                          <a:spcPct val="110000"/>
                        </a:lnSpc>
                        <a:spcAft>
                          <a:spcPts val="600"/>
                        </a:spcAft>
                      </a:pPr>
                      <a:r>
                        <a:rPr lang="en-US" sz="800">
                          <a:effectLst/>
                        </a:rPr>
                        <a:t>Sky by Holly Webb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800">
                          <a:effectLst/>
                        </a:rPr>
                        <a:t>Staying with her grandparents in the Scottish Highlands, Lara is fascinated by the rare white snowy owl her grandad has spotted flying nearby. And when she follows the beautiful bird into the woods, it leads her on a magical adventure…</a:t>
                      </a:r>
                      <a:br>
                        <a:rPr lang="en-US" sz="800">
                          <a:effectLst/>
                        </a:rPr>
                      </a:br>
                      <a:r>
                        <a:rPr lang="en-US" sz="800">
                          <a:effectLst/>
                        </a:rPr>
                        <a:t>Transported a century back in time, Lara befriends Amelia, who confides in Lara about her cruel cousin, who she’s sure is trying to hurt the baby owls nesting in the woods. When Lara discovers the hatchlings belong to her owl, Sky, she’s determined to help. But how can she protect them when she needs to return to her own time?</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marL="0" marR="0" lvl="0" indent="0" algn="l" defTabSz="685800" rtl="0" eaLnBrk="1" fontAlgn="auto" latinLnBrk="0" hangingPunct="1">
                        <a:lnSpc>
                          <a:spcPct val="110000"/>
                        </a:lnSpc>
                        <a:spcBef>
                          <a:spcPts val="0"/>
                        </a:spcBef>
                        <a:spcAft>
                          <a:spcPts val="600"/>
                        </a:spcAft>
                        <a:buClrTx/>
                        <a:buSzTx/>
                        <a:buFontTx/>
                        <a:buNone/>
                        <a:tabLst/>
                        <a:defRPr/>
                      </a:pPr>
                      <a:r>
                        <a:rPr lang="en-US" sz="800" dirty="0" err="1">
                          <a:effectLst/>
                        </a:rPr>
                        <a:t>Mrs</a:t>
                      </a:r>
                      <a:r>
                        <a:rPr lang="en-US" sz="800" dirty="0">
                          <a:effectLst/>
                        </a:rPr>
                        <a:t> England loves owls but that’s not why she wanted this book on the list…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p>
                      <a:pPr algn="l">
                        <a:lnSpc>
                          <a:spcPct val="110000"/>
                        </a:lnSpc>
                        <a:spcAft>
                          <a:spcPts val="600"/>
                        </a:spcAft>
                      </a:pPr>
                      <a:r>
                        <a:rPr lang="en-US" sz="800" dirty="0">
                          <a:effectLst/>
                        </a:rPr>
                        <a:t>It is packed with action, adventure, magic and enchantment, which makes it the kind of book she would choose to read towards Christmas.</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1509980823"/>
                  </a:ext>
                </a:extLst>
              </a:tr>
              <a:tr h="1539622">
                <a:tc>
                  <a:txBody>
                    <a:bodyPr/>
                    <a:lstStyle/>
                    <a:p>
                      <a:pPr algn="l">
                        <a:lnSpc>
                          <a:spcPct val="110000"/>
                        </a:lnSpc>
                        <a:spcAft>
                          <a:spcPts val="600"/>
                        </a:spcAft>
                      </a:pPr>
                      <a:r>
                        <a:rPr lang="en-US" sz="800">
                          <a:effectLst/>
                        </a:rPr>
                        <a:t>Wabi Sabi </a:t>
                      </a:r>
                      <a:endParaRPr lang="en-GB" sz="90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800" dirty="0">
                          <a:effectLst/>
                        </a:rPr>
                        <a:t>Wabi </a:t>
                      </a:r>
                      <a:r>
                        <a:rPr lang="en-US" sz="800" dirty="0" err="1">
                          <a:effectLst/>
                        </a:rPr>
                        <a:t>Sabi</a:t>
                      </a:r>
                      <a:r>
                        <a:rPr lang="en-US" sz="800" dirty="0">
                          <a:effectLst/>
                        </a:rPr>
                        <a:t>, a little cat in Kyoto, Japan, had never thought much about her name until friends visiting from another land asked her owner what it meant. At last, the master says, "That's hard to explain." And that is all she says. This unsatisfying answer sets Wabi </a:t>
                      </a:r>
                      <a:r>
                        <a:rPr lang="en-US" sz="800" dirty="0" err="1">
                          <a:effectLst/>
                        </a:rPr>
                        <a:t>Sabi</a:t>
                      </a:r>
                      <a:r>
                        <a:rPr lang="en-US" sz="800" dirty="0">
                          <a:effectLst/>
                        </a:rPr>
                        <a:t> on a journey to uncover the meaning of her name, and on the way discovers what wabi </a:t>
                      </a:r>
                      <a:r>
                        <a:rPr lang="en-US" sz="800" dirty="0" err="1">
                          <a:effectLst/>
                        </a:rPr>
                        <a:t>sabi</a:t>
                      </a:r>
                      <a:r>
                        <a:rPr lang="en-US" sz="800" dirty="0">
                          <a:effectLst/>
                        </a:rPr>
                        <a:t> is: a Japanese philosophy of seeing beauty in simplicity, the ordinary, and imperfection. Using spare text and haiku, Mark </a:t>
                      </a:r>
                      <a:r>
                        <a:rPr lang="en-US" sz="800" dirty="0" err="1">
                          <a:effectLst/>
                        </a:rPr>
                        <a:t>Reibstein</a:t>
                      </a:r>
                      <a:r>
                        <a:rPr lang="en-US" sz="800" dirty="0">
                          <a:effectLst/>
                        </a:rPr>
                        <a:t> weaves an extraordinary story about finding real beauty in unexpected places. </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tc>
                  <a:txBody>
                    <a:bodyPr/>
                    <a:lstStyle/>
                    <a:p>
                      <a:pPr algn="l">
                        <a:lnSpc>
                          <a:spcPct val="110000"/>
                        </a:lnSpc>
                        <a:spcAft>
                          <a:spcPts val="600"/>
                        </a:spcAft>
                      </a:pPr>
                      <a:r>
                        <a:rPr lang="en-US" sz="800" dirty="0">
                          <a:effectLst/>
                        </a:rPr>
                        <a:t>This is a delightful picture book. It’s different to the other books on this list and you may find you like it. See if you can borrow this one from the library at Castle Point.</a:t>
                      </a:r>
                      <a:endParaRPr lang="en-GB" sz="9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2765" marR="62765" marT="0" marB="0"/>
                </a:tc>
                <a:extLst>
                  <a:ext uri="{0D108BD9-81ED-4DB2-BD59-A6C34878D82A}">
                    <a16:rowId xmlns:a16="http://schemas.microsoft.com/office/drawing/2014/main" val="2496150226"/>
                  </a:ext>
                </a:extLst>
              </a:tr>
            </a:tbl>
          </a:graphicData>
        </a:graphic>
      </p:graphicFrame>
    </p:spTree>
    <p:extLst>
      <p:ext uri="{BB962C8B-B14F-4D97-AF65-F5344CB8AC3E}">
        <p14:creationId xmlns:p14="http://schemas.microsoft.com/office/powerpoint/2010/main" val="3522865057"/>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FD5F50371DD8458AFE6318E1B05CB5" ma:contentTypeVersion="12" ma:contentTypeDescription="Create a new document." ma:contentTypeScope="" ma:versionID="5c0cfbefe576ca4b1b4ce793e1924731">
  <xsd:schema xmlns:xsd="http://www.w3.org/2001/XMLSchema" xmlns:xs="http://www.w3.org/2001/XMLSchema" xmlns:p="http://schemas.microsoft.com/office/2006/metadata/properties" xmlns:ns2="648e69cc-640f-431f-b062-262d95adac52" xmlns:ns3="061ec3ad-226f-4eb4-9e91-45b4f692dd17" targetNamespace="http://schemas.microsoft.com/office/2006/metadata/properties" ma:root="true" ma:fieldsID="c718f42a66d4b6307f100f22e365e506" ns2:_="" ns3:_="">
    <xsd:import namespace="648e69cc-640f-431f-b062-262d95adac52"/>
    <xsd:import namespace="061ec3ad-226f-4eb4-9e91-45b4f692dd17"/>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KeyPoints" minOccurs="0"/>
                <xsd:element ref="ns2:MediaServiceKeyPoints" minOccurs="0"/>
                <xsd:element ref="ns2:MediaLengthInSeconds" minOccurs="0"/>
                <xsd:element ref="ns2:MediaServiceGenerationTime" minOccurs="0"/>
                <xsd:element ref="ns2:MediaServiceEventHashCode"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48e69cc-640f-431f-b062-262d95adac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1" nillable="true" ma:displayName="MediaServiceAutoKeyPoints" ma:hidden="true" ma:internalName="MediaServiceAutoKeyPoints" ma:readOnly="true">
      <xsd:simpleType>
        <xsd:restriction base="dms:Note"/>
      </xsd:simpleType>
    </xsd:element>
    <xsd:element name="MediaServiceKeyPoints" ma:index="12" nillable="true" ma:displayName="KeyPoints" ma:internalName="MediaServiceKeyPoints" ma:readOnly="true">
      <xsd:simpleType>
        <xsd:restriction base="dms:Note">
          <xsd:maxLength value="255"/>
        </xsd:restriction>
      </xsd:simpleType>
    </xsd:element>
    <xsd:element name="MediaLengthInSeconds" ma:index="13" nillable="true" ma:displayName="Length (seconds)" ma:internalName="MediaLengthInSeconds" ma:readOnly="true">
      <xsd:simpleType>
        <xsd:restriction base="dms:Unknow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05d3ca9-34b9-4998-9a20-aed4db4a722e"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61ec3ad-226f-4eb4-9e91-45b4f692dd17"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bd4a0d11-0137-432c-b157-368d1eff7620}" ma:internalName="TaxCatchAll" ma:showField="CatchAllData" ma:web="061ec3ad-226f-4eb4-9e91-45b4f692dd17">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MediaLengthInSeconds xmlns="648e69cc-640f-431f-b062-262d95adac52" xsi:nil="true"/>
    <lcf76f155ced4ddcb4097134ff3c332f xmlns="648e69cc-640f-431f-b062-262d95adac52">
      <Terms xmlns="http://schemas.microsoft.com/office/infopath/2007/PartnerControls"/>
    </lcf76f155ced4ddcb4097134ff3c332f>
    <TaxCatchAll xmlns="061ec3ad-226f-4eb4-9e91-45b4f692dd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9A3161-ED27-4727-BA32-7B6DBE285C9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48e69cc-640f-431f-b062-262d95adac52"/>
    <ds:schemaRef ds:uri="061ec3ad-226f-4eb4-9e91-45b4f692dd1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81429D3F-B6D0-4703-9689-0CE15CEF2049}">
  <ds:schemaRefs>
    <ds:schemaRef ds:uri="http://purl.org/dc/dcmitype/"/>
    <ds:schemaRef ds:uri="061ec3ad-226f-4eb4-9e91-45b4f692dd17"/>
    <ds:schemaRef ds:uri="http://schemas.microsoft.com/office/2006/metadata/properties"/>
    <ds:schemaRef ds:uri="http://purl.org/dc/elements/1.1/"/>
    <ds:schemaRef ds:uri="http://purl.org/dc/terms/"/>
    <ds:schemaRef ds:uri="648e69cc-640f-431f-b062-262d95adac52"/>
    <ds:schemaRef ds:uri="http://schemas.microsoft.com/office/2006/documentManagement/typ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E6D2728B-3AC5-4874-9DC8-97F538A1C25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TotalTime>0</TotalTime>
  <Words>1766</Words>
  <Application>Microsoft Office PowerPoint</Application>
  <PresentationFormat>A4 Paper (210x297 mm)</PresentationFormat>
  <Paragraphs>90</Paragraphs>
  <Slides>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vt:i4>
      </vt:variant>
    </vt:vector>
  </HeadingPairs>
  <TitlesOfParts>
    <vt:vector size="9" baseType="lpstr">
      <vt:lpstr>Arial</vt:lpstr>
      <vt:lpstr>Arial Narrow</vt:lpstr>
      <vt:lpstr>Calibri</vt:lpstr>
      <vt:lpstr>Calibri Light</vt:lpstr>
      <vt:lpstr>Comic Sans MS</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Denise Pipe</dc:creator>
  <cp:lastModifiedBy>Lucian</cp:lastModifiedBy>
  <cp:revision>52</cp:revision>
  <cp:lastPrinted>2022-07-18T13:14:57Z</cp:lastPrinted>
  <dcterms:created xsi:type="dcterms:W3CDTF">2020-04-17T10:06:09Z</dcterms:created>
  <dcterms:modified xsi:type="dcterms:W3CDTF">2022-10-11T14:08:52Z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0x010100E5FD5F50371DD8458AFE6318E1B05CB5</vt:lpwstr>
  </property>
  <property fmtid="{D5CDD505-2E9C-101B-9397-08002B2CF9AE}" pid="3" name="Order">
    <vt:r8>53100</vt:r8>
  </property>
  <property fmtid="{D5CDD505-2E9C-101B-9397-08002B2CF9AE}" pid="4" name="xd_Signature">
    <vt:bool>false</vt:bool>
  </property>
  <property fmtid="{D5CDD505-2E9C-101B-9397-08002B2CF9AE}" pid="5" name="xd_ProgID">
    <vt:lpwstr/>
  </property>
  <property fmtid="{D5CDD505-2E9C-101B-9397-08002B2CF9AE}" pid="6" name="_ExtendedDescription">
    <vt:lpwstr/>
  </property>
  <property fmtid="{D5CDD505-2E9C-101B-9397-08002B2CF9AE}" pid="7" name="TriggerFlowInfo">
    <vt:lpwstr/>
  </property>
  <property fmtid="{D5CDD505-2E9C-101B-9397-08002B2CF9AE}" pid="8" name="_SourceUrl">
    <vt:lpwstr/>
  </property>
  <property fmtid="{D5CDD505-2E9C-101B-9397-08002B2CF9AE}" pid="9" name="_SharedFileIndex">
    <vt:lpwstr/>
  </property>
  <property fmtid="{D5CDD505-2E9C-101B-9397-08002B2CF9AE}" pid="10" name="ComplianceAssetId">
    <vt:lpwstr/>
  </property>
  <property fmtid="{D5CDD505-2E9C-101B-9397-08002B2CF9AE}" pid="11" name="TemplateUrl">
    <vt:lpwstr/>
  </property>
  <property fmtid="{D5CDD505-2E9C-101B-9397-08002B2CF9AE}" pid="12" name="MediaServiceImageTags">
    <vt:lpwstr/>
  </property>
</Properties>
</file>