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68" r:id="rId5"/>
    <p:sldId id="272" r:id="rId6"/>
    <p:sldId id="266" r:id="rId7"/>
    <p:sldId id="263" r:id="rId8"/>
    <p:sldId id="270" r:id="rId9"/>
    <p:sldId id="265" r:id="rId10"/>
    <p:sldId id="269" r:id="rId11"/>
    <p:sldId id="271" r:id="rId12"/>
    <p:sldId id="273" r:id="rId13"/>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5300"/>
          </a:xfrm>
          <a:prstGeom prst="rect">
            <a:avLst/>
          </a:prstGeom>
        </p:spPr>
        <p:txBody>
          <a:bodyPr vert="horz" lIns="91440" tIns="45720" rIns="91440" bIns="45720" rtlCol="0"/>
          <a:lstStyle>
            <a:lvl1pPr algn="r">
              <a:defRPr sz="1200"/>
            </a:lvl1pPr>
          </a:lstStyle>
          <a:p>
            <a:fld id="{CA3F610E-5C5E-41DB-AB85-5D907FB24170}" type="datetimeFigureOut">
              <a:rPr lang="en-GB" smtClean="0"/>
              <a:t>14/06/2023</a:t>
            </a:fld>
            <a:endParaRPr lang="en-GB"/>
          </a:p>
        </p:txBody>
      </p:sp>
      <p:sp>
        <p:nvSpPr>
          <p:cNvPr id="4" name="Slide Image Placeholder 3"/>
          <p:cNvSpPr>
            <a:spLocks noGrp="1" noRot="1" noChangeAspect="1"/>
          </p:cNvSpPr>
          <p:nvPr>
            <p:ph type="sldImg" idx="2"/>
          </p:nvPr>
        </p:nvSpPr>
        <p:spPr>
          <a:xfrm>
            <a:off x="2181225" y="1233488"/>
            <a:ext cx="2306638"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51388"/>
            <a:ext cx="5335588"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5300"/>
          </a:xfrm>
          <a:prstGeom prst="rect">
            <a:avLst/>
          </a:prstGeom>
        </p:spPr>
        <p:txBody>
          <a:bodyPr vert="horz" lIns="91440" tIns="45720" rIns="91440" bIns="45720" rtlCol="0" anchor="b"/>
          <a:lstStyle>
            <a:lvl1pPr algn="r">
              <a:defRPr sz="1200"/>
            </a:lvl1pPr>
          </a:lstStyle>
          <a:p>
            <a:fld id="{2733D3BB-B3D0-48EA-8FCD-2098E6A6D64E}" type="slidenum">
              <a:rPr lang="en-GB" smtClean="0"/>
              <a:t>‹#›</a:t>
            </a:fld>
            <a:endParaRPr lang="en-GB"/>
          </a:p>
        </p:txBody>
      </p:sp>
    </p:spTree>
    <p:extLst>
      <p:ext uri="{BB962C8B-B14F-4D97-AF65-F5344CB8AC3E}">
        <p14:creationId xmlns:p14="http://schemas.microsoft.com/office/powerpoint/2010/main" val="338224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14/06/2023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14/06/2023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14/06/2023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14/06/2023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36807" y="1214413"/>
            <a:ext cx="6568793" cy="4452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Welcome to Reading in Year 3!</a:t>
            </a:r>
          </a:p>
          <a:p>
            <a:endParaRPr lang="en-GB" sz="1400" b="1" dirty="0">
              <a:solidFill>
                <a:schemeClr val="tx1"/>
              </a:solidFill>
            </a:endParaRPr>
          </a:p>
          <a:p>
            <a:r>
              <a:rPr lang="en-GB" sz="1400" dirty="0">
                <a:solidFill>
                  <a:schemeClr val="tx1"/>
                </a:solidFill>
              </a:rPr>
              <a:t>Our aim in Year 3 at </a:t>
            </a:r>
            <a:r>
              <a:rPr lang="en-GB" sz="1400" dirty="0" err="1">
                <a:solidFill>
                  <a:schemeClr val="tx1"/>
                </a:solidFill>
              </a:rPr>
              <a:t>Muscliff</a:t>
            </a:r>
            <a:r>
              <a:rPr lang="en-GB" sz="1400" dirty="0">
                <a:solidFill>
                  <a:schemeClr val="tx1"/>
                </a:solidFill>
              </a:rPr>
              <a:t> is to: </a:t>
            </a:r>
          </a:p>
          <a:p>
            <a:pPr marL="285750" indent="-285750">
              <a:buFont typeface="Arial" panose="020B0604020202020204" pitchFamily="34" charset="0"/>
              <a:buChar char="•"/>
            </a:pPr>
            <a:r>
              <a:rPr lang="en-GB" sz="1400" dirty="0">
                <a:solidFill>
                  <a:schemeClr val="tx1"/>
                </a:solidFill>
              </a:rPr>
              <a:t>develop competent and confident readers who have a thirst for reading</a:t>
            </a:r>
          </a:p>
          <a:p>
            <a:pPr marL="285750" indent="-285750">
              <a:buFont typeface="Arial" panose="020B0604020202020204" pitchFamily="34" charset="0"/>
              <a:buChar char="•"/>
            </a:pPr>
            <a:r>
              <a:rPr lang="en-GB" sz="1400" dirty="0">
                <a:solidFill>
                  <a:schemeClr val="tx1"/>
                </a:solidFill>
              </a:rPr>
              <a:t>e</a:t>
            </a:r>
            <a:r>
              <a:rPr lang="en-GB" sz="1400" kern="1200" dirty="0">
                <a:solidFill>
                  <a:schemeClr val="tx1"/>
                </a:solidFill>
                <a:effectLst/>
                <a:latin typeface="+mn-lt"/>
                <a:ea typeface="+mn-ea"/>
                <a:cs typeface="+mn-cs"/>
              </a:rPr>
              <a:t>nsure pupils who have learnt how to decode develop fluency through regular and monitored reading, (and texts are read aloud to pupils who are unable to decode)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1"/>
                </a:solidFill>
              </a:rPr>
              <a:t>d</a:t>
            </a:r>
            <a:r>
              <a:rPr lang="en-GB" sz="1400" kern="1200" dirty="0">
                <a:solidFill>
                  <a:schemeClr val="tx1"/>
                </a:solidFill>
                <a:effectLst/>
                <a:latin typeface="+mn-lt"/>
                <a:ea typeface="+mn-ea"/>
                <a:cs typeface="+mn-cs"/>
              </a:rPr>
              <a:t>evelop pupils’ ability to read aloud with prosody to support the development of pupils’ language and vocabulary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1"/>
                </a:solidFill>
              </a:rPr>
              <a:t>develop healthy habits for independent reading</a:t>
            </a:r>
          </a:p>
          <a:p>
            <a:endParaRPr lang="en-GB" sz="1400" dirty="0">
              <a:solidFill>
                <a:schemeClr val="tx1"/>
              </a:solidFill>
            </a:endParaRPr>
          </a:p>
          <a:p>
            <a:r>
              <a:rPr lang="en-GB" sz="1400" dirty="0">
                <a:solidFill>
                  <a:schemeClr val="tx1"/>
                </a:solidFill>
              </a:rPr>
              <a:t> In Year 3, we understand that:</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f</a:t>
            </a:r>
            <a:r>
              <a:rPr lang="en-GB" sz="1400" kern="1200" dirty="0">
                <a:solidFill>
                  <a:schemeClr val="tx1"/>
                </a:solidFill>
                <a:effectLst/>
                <a:latin typeface="+mn-lt"/>
                <a:ea typeface="+mn-ea"/>
                <a:cs typeface="+mn-cs"/>
              </a:rPr>
              <a:t>luent reading supports comprehension because pupils’ cognitive resources are freed from focusing on word recognition and can be redirected towards comprehending the text</a:t>
            </a:r>
          </a:p>
          <a:p>
            <a:pPr marL="285750" indent="-285750">
              <a:buFont typeface="Arial" panose="020B0604020202020204" pitchFamily="34" charset="0"/>
              <a:buChar char="•"/>
            </a:pPr>
            <a:r>
              <a:rPr lang="en-GB" sz="1400" dirty="0">
                <a:solidFill>
                  <a:schemeClr val="tx1"/>
                </a:solidFill>
              </a:rPr>
              <a:t>t</a:t>
            </a:r>
            <a:r>
              <a:rPr lang="en-GB" sz="1400" kern="1200" dirty="0">
                <a:solidFill>
                  <a:schemeClr val="tx1"/>
                </a:solidFill>
                <a:effectLst/>
                <a:latin typeface="+mn-lt"/>
                <a:ea typeface="+mn-ea"/>
                <a:cs typeface="+mn-cs"/>
              </a:rPr>
              <a:t>hrough regular, monitored reading, pupils’ orthographic development improves, leading to fluency</a:t>
            </a:r>
          </a:p>
          <a:p>
            <a:pPr marL="285750" indent="-285750">
              <a:buFont typeface="Arial" panose="020B0604020202020204" pitchFamily="34" charset="0"/>
              <a:buChar char="•"/>
            </a:pPr>
            <a:r>
              <a:rPr lang="en-GB" sz="1400" dirty="0">
                <a:solidFill>
                  <a:schemeClr val="tx1"/>
                </a:solidFill>
              </a:rPr>
              <a:t>b</a:t>
            </a:r>
            <a:r>
              <a:rPr lang="en-GB" sz="1400" b="0" i="0" kern="1200" dirty="0">
                <a:solidFill>
                  <a:schemeClr val="tx1"/>
                </a:solidFill>
                <a:effectLst/>
                <a:latin typeface="+mn-lt"/>
                <a:ea typeface="+mn-ea"/>
                <a:cs typeface="+mn-cs"/>
              </a:rPr>
              <a:t>ackground knowledge and vocabulary are essential components of reading comprehension</a:t>
            </a:r>
            <a:r>
              <a:rPr lang="en-GB" sz="1400" b="1" i="0" kern="1200" dirty="0">
                <a:solidFill>
                  <a:schemeClr val="tx1"/>
                </a:solidFill>
                <a:effectLst/>
                <a:latin typeface="+mn-lt"/>
                <a:ea typeface="+mn-ea"/>
                <a:cs typeface="+mn-cs"/>
              </a:rPr>
              <a:t>.</a:t>
            </a:r>
            <a:endParaRPr lang="en-GB" sz="1400" b="0" i="0" kern="1200" dirty="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F35D57CA-6A32-0C65-C588-F0AF7B9038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34" r="-973"/>
          <a:stretch/>
        </p:blipFill>
        <p:spPr bwMode="auto">
          <a:xfrm>
            <a:off x="136807" y="5777590"/>
            <a:ext cx="6627365" cy="397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90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1A1EA21C-91FE-C064-2211-69328C54EB12}"/>
              </a:ext>
            </a:extLst>
          </p:cNvPr>
          <p:cNvSpPr/>
          <p:nvPr/>
        </p:nvSpPr>
        <p:spPr>
          <a:xfrm>
            <a:off x="144603" y="1260171"/>
            <a:ext cx="6568793" cy="45423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does a typical reading session look like in Y3?</a:t>
            </a:r>
          </a:p>
          <a:p>
            <a:pPr algn="ctr"/>
            <a:endParaRPr lang="en-GB" sz="1400" dirty="0">
              <a:solidFill>
                <a:schemeClr val="tx1"/>
              </a:solidFill>
            </a:endParaRPr>
          </a:p>
          <a:p>
            <a:r>
              <a:rPr lang="en-GB" sz="1400" dirty="0">
                <a:solidFill>
                  <a:schemeClr val="tx1"/>
                </a:solidFill>
              </a:rPr>
              <a:t>For the first half term, reading is organised as a reading carousel with two or three groups reading with adults each session. Children would read twice each week and the book would be a colour-banded book from Oxford. Typically in the Autumn Term, we use Project X books as we find this range of Oxford books to be most engaging. By half term, the teacher would have a good understanding of each child’s reading ability and strands that might need reinforcing in order to make continued progress. By Christmas, the teaching structure will then move to whole class teaching using Oxford Reading Tree material. This would be facilitated by the copy of the book being made available on the whiteboard (using Oxford’s e-library) with children following with a copy of the text. </a:t>
            </a:r>
          </a:p>
          <a:p>
            <a:r>
              <a:rPr lang="en-GB" sz="1400" dirty="0">
                <a:solidFill>
                  <a:schemeClr val="tx1"/>
                </a:solidFill>
              </a:rPr>
              <a:t>As the year progresses, the teaching material will be supplemented with high quality texts from our reading spine.</a:t>
            </a:r>
          </a:p>
          <a:p>
            <a:endParaRPr lang="en-GB" sz="1400" dirty="0">
              <a:solidFill>
                <a:schemeClr val="tx1"/>
              </a:solidFill>
            </a:endParaRPr>
          </a:p>
          <a:p>
            <a:r>
              <a:rPr lang="en-GB" sz="1400" dirty="0">
                <a:solidFill>
                  <a:schemeClr val="tx1"/>
                </a:solidFill>
              </a:rPr>
              <a:t>By also using our lead English text as an integral source for guided reading, children become fully immersed in the style of writing. Here’s where the book talk really shines through!  We spend plenty of time exploring </a:t>
            </a:r>
            <a:r>
              <a:rPr lang="en-GB" sz="1400" b="1" i="1" dirty="0">
                <a:solidFill>
                  <a:schemeClr val="tx1"/>
                </a:solidFill>
              </a:rPr>
              <a:t>how </a:t>
            </a:r>
            <a:r>
              <a:rPr lang="en-GB" sz="1400" dirty="0">
                <a:solidFill>
                  <a:schemeClr val="tx1"/>
                </a:solidFill>
              </a:rPr>
              <a:t>the author uses key features and the impact it has on us as the reader. We get to grips with </a:t>
            </a:r>
            <a:r>
              <a:rPr lang="en-GB" sz="1400" dirty="0" err="1">
                <a:solidFill>
                  <a:schemeClr val="tx1"/>
                </a:solidFill>
              </a:rPr>
              <a:t>charaterisation</a:t>
            </a:r>
            <a:r>
              <a:rPr lang="en-GB" sz="1400" dirty="0">
                <a:solidFill>
                  <a:schemeClr val="tx1"/>
                </a:solidFill>
              </a:rPr>
              <a:t> and the devices the author uses to create this. We unpick the language and vocabulary carefully recognising that this is key to children’s development as readers.</a:t>
            </a:r>
          </a:p>
        </p:txBody>
      </p:sp>
      <p:sp>
        <p:nvSpPr>
          <p:cNvPr id="3" name="Rectangle 2">
            <a:extLst>
              <a:ext uri="{FF2B5EF4-FFF2-40B4-BE49-F238E27FC236}">
                <a16:creationId xmlns:a16="http://schemas.microsoft.com/office/drawing/2014/main" id="{14D13237-3DDC-3D9C-51AA-8D0E115B81DE}"/>
              </a:ext>
            </a:extLst>
          </p:cNvPr>
          <p:cNvSpPr/>
          <p:nvPr/>
        </p:nvSpPr>
        <p:spPr>
          <a:xfrm>
            <a:off x="144603" y="5959323"/>
            <a:ext cx="1580444" cy="1106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Texts</a:t>
            </a:r>
          </a:p>
          <a:p>
            <a:endParaRPr lang="en-GB" sz="1400" b="1" dirty="0">
              <a:solidFill>
                <a:schemeClr val="tx1"/>
              </a:solidFill>
            </a:endParaRPr>
          </a:p>
          <a:p>
            <a:r>
              <a:rPr lang="en-GB" sz="1400" dirty="0">
                <a:solidFill>
                  <a:schemeClr val="tx1"/>
                </a:solidFill>
              </a:rPr>
              <a:t>Here is a reminder of our lead texts in Year 3.</a:t>
            </a:r>
          </a:p>
        </p:txBody>
      </p:sp>
      <p:pic>
        <p:nvPicPr>
          <p:cNvPr id="4" name="Picture 2" descr="Flat Stanley: The Great Egyptian Grave Robbery - Scholastic Shop">
            <a:extLst>
              <a:ext uri="{FF2B5EF4-FFF2-40B4-BE49-F238E27FC236}">
                <a16:creationId xmlns:a16="http://schemas.microsoft.com/office/drawing/2014/main" id="{1CEE9A1D-8179-5588-86F2-777D386D3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101" y="8049990"/>
            <a:ext cx="1063792" cy="15619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Worries: Sohal Finds a Friend">
            <a:extLst>
              <a:ext uri="{FF2B5EF4-FFF2-40B4-BE49-F238E27FC236}">
                <a16:creationId xmlns:a16="http://schemas.microsoft.com/office/drawing/2014/main" id="{6997F97D-DCB0-B5F3-EB69-8529DAB9D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03" y="7151424"/>
            <a:ext cx="1549808" cy="2309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e Great Kapok Tree: A Tale of the Amazon Rain Forest (Rise and Shine) :  Cherry, Lynne: Amazon.co.uk: Books">
            <a:extLst>
              <a:ext uri="{FF2B5EF4-FFF2-40B4-BE49-F238E27FC236}">
                <a16:creationId xmlns:a16="http://schemas.microsoft.com/office/drawing/2014/main" id="{DE726ABA-AEA5-E9A6-24A7-D2F742AA9E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766" y="7911306"/>
            <a:ext cx="1391031" cy="14901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28A18AF-2D46-A840-EBA8-CCE113480037}"/>
              </a:ext>
            </a:extLst>
          </p:cNvPr>
          <p:cNvPicPr>
            <a:picLocks noChangeAspect="1"/>
          </p:cNvPicPr>
          <p:nvPr/>
        </p:nvPicPr>
        <p:blipFill rotWithShape="1">
          <a:blip r:embed="rId6">
            <a:extLst>
              <a:ext uri="{28A0092B-C50C-407E-A947-70E740481C1C}">
                <a14:useLocalDpi xmlns:a14="http://schemas.microsoft.com/office/drawing/2010/main" val="0"/>
              </a:ext>
            </a:extLst>
          </a:blip>
          <a:srcRect l="12305" t="1538"/>
          <a:stretch/>
        </p:blipFill>
        <p:spPr bwMode="auto">
          <a:xfrm>
            <a:off x="5322366" y="7585832"/>
            <a:ext cx="1391030" cy="1561994"/>
          </a:xfrm>
          <a:prstGeom prst="rect">
            <a:avLst/>
          </a:prstGeom>
          <a:noFill/>
          <a:ln>
            <a:noFill/>
          </a:ln>
        </p:spPr>
      </p:pic>
      <p:pic>
        <p:nvPicPr>
          <p:cNvPr id="8" name="Picture 2" descr="The Street Beneath My Feet (Look Closer): Amazon.co.uk: Guillian,  Charlotte, Zommer, Yuval: 9781784937317: Books">
            <a:extLst>
              <a:ext uri="{FF2B5EF4-FFF2-40B4-BE49-F238E27FC236}">
                <a16:creationId xmlns:a16="http://schemas.microsoft.com/office/drawing/2014/main" id="{BC5C770B-18B5-4F4A-3A06-B55C25C9E4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7655" y="5856516"/>
            <a:ext cx="1396494" cy="15619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tone Girl Bone Girl: The Story of Mary Anning of Lyme Regis | Centre for  Literacy in Primary Education">
            <a:extLst>
              <a:ext uri="{FF2B5EF4-FFF2-40B4-BE49-F238E27FC236}">
                <a16:creationId xmlns:a16="http://schemas.microsoft.com/office/drawing/2014/main" id="{D72A8421-0128-7815-C2F0-56018ADF81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5695" y="5939451"/>
            <a:ext cx="1439443" cy="14901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66E2AB45-5667-9AB7-0E50-78E1A8FA934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460" t="6648" r="19309" b="4325"/>
          <a:stretch/>
        </p:blipFill>
        <p:spPr bwMode="auto">
          <a:xfrm>
            <a:off x="3089309" y="7751062"/>
            <a:ext cx="1271792" cy="16594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rthur and the Golden Rope: (Brownstone's Mythical Collection, 1):  Amazon.co.uk: Joe Todd Stanton: 9781911171034: Books">
            <a:extLst>
              <a:ext uri="{FF2B5EF4-FFF2-40B4-BE49-F238E27FC236}">
                <a16:creationId xmlns:a16="http://schemas.microsoft.com/office/drawing/2014/main" id="{A3CE073E-39DE-A067-0698-D05A070FA5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1386" y="5891833"/>
            <a:ext cx="1271792" cy="169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57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D1A578E1-D6B9-CFBA-EEEE-1788DB94D593}"/>
              </a:ext>
            </a:extLst>
          </p:cNvPr>
          <p:cNvSpPr/>
          <p:nvPr/>
        </p:nvSpPr>
        <p:spPr>
          <a:xfrm>
            <a:off x="162339" y="1228040"/>
            <a:ext cx="6496878" cy="26839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A love for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Our reading sessions explore language strands, including: background knowledge, vocabulary, language structure, reasoning, and author skills. We also continue a focus on fluency through: phonic knowledge, decoding and sight recognition.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But as we develop these reading skills and the children grow in confidence and competence, it is crucial that we demonstrate a passion for books and reading.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It only takes a moment once you step into a classroom and hear our Year 3 teachers reading to the children, that we share a genuine love of the books we read. The book talk we have cultivated is something we are very proud of!</a:t>
            </a:r>
            <a:endParaRPr lang="en-US" sz="1400" dirty="0">
              <a:solidFill>
                <a:schemeClr val="tx1"/>
              </a:solidFill>
            </a:endParaRPr>
          </a:p>
        </p:txBody>
      </p:sp>
      <p:pic>
        <p:nvPicPr>
          <p:cNvPr id="4" name="Picture 3">
            <a:extLst>
              <a:ext uri="{FF2B5EF4-FFF2-40B4-BE49-F238E27FC236}">
                <a16:creationId xmlns:a16="http://schemas.microsoft.com/office/drawing/2014/main" id="{265980AE-6DC0-C22E-813B-FDE29DCDFD89}"/>
              </a:ext>
            </a:extLst>
          </p:cNvPr>
          <p:cNvPicPr>
            <a:picLocks noChangeAspect="1"/>
          </p:cNvPicPr>
          <p:nvPr/>
        </p:nvPicPr>
        <p:blipFill rotWithShape="1">
          <a:blip r:embed="rId3"/>
          <a:srcRect l="33086" t="23462" r="16050" b="6963"/>
          <a:stretch/>
        </p:blipFill>
        <p:spPr>
          <a:xfrm>
            <a:off x="162339" y="4071243"/>
            <a:ext cx="3488267" cy="2683960"/>
          </a:xfrm>
          <a:prstGeom prst="rect">
            <a:avLst/>
          </a:prstGeom>
        </p:spPr>
      </p:pic>
      <p:pic>
        <p:nvPicPr>
          <p:cNvPr id="6" name="Picture 5">
            <a:extLst>
              <a:ext uri="{FF2B5EF4-FFF2-40B4-BE49-F238E27FC236}">
                <a16:creationId xmlns:a16="http://schemas.microsoft.com/office/drawing/2014/main" id="{16534781-5610-243D-0404-E375F87B1CEB}"/>
              </a:ext>
            </a:extLst>
          </p:cNvPr>
          <p:cNvPicPr>
            <a:picLocks noChangeAspect="1"/>
          </p:cNvPicPr>
          <p:nvPr/>
        </p:nvPicPr>
        <p:blipFill rotWithShape="1">
          <a:blip r:embed="rId4"/>
          <a:srcRect l="33745" t="25516" r="16543" b="12762"/>
          <a:stretch/>
        </p:blipFill>
        <p:spPr>
          <a:xfrm>
            <a:off x="201849" y="6897177"/>
            <a:ext cx="3409245" cy="2381011"/>
          </a:xfrm>
          <a:prstGeom prst="rect">
            <a:avLst/>
          </a:prstGeom>
        </p:spPr>
      </p:pic>
      <p:pic>
        <p:nvPicPr>
          <p:cNvPr id="8" name="Picture 7">
            <a:extLst>
              <a:ext uri="{FF2B5EF4-FFF2-40B4-BE49-F238E27FC236}">
                <a16:creationId xmlns:a16="http://schemas.microsoft.com/office/drawing/2014/main" id="{A1B3A253-F735-2DB0-E0F9-4ABE34CA48BE}"/>
              </a:ext>
            </a:extLst>
          </p:cNvPr>
          <p:cNvPicPr>
            <a:picLocks noChangeAspect="1"/>
          </p:cNvPicPr>
          <p:nvPr/>
        </p:nvPicPr>
        <p:blipFill rotWithShape="1">
          <a:blip r:embed="rId5"/>
          <a:srcRect l="34897" t="25517" r="17696" b="10713"/>
          <a:stretch/>
        </p:blipFill>
        <p:spPr>
          <a:xfrm>
            <a:off x="3262488" y="5329300"/>
            <a:ext cx="3251200" cy="2460033"/>
          </a:xfrm>
          <a:prstGeom prst="rect">
            <a:avLst/>
          </a:prstGeom>
        </p:spPr>
      </p:pic>
    </p:spTree>
    <p:extLst>
      <p:ext uri="{BB962C8B-B14F-4D97-AF65-F5344CB8AC3E}">
        <p14:creationId xmlns:p14="http://schemas.microsoft.com/office/powerpoint/2010/main" val="363985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05001" y="1166079"/>
            <a:ext cx="6622369" cy="51606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kern="1200" dirty="0">
                <a:solidFill>
                  <a:schemeClr val="tx1"/>
                </a:solidFill>
                <a:effectLst/>
                <a:latin typeface="+mn-lt"/>
                <a:ea typeface="+mn-ea"/>
                <a:cs typeface="+mn-cs"/>
              </a:rPr>
              <a:t>Phonics and Intervention  in Year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tx1"/>
                </a:solidFill>
                <a:effectLst/>
                <a:latin typeface="+mn-lt"/>
                <a:ea typeface="+mn-ea"/>
                <a:cs typeface="+mn-cs"/>
              </a:rPr>
              <a:t>Older students struggling with reading may have gaps in their phonics knowledge and it is important to assess and establish what those gaps are. For example, although all of our Year 3 children have had comprehensive teaching of phonics in YR – Y2 following the Little </a:t>
            </a:r>
            <a:r>
              <a:rPr lang="en-GB" sz="1400" i="0" kern="1200" dirty="0" err="1">
                <a:solidFill>
                  <a:schemeClr val="tx1"/>
                </a:solidFill>
                <a:effectLst/>
                <a:latin typeface="+mn-lt"/>
                <a:ea typeface="+mn-ea"/>
                <a:cs typeface="+mn-cs"/>
              </a:rPr>
              <a:t>Wandle</a:t>
            </a:r>
            <a:r>
              <a:rPr lang="en-GB" sz="1400" i="0" kern="1200" dirty="0">
                <a:solidFill>
                  <a:schemeClr val="tx1"/>
                </a:solidFill>
                <a:effectLst/>
                <a:latin typeface="+mn-lt"/>
                <a:ea typeface="+mn-ea"/>
                <a:cs typeface="+mn-cs"/>
              </a:rPr>
              <a:t> programme, they may struggle to apply phonic knowledge when decoding new multi-syllable words. Showing them how to find the vowels and then the syllables may enable them to activate their existing phonic knowledge. On the other hand, the difficulties of an older struggling reader may involve the Language Comprehension continuum of the Simple View of Reading (</a:t>
            </a:r>
            <a:r>
              <a:rPr lang="en-GB" sz="1400" i="0" kern="1200" dirty="0" err="1">
                <a:solidFill>
                  <a:schemeClr val="tx1"/>
                </a:solidFill>
                <a:effectLst/>
                <a:latin typeface="+mn-lt"/>
                <a:ea typeface="+mn-ea"/>
                <a:cs typeface="+mn-cs"/>
              </a:rPr>
              <a:t>SVoR</a:t>
            </a:r>
            <a:r>
              <a:rPr lang="en-GB" sz="1400" i="0" kern="1200" dirty="0">
                <a:solidFill>
                  <a:schemeClr val="tx1"/>
                </a:solidFill>
                <a:effectLst/>
                <a:latin typeface="+mn-lt"/>
                <a:ea typeface="+mn-ea"/>
                <a:cs typeface="+mn-cs"/>
              </a:rPr>
              <a:t>). Phonics intervention may not be helpful for those students and instead they will need assistance with developing their understanding of vocabulary, how texts work and how to infer. </a:t>
            </a:r>
          </a:p>
          <a:p>
            <a:endParaRPr lang="en-GB" sz="1400" b="0" kern="1200" dirty="0">
              <a:solidFill>
                <a:schemeClr val="tx1"/>
              </a:solidFill>
              <a:effectLst/>
              <a:latin typeface="+mn-lt"/>
              <a:ea typeface="+mn-ea"/>
              <a:cs typeface="+mn-cs"/>
            </a:endParaRPr>
          </a:p>
          <a:p>
            <a:r>
              <a:rPr lang="en-GB" sz="1400" b="0" i="0" kern="1200" dirty="0">
                <a:solidFill>
                  <a:schemeClr val="tx1"/>
                </a:solidFill>
                <a:effectLst/>
                <a:latin typeface="+mn-lt"/>
                <a:ea typeface="+mn-ea"/>
                <a:cs typeface="+mn-cs"/>
              </a:rPr>
              <a:t>Year 3 use </a:t>
            </a:r>
            <a:r>
              <a:rPr lang="en-GB" sz="1400" dirty="0">
                <a:solidFill>
                  <a:schemeClr val="tx1"/>
                </a:solidFill>
              </a:rPr>
              <a:t>ongoing-</a:t>
            </a:r>
            <a:r>
              <a:rPr lang="en-GB" sz="1400" b="0" i="0" kern="1200" dirty="0">
                <a:solidFill>
                  <a:schemeClr val="tx1"/>
                </a:solidFill>
                <a:effectLst/>
                <a:latin typeface="+mn-lt"/>
                <a:ea typeface="+mn-ea"/>
                <a:cs typeface="+mn-cs"/>
              </a:rPr>
              <a:t>assessment effectively to identify where pupils are struggling in word reading, reading fluency or language comprehension and when pupils require additional targeted support. </a:t>
            </a:r>
          </a:p>
          <a:p>
            <a:endParaRPr lang="en-GB" sz="1400" dirty="0">
              <a:solidFill>
                <a:schemeClr val="tx1"/>
              </a:solidFill>
            </a:endParaRPr>
          </a:p>
          <a:p>
            <a:endParaRPr lang="en-GB" sz="1400" b="0" i="0" kern="1200" dirty="0">
              <a:solidFill>
                <a:schemeClr val="tx1"/>
              </a:solidFill>
              <a:effectLst/>
              <a:latin typeface="+mn-lt"/>
              <a:ea typeface="+mn-ea"/>
              <a:cs typeface="+mn-cs"/>
            </a:endParaRPr>
          </a:p>
          <a:p>
            <a:endParaRPr lang="en-GB" sz="1400" b="0" i="0" kern="1200" dirty="0">
              <a:solidFill>
                <a:schemeClr val="tx1"/>
              </a:solidFill>
              <a:effectLst/>
              <a:latin typeface="+mn-lt"/>
              <a:ea typeface="+mn-ea"/>
              <a:cs typeface="+mn-cs"/>
            </a:endParaRPr>
          </a:p>
          <a:p>
            <a:endParaRPr lang="en-GB" sz="1400" dirty="0">
              <a:solidFill>
                <a:schemeClr val="tx1"/>
              </a:solidFill>
            </a:endParaRPr>
          </a:p>
          <a:p>
            <a:r>
              <a:rPr lang="en-GB" sz="1400" dirty="0">
                <a:solidFill>
                  <a:schemeClr val="tx1"/>
                </a:solidFill>
              </a:rPr>
              <a:t>Where phonics is identified as the main barrier to progress (and using Year 2 phonics re-set test data), Year 3 use the Little </a:t>
            </a:r>
            <a:r>
              <a:rPr lang="en-GB" sz="1400" dirty="0" err="1">
                <a:solidFill>
                  <a:schemeClr val="tx1"/>
                </a:solidFill>
              </a:rPr>
              <a:t>Wandle</a:t>
            </a:r>
            <a:r>
              <a:rPr lang="en-GB" sz="1400" dirty="0">
                <a:solidFill>
                  <a:schemeClr val="tx1"/>
                </a:solidFill>
              </a:rPr>
              <a:t> rapid catch-up programme. This would be delivered as a small group intervention although is more likely to be 1:1 depending on the specific needs of the learners.</a:t>
            </a:r>
          </a:p>
        </p:txBody>
      </p:sp>
      <p:sp>
        <p:nvSpPr>
          <p:cNvPr id="2" name="Rectangle 1">
            <a:extLst>
              <a:ext uri="{FF2B5EF4-FFF2-40B4-BE49-F238E27FC236}">
                <a16:creationId xmlns:a16="http://schemas.microsoft.com/office/drawing/2014/main" id="{B735F0C2-860C-A3E5-6F2B-06C607E801AB}"/>
              </a:ext>
            </a:extLst>
          </p:cNvPr>
          <p:cNvSpPr/>
          <p:nvPr/>
        </p:nvSpPr>
        <p:spPr>
          <a:xfrm>
            <a:off x="105000" y="6389511"/>
            <a:ext cx="6622369" cy="3364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Dyslexia </a:t>
            </a:r>
            <a:r>
              <a:rPr lang="en-GB" sz="1400" b="1" i="0" kern="1200" dirty="0">
                <a:solidFill>
                  <a:schemeClr val="tx1"/>
                </a:solidFill>
                <a:effectLst/>
                <a:ea typeface="+mn-ea"/>
                <a:cs typeface="+mn-cs"/>
              </a:rPr>
              <a:t>Intervention  in Year 3</a:t>
            </a:r>
          </a:p>
          <a:p>
            <a:pPr marL="0" marR="0" lvl="0" indent="0" defTabSz="914400" rtl="0" eaLnBrk="1" fontAlgn="auto" latinLnBrk="0" hangingPunct="1">
              <a:lnSpc>
                <a:spcPct val="100000"/>
              </a:lnSpc>
              <a:spcBef>
                <a:spcPts val="0"/>
              </a:spcBef>
              <a:spcAft>
                <a:spcPts val="0"/>
              </a:spcAft>
              <a:buClrTx/>
              <a:buSzTx/>
              <a:buFontTx/>
              <a:buNone/>
              <a:tabLst/>
              <a:defRPr/>
            </a:pPr>
            <a:endParaRPr lang="en-GB" sz="1400" i="0" kern="1200" dirty="0">
              <a:solidFill>
                <a:schemeClr val="tx1"/>
              </a:solidFill>
              <a:effectLs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tx1"/>
                </a:solidFill>
                <a:effectLst/>
                <a:ea typeface="+mn-ea"/>
                <a:cs typeface="+mn-cs"/>
              </a:rPr>
              <a:t>At </a:t>
            </a:r>
            <a:r>
              <a:rPr lang="en-GB" sz="1400" i="0" kern="1200" dirty="0" err="1">
                <a:solidFill>
                  <a:schemeClr val="tx1"/>
                </a:solidFill>
                <a:effectLst/>
                <a:ea typeface="+mn-ea"/>
                <a:cs typeface="+mn-cs"/>
              </a:rPr>
              <a:t>Muscliff</a:t>
            </a:r>
            <a:r>
              <a:rPr lang="en-GB" sz="1400" i="0" kern="1200" dirty="0">
                <a:solidFill>
                  <a:schemeClr val="tx1"/>
                </a:solidFill>
                <a:effectLst/>
                <a:ea typeface="+mn-ea"/>
                <a:cs typeface="+mn-cs"/>
              </a:rPr>
              <a:t>, we use Project X Code (Oxford) to support children with dyslexia. </a:t>
            </a:r>
            <a:r>
              <a:rPr lang="en-US" sz="1400" i="0" dirty="0">
                <a:solidFill>
                  <a:schemeClr val="tx1"/>
                </a:solidFill>
                <a:effectLst/>
              </a:rPr>
              <a:t>Project X CODE is a proven reading intervention </a:t>
            </a:r>
            <a:r>
              <a:rPr lang="en-US" sz="1400" i="0" dirty="0" err="1">
                <a:solidFill>
                  <a:schemeClr val="tx1"/>
                </a:solidFill>
                <a:effectLst/>
              </a:rPr>
              <a:t>programme</a:t>
            </a:r>
            <a:r>
              <a:rPr lang="en-US" sz="1400" i="0" dirty="0">
                <a:solidFill>
                  <a:schemeClr val="tx1"/>
                </a:solidFill>
                <a:effectLst/>
              </a:rPr>
              <a:t> and </a:t>
            </a:r>
            <a:r>
              <a:rPr lang="en-GB" sz="1400" i="0" dirty="0">
                <a:solidFill>
                  <a:schemeClr val="tx1"/>
                </a:solidFill>
                <a:effectLst/>
              </a:rPr>
              <a:t>combines phonics and comprehension development.</a:t>
            </a:r>
            <a:r>
              <a:rPr lang="en-US" sz="1400" i="0" dirty="0">
                <a:solidFill>
                  <a:schemeClr val="tx1"/>
                </a:solidFill>
                <a:effectLst/>
              </a:rPr>
              <a:t> In each book, text 1 is 100% decodable to build confidence and develop vocabulary; Text 2 is 80% decodable to challenge children and deepen comprehension. We chose this intervention </a:t>
            </a:r>
            <a:r>
              <a:rPr lang="en-US" sz="1400" i="0" dirty="0" err="1">
                <a:solidFill>
                  <a:schemeClr val="tx1"/>
                </a:solidFill>
                <a:effectLst/>
              </a:rPr>
              <a:t>programme</a:t>
            </a:r>
            <a:r>
              <a:rPr lang="en-US" sz="1400" i="0" dirty="0">
                <a:solidFill>
                  <a:schemeClr val="tx1"/>
                </a:solidFill>
                <a:effectLst/>
              </a:rPr>
              <a:t> as is it dove-tailed well into our whole school reading scheme and was selected after teachers conducted research as part of a CPD </a:t>
            </a:r>
            <a:r>
              <a:rPr lang="en-US" sz="1400" i="0" dirty="0" err="1">
                <a:solidFill>
                  <a:schemeClr val="tx1"/>
                </a:solidFill>
                <a:effectLst/>
              </a:rPr>
              <a:t>programme</a:t>
            </a:r>
            <a:r>
              <a:rPr lang="en-US" sz="1400" i="0" dirty="0">
                <a:solidFill>
                  <a:schemeClr val="tx1"/>
                </a:solidFill>
                <a:effectLst/>
              </a:rPr>
              <a:t> of enquiry. </a:t>
            </a:r>
            <a:r>
              <a:rPr lang="en-US" sz="1400" dirty="0">
                <a:solidFill>
                  <a:schemeClr val="tx1"/>
                </a:solidFill>
                <a:effectLst/>
                <a:ea typeface="Calibri" panose="020F0502020204030204" pitchFamily="34" charset="0"/>
                <a:cs typeface="Times New Roman" panose="02020603050405020304" pitchFamily="18" charset="0"/>
              </a:rPr>
              <a:t>Over the time, we have closely monitored the progress of the children using ‘code’ and their engagement in the books has remained high throughout. Steps of progress have been continually made, which keeps the children enthused and eager to read more. We regularly monitor the progress being made by the children and gain regular feedback from TAs supporting those children. We can see small steps being made daily (this really engaged and enthused the children) which contributes to progress across the year.</a:t>
            </a:r>
            <a:endParaRPr lang="en-GB" sz="1000" b="1" i="0" kern="1200" dirty="0">
              <a:solidFill>
                <a:schemeClr val="tx1"/>
              </a:solidFill>
              <a:effectLst/>
              <a:latin typeface="+mn-lt"/>
              <a:ea typeface="+mn-ea"/>
              <a:cs typeface="+mn-cs"/>
            </a:endParaRPr>
          </a:p>
        </p:txBody>
      </p:sp>
      <p:pic>
        <p:nvPicPr>
          <p:cNvPr id="3" name="Picture 2" descr="A picture containing text, font, logo, design&#10;&#10;Description automatically generated">
            <a:extLst>
              <a:ext uri="{FF2B5EF4-FFF2-40B4-BE49-F238E27FC236}">
                <a16:creationId xmlns:a16="http://schemas.microsoft.com/office/drawing/2014/main" id="{75BA89D6-6F3F-02BF-BC6C-1EC5F799F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643" y="4429247"/>
            <a:ext cx="2026267" cy="957194"/>
          </a:xfrm>
          <a:prstGeom prst="rect">
            <a:avLst/>
          </a:prstGeom>
        </p:spPr>
      </p:pic>
    </p:spTree>
    <p:extLst>
      <p:ext uri="{BB962C8B-B14F-4D97-AF65-F5344CB8AC3E}">
        <p14:creationId xmlns:p14="http://schemas.microsoft.com/office/powerpoint/2010/main" val="165450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27794" y="1267679"/>
            <a:ext cx="6602412" cy="2672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How do we assess the children?</a:t>
            </a:r>
          </a:p>
          <a:p>
            <a:endParaRPr lang="en-GB" sz="1400" b="1" dirty="0">
              <a:solidFill>
                <a:schemeClr val="tx1"/>
              </a:solidFill>
            </a:endParaRPr>
          </a:p>
          <a:p>
            <a:r>
              <a:rPr lang="en-GB" sz="1400" dirty="0">
                <a:solidFill>
                  <a:schemeClr val="tx1"/>
                </a:solidFill>
              </a:rPr>
              <a:t>The Simple View of Reading (</a:t>
            </a:r>
            <a:r>
              <a:rPr lang="en-GB" sz="1400" dirty="0" err="1">
                <a:solidFill>
                  <a:schemeClr val="tx1"/>
                </a:solidFill>
              </a:rPr>
              <a:t>SVoR</a:t>
            </a:r>
            <a:r>
              <a:rPr lang="en-GB" sz="1400" dirty="0">
                <a:solidFill>
                  <a:schemeClr val="tx1"/>
                </a:solidFill>
              </a:rPr>
              <a:t>) helps us to understand the barriers to a child’s reading fluency (and therefore how we can best support them to make progress). </a:t>
            </a:r>
            <a:r>
              <a:rPr lang="en-GB" sz="1400" b="0" kern="1200" dirty="0">
                <a:solidFill>
                  <a:schemeClr val="tx1"/>
                </a:solidFill>
                <a:effectLst/>
                <a:latin typeface="+mn-lt"/>
                <a:ea typeface="+mn-ea"/>
                <a:cs typeface="+mn-cs"/>
              </a:rPr>
              <a:t>By using assessments carefully we can identify areas of the reading process that are contributing less effectively to the integration of skills.  However, the model helps us understand that reading can be expressed by a multiplicative theorem – so development in both linguistic and word reading areas are both necessary as they interact.</a:t>
            </a:r>
          </a:p>
          <a:p>
            <a:endParaRPr lang="en-GB" sz="1400" b="0" kern="1200" dirty="0">
              <a:solidFill>
                <a:schemeClr val="tx1"/>
              </a:solidFill>
              <a:effectLst/>
              <a:latin typeface="+mn-lt"/>
              <a:ea typeface="+mn-ea"/>
              <a:cs typeface="+mn-cs"/>
            </a:endParaRPr>
          </a:p>
          <a:p>
            <a:r>
              <a:rPr lang="en-GB" sz="1400" dirty="0">
                <a:solidFill>
                  <a:schemeClr val="tx1"/>
                </a:solidFill>
              </a:rPr>
              <a:t>We informally assess children every time they read with the teacher!  For children who are not progressing as we would expect, reading conferences (1:1 reading with the teacher) are used to analyse the child’s approach to reading. </a:t>
            </a:r>
          </a:p>
        </p:txBody>
      </p:sp>
      <p:pic>
        <p:nvPicPr>
          <p:cNvPr id="2" name="Picture 1" descr="Text, timeline&#10;&#10;Description automatically generated">
            <a:extLst>
              <a:ext uri="{FF2B5EF4-FFF2-40B4-BE49-F238E27FC236}">
                <a16:creationId xmlns:a16="http://schemas.microsoft.com/office/drawing/2014/main" id="{6AFEEA75-78DC-A133-42C6-B8F2CE2C6904}"/>
              </a:ext>
            </a:extLst>
          </p:cNvPr>
          <p:cNvPicPr>
            <a:picLocks noChangeAspect="1"/>
          </p:cNvPicPr>
          <p:nvPr/>
        </p:nvPicPr>
        <p:blipFill rotWithShape="1">
          <a:blip r:embed="rId3"/>
          <a:srcRect l="26143" t="24587" r="48702" b="20170"/>
          <a:stretch/>
        </p:blipFill>
        <p:spPr bwMode="auto">
          <a:xfrm>
            <a:off x="127794" y="3974495"/>
            <a:ext cx="4749006" cy="5866419"/>
          </a:xfrm>
          <a:prstGeom prst="rect">
            <a:avLst/>
          </a:prstGeom>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D23C2A1-3B7B-2F72-7154-88842A20B633}"/>
              </a:ext>
            </a:extLst>
          </p:cNvPr>
          <p:cNvSpPr/>
          <p:nvPr/>
        </p:nvSpPr>
        <p:spPr>
          <a:xfrm>
            <a:off x="5108036" y="6517861"/>
            <a:ext cx="1580444" cy="32359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Tests</a:t>
            </a:r>
          </a:p>
          <a:p>
            <a:endParaRPr lang="en-GB" sz="1400" b="1" dirty="0">
              <a:solidFill>
                <a:schemeClr val="tx1"/>
              </a:solidFill>
            </a:endParaRPr>
          </a:p>
          <a:p>
            <a:r>
              <a:rPr lang="en-GB" sz="1400" dirty="0">
                <a:solidFill>
                  <a:schemeClr val="tx1"/>
                </a:solidFill>
              </a:rPr>
              <a:t>At the end of each term, we use more formal assessments to monitor progress against the end of year expectations. We use </a:t>
            </a:r>
            <a:r>
              <a:rPr lang="en-GB" sz="1400" dirty="0" err="1">
                <a:solidFill>
                  <a:schemeClr val="tx1"/>
                </a:solidFill>
              </a:rPr>
              <a:t>NfER</a:t>
            </a:r>
            <a:r>
              <a:rPr lang="en-GB" sz="1400" dirty="0">
                <a:solidFill>
                  <a:schemeClr val="tx1"/>
                </a:solidFill>
              </a:rPr>
              <a:t> tests across the school as we find their tests most accurate.</a:t>
            </a:r>
          </a:p>
        </p:txBody>
      </p:sp>
    </p:spTree>
    <p:extLst>
      <p:ext uri="{BB962C8B-B14F-4D97-AF65-F5344CB8AC3E}">
        <p14:creationId xmlns:p14="http://schemas.microsoft.com/office/powerpoint/2010/main" val="175479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255588" y="1371599"/>
            <a:ext cx="6094412" cy="43203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Analysing Barriers in Year3</a:t>
            </a:r>
          </a:p>
          <a:p>
            <a:endParaRPr lang="en-GB" sz="1400" dirty="0">
              <a:solidFill>
                <a:schemeClr val="tx1"/>
              </a:solidFill>
            </a:endParaRPr>
          </a:p>
          <a:p>
            <a:r>
              <a:rPr lang="en-GB" sz="1400" dirty="0">
                <a:solidFill>
                  <a:schemeClr val="tx1"/>
                </a:solidFill>
              </a:rPr>
              <a:t>Year 3 are mindful of </a:t>
            </a:r>
            <a:r>
              <a:rPr lang="en-GB" sz="1400" i="0" kern="1200" dirty="0">
                <a:solidFill>
                  <a:schemeClr val="tx1"/>
                </a:solidFill>
                <a:effectLst/>
                <a:latin typeface="+mn-lt"/>
                <a:ea typeface="+mn-ea"/>
                <a:cs typeface="+mn-cs"/>
              </a:rPr>
              <a:t>further models (other than </a:t>
            </a:r>
            <a:r>
              <a:rPr lang="en-GB" sz="1400" i="0" kern="1200" dirty="0" err="1">
                <a:solidFill>
                  <a:schemeClr val="tx1"/>
                </a:solidFill>
                <a:effectLst/>
                <a:latin typeface="+mn-lt"/>
                <a:ea typeface="+mn-ea"/>
                <a:cs typeface="+mn-cs"/>
              </a:rPr>
              <a:t>SVoR</a:t>
            </a:r>
            <a:r>
              <a:rPr lang="en-GB" sz="1400" i="0" kern="1200" dirty="0">
                <a:solidFill>
                  <a:schemeClr val="tx1"/>
                </a:solidFill>
                <a:effectLst/>
                <a:latin typeface="+mn-lt"/>
                <a:ea typeface="+mn-ea"/>
                <a:cs typeface="+mn-cs"/>
              </a:rPr>
              <a:t>) that help us unpack the complexity of what it means to develop reading skills and offer further support to those who children in Year 3 who are finding it difficult to progress in reading.</a:t>
            </a:r>
          </a:p>
          <a:p>
            <a:endParaRPr lang="en-GB" sz="1400" i="0" kern="1200" dirty="0">
              <a:solidFill>
                <a:schemeClr val="tx1"/>
              </a:solidFill>
              <a:effectLst/>
              <a:latin typeface="+mn-lt"/>
              <a:ea typeface="+mn-ea"/>
              <a:cs typeface="+mn-cs"/>
            </a:endParaRPr>
          </a:p>
          <a:p>
            <a:r>
              <a:rPr lang="en-GB" sz="1400" dirty="0">
                <a:solidFill>
                  <a:schemeClr val="tx1"/>
                </a:solidFill>
              </a:rPr>
              <a:t>Scarborough’s reading rope is a useful visual as </a:t>
            </a:r>
            <a:r>
              <a:rPr lang="en-GB" sz="1400" i="0" kern="1200" dirty="0">
                <a:solidFill>
                  <a:schemeClr val="tx1"/>
                </a:solidFill>
                <a:effectLst/>
                <a:latin typeface="+mn-lt"/>
                <a:ea typeface="+mn-ea"/>
                <a:cs typeface="+mn-cs"/>
              </a:rPr>
              <a:t>this not only extends the range of language skills required in reading, but also shows how mastery and integration are important.</a:t>
            </a:r>
          </a:p>
          <a:p>
            <a:endParaRPr lang="en-GB" sz="1400" i="0" kern="1200" dirty="0">
              <a:solidFill>
                <a:schemeClr val="tx1"/>
              </a:solidFill>
              <a:effectLst/>
              <a:latin typeface="+mn-lt"/>
              <a:ea typeface="+mn-ea"/>
              <a:cs typeface="+mn-cs"/>
            </a:endParaRPr>
          </a:p>
          <a:p>
            <a:r>
              <a:rPr lang="en-GB" sz="1400" i="0" kern="1200" dirty="0">
                <a:solidFill>
                  <a:schemeClr val="tx1"/>
                </a:solidFill>
                <a:effectLst/>
                <a:latin typeface="+mn-lt"/>
                <a:ea typeface="+mn-ea"/>
                <a:cs typeface="+mn-cs"/>
              </a:rPr>
              <a:t>The rope diagram aims to model the reading process by showing the relationship between the decoding and understanding domains and how they strengthen over time as a result of reading. </a:t>
            </a:r>
            <a:r>
              <a:rPr lang="en-GB" sz="1400" dirty="0">
                <a:solidFill>
                  <a:schemeClr val="tx1"/>
                </a:solidFill>
              </a:rPr>
              <a:t>I</a:t>
            </a:r>
            <a:r>
              <a:rPr lang="en-GB" sz="1400" i="0" kern="1200" dirty="0">
                <a:solidFill>
                  <a:schemeClr val="tx1"/>
                </a:solidFill>
                <a:effectLst/>
                <a:latin typeface="+mn-lt"/>
                <a:ea typeface="+mn-ea"/>
                <a:cs typeface="+mn-cs"/>
              </a:rPr>
              <a:t>t takes the information from the </a:t>
            </a:r>
            <a:r>
              <a:rPr lang="en-GB" sz="1400" i="0" kern="1200" dirty="0" err="1">
                <a:solidFill>
                  <a:schemeClr val="tx1"/>
                </a:solidFill>
                <a:effectLst/>
                <a:latin typeface="+mn-lt"/>
                <a:ea typeface="+mn-ea"/>
                <a:cs typeface="+mn-cs"/>
              </a:rPr>
              <a:t>SVoR</a:t>
            </a:r>
            <a:r>
              <a:rPr lang="en-GB" sz="1400" i="0" kern="1200" dirty="0">
                <a:solidFill>
                  <a:schemeClr val="tx1"/>
                </a:solidFill>
                <a:effectLst/>
                <a:latin typeface="+mn-lt"/>
                <a:ea typeface="+mn-ea"/>
                <a:cs typeface="+mn-cs"/>
              </a:rPr>
              <a:t> and expresses it differently so that we can more clearly see how mastery develops through integration.</a:t>
            </a:r>
          </a:p>
          <a:p>
            <a:r>
              <a:rPr lang="en-GB" sz="1400" i="0" kern="1200" dirty="0">
                <a:solidFill>
                  <a:schemeClr val="tx1"/>
                </a:solidFill>
                <a:effectLst/>
                <a:latin typeface="+mn-lt"/>
                <a:ea typeface="+mn-ea"/>
                <a:cs typeface="+mn-cs"/>
              </a:rPr>
              <a:t>This is important because different children have different strengths and weaknesses.</a:t>
            </a:r>
          </a:p>
          <a:p>
            <a:endParaRPr lang="en-GB" sz="1400" i="0" kern="1200" dirty="0">
              <a:solidFill>
                <a:schemeClr val="tx1"/>
              </a:solidFill>
              <a:effectLst/>
              <a:latin typeface="+mn-lt"/>
              <a:ea typeface="+mn-ea"/>
              <a:cs typeface="+mn-cs"/>
            </a:endParaRPr>
          </a:p>
          <a:p>
            <a:r>
              <a:rPr lang="en-GB" sz="1400" dirty="0">
                <a:solidFill>
                  <a:schemeClr val="tx1"/>
                </a:solidFill>
              </a:rPr>
              <a:t>When we teach reading in Year 3, we explore each of these strands that contribute to mastery in reading.</a:t>
            </a:r>
            <a:endParaRPr lang="en-GB" sz="1400" i="0" kern="1200" dirty="0">
              <a:solidFill>
                <a:schemeClr val="tx1"/>
              </a:solidFill>
              <a:effectLst/>
              <a:latin typeface="+mn-lt"/>
              <a:ea typeface="+mn-ea"/>
              <a:cs typeface="+mn-cs"/>
            </a:endParaRPr>
          </a:p>
        </p:txBody>
      </p:sp>
      <p:pic>
        <p:nvPicPr>
          <p:cNvPr id="3" name="Picture 2" descr="Diagram&#10;&#10;Description automatically generated">
            <a:extLst>
              <a:ext uri="{FF2B5EF4-FFF2-40B4-BE49-F238E27FC236}">
                <a16:creationId xmlns:a16="http://schemas.microsoft.com/office/drawing/2014/main" id="{6AB85A00-D669-9A2F-4F02-48BCC7386C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754663"/>
            <a:ext cx="5555400" cy="3801258"/>
          </a:xfrm>
          <a:prstGeom prst="rect">
            <a:avLst/>
          </a:prstGeom>
          <a:noFill/>
          <a:ln>
            <a:noFill/>
          </a:ln>
        </p:spPr>
      </p:pic>
      <p:sp>
        <p:nvSpPr>
          <p:cNvPr id="4" name="Title 1">
            <a:extLst>
              <a:ext uri="{FF2B5EF4-FFF2-40B4-BE49-F238E27FC236}">
                <a16:creationId xmlns:a16="http://schemas.microsoft.com/office/drawing/2014/main" id="{AD59C8BD-0710-5B5A-9920-F7C56C80A272}"/>
              </a:ext>
            </a:extLst>
          </p:cNvPr>
          <p:cNvSpPr txBox="1">
            <a:spLocks/>
          </p:cNvSpPr>
          <p:nvPr/>
        </p:nvSpPr>
        <p:spPr>
          <a:xfrm>
            <a:off x="4443652" y="5919128"/>
            <a:ext cx="2158760" cy="74562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025" dirty="0">
                <a:solidFill>
                  <a:srgbClr val="0070C0"/>
                </a:solidFill>
                <a:latin typeface="Arial" panose="020B0604020202020204" pitchFamily="34" charset="0"/>
                <a:cs typeface="Arial" panose="020B0604020202020204" pitchFamily="34" charset="0"/>
              </a:rPr>
              <a:t>Scarborough’s reading rope</a:t>
            </a:r>
          </a:p>
        </p:txBody>
      </p:sp>
    </p:spTree>
    <p:extLst>
      <p:ext uri="{BB962C8B-B14F-4D97-AF65-F5344CB8AC3E}">
        <p14:creationId xmlns:p14="http://schemas.microsoft.com/office/powerpoint/2010/main" val="279305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pic>
        <p:nvPicPr>
          <p:cNvPr id="1026" name="Picture 2">
            <a:extLst>
              <a:ext uri="{FF2B5EF4-FFF2-40B4-BE49-F238E27FC236}">
                <a16:creationId xmlns:a16="http://schemas.microsoft.com/office/drawing/2014/main" id="{E02EE3CF-14C1-30AB-B7D3-1D4B978721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34" r="-973"/>
          <a:stretch/>
        </p:blipFill>
        <p:spPr bwMode="auto">
          <a:xfrm>
            <a:off x="115317" y="1335412"/>
            <a:ext cx="6627365" cy="41284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599C8BE-AF17-7B25-9506-8246EEF25A91}"/>
              </a:ext>
            </a:extLst>
          </p:cNvPr>
          <p:cNvSpPr/>
          <p:nvPr/>
        </p:nvSpPr>
        <p:spPr>
          <a:xfrm>
            <a:off x="173565" y="6167265"/>
            <a:ext cx="6510867" cy="2130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0" dirty="0">
                <a:solidFill>
                  <a:srgbClr val="000000"/>
                </a:solidFill>
                <a:effectLst/>
              </a:rPr>
              <a:t>Year 3’s Book Spine</a:t>
            </a:r>
          </a:p>
          <a:p>
            <a:endParaRPr lang="en-US" sz="1400" dirty="0">
              <a:solidFill>
                <a:srgbClr val="000000"/>
              </a:solidFill>
            </a:endParaRPr>
          </a:p>
          <a:p>
            <a:r>
              <a:rPr lang="en-US" sz="1400" b="0" i="0" dirty="0">
                <a:solidFill>
                  <a:srgbClr val="000000"/>
                </a:solidFill>
                <a:effectLst/>
              </a:rPr>
              <a:t>Alongside our lead text, we have chosen further books that complement the unit - we call this our Reading Spine. This reading list is bespoke to us and each book has been chosen purposefully by our wonderful teachers. We encourage children to read books from this list (look out for the reading stars that the children wear on their jumpers) and we love to explore these books as a class book at the end of the day.</a:t>
            </a:r>
          </a:p>
          <a:p>
            <a:endParaRPr lang="en-US" sz="1400" dirty="0">
              <a:solidFill>
                <a:srgbClr val="000000"/>
              </a:solidFill>
            </a:endParaRPr>
          </a:p>
          <a:p>
            <a:r>
              <a:rPr lang="en-US" sz="1400" dirty="0">
                <a:solidFill>
                  <a:srgbClr val="000000"/>
                </a:solidFill>
              </a:rPr>
              <a:t>We really enjoy sharing one last book just before home time! </a:t>
            </a:r>
            <a:endParaRPr lang="en-GB" sz="1400" dirty="0">
              <a:solidFill>
                <a:schemeClr val="tx1"/>
              </a:solidFill>
            </a:endParaRPr>
          </a:p>
        </p:txBody>
      </p:sp>
    </p:spTree>
    <p:extLst>
      <p:ext uri="{BB962C8B-B14F-4D97-AF65-F5344CB8AC3E}">
        <p14:creationId xmlns:p14="http://schemas.microsoft.com/office/powerpoint/2010/main" val="114152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DB962190-80C5-F4D8-C363-DD35091F4798}"/>
              </a:ext>
            </a:extLst>
          </p:cNvPr>
          <p:cNvSpPr/>
          <p:nvPr/>
        </p:nvSpPr>
        <p:spPr>
          <a:xfrm>
            <a:off x="140494" y="1270757"/>
            <a:ext cx="6590506" cy="1713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Which colours will my child read?</a:t>
            </a:r>
          </a:p>
          <a:p>
            <a:endParaRPr lang="en-GB" sz="1400" b="1" dirty="0">
              <a:solidFill>
                <a:schemeClr val="tx1"/>
              </a:solidFill>
            </a:endParaRPr>
          </a:p>
          <a:p>
            <a:r>
              <a:rPr lang="en-GB" sz="1400" dirty="0">
                <a:solidFill>
                  <a:schemeClr val="tx1"/>
                </a:solidFill>
              </a:rPr>
              <a:t>All children in Year 3 should take home a colour-banded book. Children at this age are free to change their books independently (although they may need some encouragement to do so from the class teacher or their parents). Brown and then Grey books are pitched at the correct age-related expectations. Note that the content of Brown revises Year 2 skills and is a convenient starting point for Year 3 children.</a:t>
            </a:r>
            <a:endParaRPr lang="en-US" sz="1400" dirty="0"/>
          </a:p>
        </p:txBody>
      </p:sp>
      <p:pic>
        <p:nvPicPr>
          <p:cNvPr id="1026" name="Picture 2">
            <a:extLst>
              <a:ext uri="{FF2B5EF4-FFF2-40B4-BE49-F238E27FC236}">
                <a16:creationId xmlns:a16="http://schemas.microsoft.com/office/drawing/2014/main" id="{321DEC9E-9106-9BF2-5E00-3F4EE4F09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77" t="22221" r="8736" b="9601"/>
          <a:stretch/>
        </p:blipFill>
        <p:spPr bwMode="auto">
          <a:xfrm>
            <a:off x="140494" y="3089177"/>
            <a:ext cx="6654006" cy="678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63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graphicFrame>
        <p:nvGraphicFramePr>
          <p:cNvPr id="3" name="Table 2">
            <a:extLst>
              <a:ext uri="{FF2B5EF4-FFF2-40B4-BE49-F238E27FC236}">
                <a16:creationId xmlns:a16="http://schemas.microsoft.com/office/drawing/2014/main" id="{326C985D-FB99-C1E3-7544-4EE32C117B90}"/>
              </a:ext>
            </a:extLst>
          </p:cNvPr>
          <p:cNvGraphicFramePr>
            <a:graphicFrameLocks noGrp="1"/>
          </p:cNvGraphicFramePr>
          <p:nvPr>
            <p:extLst>
              <p:ext uri="{D42A27DB-BD31-4B8C-83A1-F6EECF244321}">
                <p14:modId xmlns:p14="http://schemas.microsoft.com/office/powerpoint/2010/main" val="3618662496"/>
              </p:ext>
            </p:extLst>
          </p:nvPr>
        </p:nvGraphicFramePr>
        <p:xfrm>
          <a:off x="204788" y="1404954"/>
          <a:ext cx="6399212" cy="4781402"/>
        </p:xfrm>
        <a:graphic>
          <a:graphicData uri="http://schemas.openxmlformats.org/drawingml/2006/table">
            <a:tbl>
              <a:tblPr firstRow="1" firstCol="1" lastRow="1" lastCol="1" bandRow="1" bandCol="1">
                <a:tableStyleId>{5C22544A-7EE6-4342-B048-85BDC9FD1C3A}</a:tableStyleId>
              </a:tblPr>
              <a:tblGrid>
                <a:gridCol w="6399212">
                  <a:extLst>
                    <a:ext uri="{9D8B030D-6E8A-4147-A177-3AD203B41FA5}">
                      <a16:colId xmlns:a16="http://schemas.microsoft.com/office/drawing/2014/main" val="282758659"/>
                    </a:ext>
                  </a:extLst>
                </a:gridCol>
              </a:tblGrid>
              <a:tr h="912944">
                <a:tc>
                  <a:txBody>
                    <a:bodyPr/>
                    <a:lstStyle/>
                    <a:p>
                      <a:pPr algn="ctr"/>
                      <a:r>
                        <a:rPr lang="en-GB" sz="2400" dirty="0">
                          <a:solidFill>
                            <a:schemeClr val="tx1"/>
                          </a:solidFill>
                          <a:effectLst/>
                        </a:rPr>
                        <a:t>Year 3 End of Year Expectations</a:t>
                      </a:r>
                    </a:p>
                    <a:p>
                      <a:pPr algn="ct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945451462"/>
                  </a:ext>
                </a:extLst>
              </a:tr>
              <a:tr h="731163">
                <a:tc>
                  <a:txBody>
                    <a:bodyPr/>
                    <a:lstStyle/>
                    <a:p>
                      <a:pPr marL="285750" indent="-285750" algn="l">
                        <a:buFont typeface="Arial" panose="020B0604020202020204" pitchFamily="34" charset="0"/>
                        <a:buChar char="•"/>
                      </a:pPr>
                      <a:r>
                        <a:rPr lang="en-GB" sz="2000" b="0">
                          <a:solidFill>
                            <a:schemeClr val="tx1"/>
                          </a:solidFill>
                          <a:effectLst/>
                        </a:rPr>
                        <a:t>Read loudly and confidently, understanding how to use a range of punctuation.</a:t>
                      </a:r>
                      <a:endParaRPr lang="en-GB" sz="2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3013747722"/>
                  </a:ext>
                </a:extLst>
              </a:tr>
              <a:tr h="731163">
                <a:tc>
                  <a:txBody>
                    <a:bodyPr/>
                    <a:lstStyle/>
                    <a:p>
                      <a:pPr marL="285750" indent="-285750" algn="l">
                        <a:buFont typeface="Arial" panose="020B0604020202020204" pitchFamily="34" charset="0"/>
                        <a:buChar char="•"/>
                      </a:pPr>
                      <a:r>
                        <a:rPr lang="en-GB" sz="2000" b="0" dirty="0">
                          <a:solidFill>
                            <a:schemeClr val="tx1"/>
                          </a:solidFill>
                          <a:effectLst/>
                        </a:rPr>
                        <a:t>Use knowledge of root words, suffixes and prefixes to read and understand new words.</a:t>
                      </a:r>
                      <a:endParaRPr lang="en-GB"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321786440"/>
                  </a:ext>
                </a:extLst>
              </a:tr>
              <a:tr h="471175">
                <a:tc>
                  <a:txBody>
                    <a:bodyPr/>
                    <a:lstStyle/>
                    <a:p>
                      <a:pPr marL="285750" indent="-285750" algn="l">
                        <a:buFont typeface="Arial" panose="020B0604020202020204" pitchFamily="34" charset="0"/>
                        <a:buChar char="•"/>
                      </a:pPr>
                      <a:r>
                        <a:rPr lang="en-GB" sz="2000" b="0">
                          <a:solidFill>
                            <a:schemeClr val="tx1"/>
                          </a:solidFill>
                          <a:effectLst/>
                        </a:rPr>
                        <a:t>Make inferences on the basis of what is said and done</a:t>
                      </a:r>
                      <a:endParaRPr lang="en-GB" sz="2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2549933976"/>
                  </a:ext>
                </a:extLst>
              </a:tr>
              <a:tr h="731163">
                <a:tc>
                  <a:txBody>
                    <a:bodyPr/>
                    <a:lstStyle/>
                    <a:p>
                      <a:pPr marL="285750" indent="-285750" algn="l">
                        <a:buFont typeface="Arial" panose="020B0604020202020204" pitchFamily="34" charset="0"/>
                        <a:buChar char="•"/>
                      </a:pPr>
                      <a:r>
                        <a:rPr lang="en-GB" sz="2000" b="0">
                          <a:solidFill>
                            <a:schemeClr val="tx1"/>
                          </a:solidFill>
                          <a:effectLst/>
                        </a:rPr>
                        <a:t>Predict what might happen on the basis of what has been read so far</a:t>
                      </a:r>
                      <a:endParaRPr lang="en-GB" sz="2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1203699099"/>
                  </a:ext>
                </a:extLst>
              </a:tr>
              <a:tr h="471175">
                <a:tc>
                  <a:txBody>
                    <a:bodyPr/>
                    <a:lstStyle/>
                    <a:p>
                      <a:pPr marL="285750" indent="-285750" algn="l">
                        <a:buFont typeface="Arial" panose="020B0604020202020204" pitchFamily="34" charset="0"/>
                        <a:buChar char="•"/>
                      </a:pPr>
                      <a:r>
                        <a:rPr lang="en-GB" sz="2000" b="0">
                          <a:solidFill>
                            <a:schemeClr val="tx1"/>
                          </a:solidFill>
                          <a:effectLst/>
                        </a:rPr>
                        <a:t>Justify inferences using evidence in the text.</a:t>
                      </a:r>
                      <a:endParaRPr lang="en-GB" sz="2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3435057545"/>
                  </a:ext>
                </a:extLst>
              </a:tr>
              <a:tr h="731163">
                <a:tc>
                  <a:txBody>
                    <a:bodyPr/>
                    <a:lstStyle/>
                    <a:p>
                      <a:pPr marL="285750" indent="-285750" algn="l">
                        <a:buFont typeface="Arial" panose="020B0604020202020204" pitchFamily="34" charset="0"/>
                        <a:buChar char="•"/>
                      </a:pPr>
                      <a:r>
                        <a:rPr lang="en-GB" sz="2000" b="0" dirty="0">
                          <a:solidFill>
                            <a:schemeClr val="tx1"/>
                          </a:solidFill>
                          <a:effectLst/>
                        </a:rPr>
                        <a:t>Make links between the book they are reading and other books they have read.</a:t>
                      </a:r>
                      <a:endParaRPr lang="en-GB"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3195651698"/>
                  </a:ext>
                </a:extLst>
              </a:tr>
            </a:tbl>
          </a:graphicData>
        </a:graphic>
      </p:graphicFrame>
    </p:spTree>
    <p:extLst>
      <p:ext uri="{BB962C8B-B14F-4D97-AF65-F5344CB8AC3E}">
        <p14:creationId xmlns:p14="http://schemas.microsoft.com/office/powerpoint/2010/main" val="1755397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799412-0559-4D2C-B032-2D996F878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purl.org/dc/terms/"/>
    <ds:schemaRef ds:uri="http://schemas.microsoft.com/office/2006/documentManagement/types"/>
    <ds:schemaRef ds:uri="http://schemas.microsoft.com/office/2006/metadata/properties"/>
    <ds:schemaRef ds:uri="http://schemas.microsoft.com/office/infopath/2007/PartnerControls"/>
    <ds:schemaRef ds:uri="70c5e83d-a7b0-44b5-9eb2-438f4d97f4d9"/>
    <ds:schemaRef ds:uri="http://schemas.openxmlformats.org/package/2006/metadata/core-properties"/>
    <ds:schemaRef ds:uri="df879d75-6b86-4634-85d4-74d5b85558d3"/>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1660</Words>
  <Application>Microsoft Office PowerPoint</Application>
  <PresentationFormat>A4 Paper (210x297 mm)</PresentationFormat>
  <Paragraphs>85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689</cp:revision>
  <cp:lastPrinted>2023-06-14T09:29:30Z</cp:lastPrinted>
  <dcterms:created xsi:type="dcterms:W3CDTF">2020-04-17T10:06:09Z</dcterms:created>
  <dcterms:modified xsi:type="dcterms:W3CDTF">2023-06-14T10:16:22Z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