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3" r:id="rId5"/>
    <p:sldId id="264" r:id="rId6"/>
    <p:sldId id="268" r:id="rId7"/>
    <p:sldId id="267" r:id="rId8"/>
    <p:sldId id="266" r:id="rId9"/>
    <p:sldId id="269" r:id="rId10"/>
    <p:sldId id="270" r:id="rId11"/>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60" d="100"/>
          <a:sy n="60" d="100"/>
        </p:scale>
        <p:origin x="2573" y="3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14/06/2023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14/06/2023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14/06/2023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14/06/2023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14/06/2023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14/06/2023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90500" y="1166079"/>
            <a:ext cx="6477000" cy="37869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Welcome to Reading in Year 2!</a:t>
            </a:r>
          </a:p>
          <a:p>
            <a:pPr algn="ctr"/>
            <a:endParaRPr lang="en-GB" b="1" dirty="0">
              <a:solidFill>
                <a:schemeClr val="tx1"/>
              </a:solidFill>
            </a:endParaRPr>
          </a:p>
          <a:p>
            <a:r>
              <a:rPr lang="en-GB" sz="1400" b="1" kern="1200" dirty="0">
                <a:solidFill>
                  <a:schemeClr val="tx1"/>
                </a:solidFill>
                <a:effectLst/>
                <a:ea typeface="+mn-ea"/>
                <a:cs typeface="+mn-cs"/>
              </a:rPr>
              <a:t>Reading comprises two broad elements: word reading and language comprehension. Both elements must be addressed to ensure pupils become skilled readers. </a:t>
            </a:r>
          </a:p>
          <a:p>
            <a:endParaRPr lang="en-GB" sz="1400" b="1" dirty="0">
              <a:solidFill>
                <a:schemeClr val="tx1"/>
              </a:solidFill>
            </a:endParaRPr>
          </a:p>
          <a:p>
            <a:r>
              <a:rPr lang="en-GB" sz="1400" kern="1200" dirty="0">
                <a:solidFill>
                  <a:schemeClr val="tx1"/>
                </a:solidFill>
                <a:effectLst/>
                <a:ea typeface="+mn-ea"/>
                <a:cs typeface="+mn-cs"/>
              </a:rPr>
              <a:t>In the children’s learning up to this point, </a:t>
            </a:r>
            <a:r>
              <a:rPr lang="en-GB" sz="1400" dirty="0">
                <a:solidFill>
                  <a:schemeClr val="tx1"/>
                </a:solidFill>
              </a:rPr>
              <a:t>s</a:t>
            </a:r>
            <a:r>
              <a:rPr lang="en-GB" sz="1400" kern="1200" dirty="0">
                <a:solidFill>
                  <a:schemeClr val="tx1"/>
                </a:solidFill>
                <a:effectLst/>
                <a:ea typeface="+mn-ea"/>
                <a:cs typeface="+mn-cs"/>
              </a:rPr>
              <a:t>ystematic </a:t>
            </a:r>
            <a:r>
              <a:rPr lang="en-GB" sz="1400" b="0" kern="1200" dirty="0">
                <a:solidFill>
                  <a:schemeClr val="tx1"/>
                </a:solidFill>
                <a:effectLst/>
                <a:ea typeface="+mn-ea"/>
                <a:cs typeface="+mn-cs"/>
              </a:rPr>
              <a:t>synthetic phonics is the approach adopted for teaching pupils to decode and this continues to be the case into Year 2.</a:t>
            </a:r>
          </a:p>
          <a:p>
            <a:endParaRPr lang="en-GB" sz="1400" dirty="0">
              <a:solidFill>
                <a:schemeClr val="tx1"/>
              </a:solidFill>
            </a:endParaRPr>
          </a:p>
          <a:p>
            <a:r>
              <a:rPr lang="en-GB" sz="1400" b="0" kern="1200" dirty="0">
                <a:solidFill>
                  <a:schemeClr val="tx1"/>
                </a:solidFill>
                <a:effectLst/>
                <a:ea typeface="+mn-ea"/>
                <a:cs typeface="+mn-cs"/>
              </a:rPr>
              <a:t>But once the children have successfully completed the Little </a:t>
            </a:r>
            <a:r>
              <a:rPr lang="en-GB" sz="1400" b="0" kern="1200" dirty="0" err="1">
                <a:solidFill>
                  <a:schemeClr val="tx1"/>
                </a:solidFill>
                <a:effectLst/>
                <a:ea typeface="+mn-ea"/>
                <a:cs typeface="+mn-cs"/>
              </a:rPr>
              <a:t>Wandle</a:t>
            </a:r>
            <a:r>
              <a:rPr lang="en-GB" sz="1400" b="0" kern="1200" dirty="0">
                <a:solidFill>
                  <a:schemeClr val="tx1"/>
                </a:solidFill>
                <a:effectLst/>
                <a:ea typeface="+mn-ea"/>
                <a:cs typeface="+mn-cs"/>
              </a:rPr>
              <a:t> programme, they begin Oxford Reading Tree colour-banded books. These books ensure a high-quality provision</a:t>
            </a:r>
            <a:r>
              <a:rPr lang="en-GB" sz="1400" dirty="0">
                <a:solidFill>
                  <a:schemeClr val="tx1"/>
                </a:solidFill>
              </a:rPr>
              <a:t>; there is </a:t>
            </a:r>
            <a:r>
              <a:rPr lang="en-US" sz="1400" b="0" i="0" dirty="0">
                <a:solidFill>
                  <a:srgbClr val="202124"/>
                </a:solidFill>
                <a:effectLst/>
              </a:rPr>
              <a:t>a diverse range of texts to build children’s vocabulary, and we know that different children are engaged by different genres and topics, Oxford Reading Tree has developed an extensive range of series to help schools teach children to read and to enjoy reading.</a:t>
            </a:r>
            <a:r>
              <a:rPr lang="en-GB" sz="1400" b="0" kern="1200" dirty="0">
                <a:solidFill>
                  <a:schemeClr val="tx1"/>
                </a:solidFill>
                <a:effectLst/>
                <a:ea typeface="+mn-ea"/>
                <a:cs typeface="+mn-cs"/>
              </a:rPr>
              <a:t> </a:t>
            </a:r>
          </a:p>
          <a:p>
            <a:pPr algn="ctr"/>
            <a:endParaRPr lang="en-GB" dirty="0">
              <a:solidFill>
                <a:schemeClr val="tx1"/>
              </a:solidFill>
            </a:endParaRPr>
          </a:p>
        </p:txBody>
      </p:sp>
      <p:graphicFrame>
        <p:nvGraphicFramePr>
          <p:cNvPr id="6" name="Table 5">
            <a:extLst>
              <a:ext uri="{FF2B5EF4-FFF2-40B4-BE49-F238E27FC236}">
                <a16:creationId xmlns:a16="http://schemas.microsoft.com/office/drawing/2014/main" id="{95BC7625-1C9B-0F90-BA3F-95D15CA54935}"/>
              </a:ext>
            </a:extLst>
          </p:cNvPr>
          <p:cNvGraphicFramePr>
            <a:graphicFrameLocks noGrp="1"/>
          </p:cNvGraphicFramePr>
          <p:nvPr>
            <p:extLst>
              <p:ext uri="{D42A27DB-BD31-4B8C-83A1-F6EECF244321}">
                <p14:modId xmlns:p14="http://schemas.microsoft.com/office/powerpoint/2010/main" val="3744786906"/>
              </p:ext>
            </p:extLst>
          </p:nvPr>
        </p:nvGraphicFramePr>
        <p:xfrm>
          <a:off x="261938" y="6621102"/>
          <a:ext cx="5405438" cy="3326440"/>
        </p:xfrm>
        <a:graphic>
          <a:graphicData uri="http://schemas.openxmlformats.org/drawingml/2006/table">
            <a:tbl>
              <a:tblPr firstRow="1" firstCol="1" lastRow="1" lastCol="1" bandRow="1" bandCol="1">
                <a:tableStyleId>{5C22544A-7EE6-4342-B048-85BDC9FD1C3A}</a:tableStyleId>
              </a:tblPr>
              <a:tblGrid>
                <a:gridCol w="5405438">
                  <a:extLst>
                    <a:ext uri="{9D8B030D-6E8A-4147-A177-3AD203B41FA5}">
                      <a16:colId xmlns:a16="http://schemas.microsoft.com/office/drawing/2014/main" val="994922450"/>
                    </a:ext>
                  </a:extLst>
                </a:gridCol>
              </a:tblGrid>
              <a:tr h="301344">
                <a:tc>
                  <a:txBody>
                    <a:bodyPr/>
                    <a:lstStyle/>
                    <a:p>
                      <a:pPr marL="457200" algn="ctr">
                        <a:lnSpc>
                          <a:spcPct val="115000"/>
                        </a:lnSpc>
                        <a:spcAft>
                          <a:spcPts val="1000"/>
                        </a:spcAft>
                      </a:pPr>
                      <a:r>
                        <a:rPr lang="en-GB" sz="1600" kern="100" dirty="0">
                          <a:solidFill>
                            <a:schemeClr val="tx1"/>
                          </a:solidFill>
                          <a:effectLst/>
                        </a:rPr>
                        <a:t>Year 2 End of Year Expectations</a:t>
                      </a:r>
                      <a:endParaRPr lang="en-GB"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43" marR="68543" marT="9520" marB="0">
                    <a:solidFill>
                      <a:schemeClr val="bg1"/>
                    </a:solidFill>
                  </a:tcPr>
                </a:tc>
                <a:extLst>
                  <a:ext uri="{0D108BD9-81ED-4DB2-BD59-A6C34878D82A}">
                    <a16:rowId xmlns:a16="http://schemas.microsoft.com/office/drawing/2014/main" val="4235286705"/>
                  </a:ext>
                </a:extLst>
              </a:tr>
              <a:tr h="301344">
                <a:tc>
                  <a:txBody>
                    <a:bodyPr/>
                    <a:lstStyle/>
                    <a:p>
                      <a:pPr marL="342900" lvl="0" indent="-342900">
                        <a:lnSpc>
                          <a:spcPct val="115000"/>
                        </a:lnSpc>
                        <a:spcAft>
                          <a:spcPts val="1000"/>
                        </a:spcAft>
                        <a:buFont typeface="Symbol" panose="05050102010706020507" pitchFamily="18" charset="2"/>
                        <a:buChar char=""/>
                      </a:pPr>
                      <a:r>
                        <a:rPr lang="en-GB" sz="1400" kern="100" dirty="0">
                          <a:solidFill>
                            <a:schemeClr val="tx1"/>
                          </a:solidFill>
                          <a:effectLst/>
                        </a:rPr>
                        <a:t>Read accurately most words of two or more syllables.</a:t>
                      </a:r>
                      <a:endParaRPr lang="en-GB"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43" marR="68543" marT="9520" marB="0">
                    <a:solidFill>
                      <a:schemeClr val="bg1"/>
                    </a:solidFill>
                  </a:tcPr>
                </a:tc>
                <a:extLst>
                  <a:ext uri="{0D108BD9-81ED-4DB2-BD59-A6C34878D82A}">
                    <a16:rowId xmlns:a16="http://schemas.microsoft.com/office/drawing/2014/main" val="1012569537"/>
                  </a:ext>
                </a:extLst>
              </a:tr>
              <a:tr h="301344">
                <a:tc>
                  <a:txBody>
                    <a:bodyPr/>
                    <a:lstStyle/>
                    <a:p>
                      <a:pPr marL="342900" lvl="0" indent="-342900">
                        <a:lnSpc>
                          <a:spcPct val="115000"/>
                        </a:lnSpc>
                        <a:spcAft>
                          <a:spcPts val="1000"/>
                        </a:spcAft>
                        <a:buFont typeface="Symbol" panose="05050102010706020507" pitchFamily="18" charset="2"/>
                        <a:buChar char=""/>
                      </a:pPr>
                      <a:r>
                        <a:rPr lang="en-GB" sz="1400" kern="100">
                          <a:solidFill>
                            <a:schemeClr val="tx1"/>
                          </a:solidFill>
                          <a:effectLst/>
                        </a:rPr>
                        <a:t>Read most words containing common suffixes.</a:t>
                      </a:r>
                      <a:endParaRPr lang="en-GB"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43" marR="68543" marT="9520" marB="0">
                    <a:solidFill>
                      <a:schemeClr val="bg1"/>
                    </a:solidFill>
                  </a:tcPr>
                </a:tc>
                <a:extLst>
                  <a:ext uri="{0D108BD9-81ED-4DB2-BD59-A6C34878D82A}">
                    <a16:rowId xmlns:a16="http://schemas.microsoft.com/office/drawing/2014/main" val="3839856760"/>
                  </a:ext>
                </a:extLst>
              </a:tr>
              <a:tr h="301344">
                <a:tc>
                  <a:txBody>
                    <a:bodyPr/>
                    <a:lstStyle/>
                    <a:p>
                      <a:pPr marL="342900" lvl="0" indent="-342900">
                        <a:lnSpc>
                          <a:spcPct val="115000"/>
                        </a:lnSpc>
                        <a:spcAft>
                          <a:spcPts val="1000"/>
                        </a:spcAft>
                        <a:buFont typeface="Symbol" panose="05050102010706020507" pitchFamily="18" charset="2"/>
                        <a:buChar char=""/>
                      </a:pPr>
                      <a:r>
                        <a:rPr lang="en-GB" sz="1400" kern="100" dirty="0">
                          <a:solidFill>
                            <a:schemeClr val="tx1"/>
                          </a:solidFill>
                          <a:effectLst/>
                        </a:rPr>
                        <a:t>Read most common exception words.</a:t>
                      </a:r>
                      <a:endParaRPr lang="en-GB"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43" marR="68543" marT="9520" marB="0">
                    <a:solidFill>
                      <a:schemeClr val="bg1"/>
                    </a:solidFill>
                  </a:tcPr>
                </a:tc>
                <a:extLst>
                  <a:ext uri="{0D108BD9-81ED-4DB2-BD59-A6C34878D82A}">
                    <a16:rowId xmlns:a16="http://schemas.microsoft.com/office/drawing/2014/main" val="2666980754"/>
                  </a:ext>
                </a:extLst>
              </a:tr>
              <a:tr h="414148">
                <a:tc>
                  <a:txBody>
                    <a:bodyPr/>
                    <a:lstStyle/>
                    <a:p>
                      <a:pPr marL="342900" lvl="0" indent="-342900">
                        <a:lnSpc>
                          <a:spcPct val="115000"/>
                        </a:lnSpc>
                        <a:spcAft>
                          <a:spcPts val="1000"/>
                        </a:spcAft>
                        <a:buFont typeface="Symbol" panose="05050102010706020507" pitchFamily="18" charset="2"/>
                        <a:buChar char=""/>
                      </a:pPr>
                      <a:r>
                        <a:rPr lang="en-GB" sz="1400" kern="100">
                          <a:solidFill>
                            <a:schemeClr val="tx1"/>
                          </a:solidFill>
                          <a:effectLst/>
                        </a:rPr>
                        <a:t>Read most words accurately without overt sounding and blending, and sufficiently fluently to allow them to focus on their understanding.</a:t>
                      </a:r>
                      <a:endParaRPr lang="en-GB"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43" marR="68543" marT="9520" marB="0">
                    <a:solidFill>
                      <a:schemeClr val="bg1"/>
                    </a:solidFill>
                  </a:tcPr>
                </a:tc>
                <a:extLst>
                  <a:ext uri="{0D108BD9-81ED-4DB2-BD59-A6C34878D82A}">
                    <a16:rowId xmlns:a16="http://schemas.microsoft.com/office/drawing/2014/main" val="1919978335"/>
                  </a:ext>
                </a:extLst>
              </a:tr>
              <a:tr h="301344">
                <a:tc>
                  <a:txBody>
                    <a:bodyPr/>
                    <a:lstStyle/>
                    <a:p>
                      <a:pPr marL="342900" lvl="0" indent="-342900">
                        <a:lnSpc>
                          <a:spcPct val="115000"/>
                        </a:lnSpc>
                        <a:spcAft>
                          <a:spcPts val="1000"/>
                        </a:spcAft>
                        <a:buFont typeface="Symbol" panose="05050102010706020507" pitchFamily="18" charset="2"/>
                        <a:buChar char=""/>
                      </a:pPr>
                      <a:r>
                        <a:rPr lang="en-GB" sz="1400" kern="100">
                          <a:solidFill>
                            <a:schemeClr val="tx1"/>
                          </a:solidFill>
                          <a:effectLst/>
                        </a:rPr>
                        <a:t>Sound out most unfamiliar words accurately, without undue hesitation.</a:t>
                      </a:r>
                      <a:endParaRPr lang="en-GB"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43" marR="68543" marT="9520" marB="0">
                    <a:solidFill>
                      <a:schemeClr val="bg1"/>
                    </a:solidFill>
                  </a:tcPr>
                </a:tc>
                <a:extLst>
                  <a:ext uri="{0D108BD9-81ED-4DB2-BD59-A6C34878D82A}">
                    <a16:rowId xmlns:a16="http://schemas.microsoft.com/office/drawing/2014/main" val="1567388172"/>
                  </a:ext>
                </a:extLst>
              </a:tr>
              <a:tr h="301344">
                <a:tc>
                  <a:txBody>
                    <a:bodyPr/>
                    <a:lstStyle/>
                    <a:p>
                      <a:pPr marL="342900" lvl="0" indent="-342900">
                        <a:lnSpc>
                          <a:spcPct val="115000"/>
                        </a:lnSpc>
                        <a:spcAft>
                          <a:spcPts val="1000"/>
                        </a:spcAft>
                        <a:buFont typeface="Symbol" panose="05050102010706020507" pitchFamily="18" charset="2"/>
                        <a:buChar char=""/>
                      </a:pPr>
                      <a:r>
                        <a:rPr lang="en-GB" sz="1400" kern="100">
                          <a:solidFill>
                            <a:schemeClr val="tx1"/>
                          </a:solidFill>
                          <a:effectLst/>
                        </a:rPr>
                        <a:t>Check it makes sense, correcting any inaccurate reading</a:t>
                      </a:r>
                      <a:endParaRPr lang="en-GB"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43" marR="68543" marT="9520" marB="0">
                    <a:solidFill>
                      <a:schemeClr val="bg1"/>
                    </a:solidFill>
                  </a:tcPr>
                </a:tc>
                <a:extLst>
                  <a:ext uri="{0D108BD9-81ED-4DB2-BD59-A6C34878D82A}">
                    <a16:rowId xmlns:a16="http://schemas.microsoft.com/office/drawing/2014/main" val="146038997"/>
                  </a:ext>
                </a:extLst>
              </a:tr>
              <a:tr h="301344">
                <a:tc>
                  <a:txBody>
                    <a:bodyPr/>
                    <a:lstStyle/>
                    <a:p>
                      <a:pPr marL="342900" lvl="0" indent="-342900">
                        <a:lnSpc>
                          <a:spcPct val="115000"/>
                        </a:lnSpc>
                        <a:spcAft>
                          <a:spcPts val="1000"/>
                        </a:spcAft>
                        <a:buFont typeface="Symbol" panose="05050102010706020507" pitchFamily="18" charset="2"/>
                        <a:buChar char=""/>
                      </a:pPr>
                      <a:r>
                        <a:rPr lang="en-GB" sz="1400" kern="100">
                          <a:solidFill>
                            <a:schemeClr val="tx1"/>
                          </a:solidFill>
                          <a:effectLst/>
                        </a:rPr>
                        <a:t>Answer questions and make some inferences.</a:t>
                      </a:r>
                      <a:endParaRPr lang="en-GB" sz="11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43" marR="68543" marT="9520" marB="0">
                    <a:solidFill>
                      <a:schemeClr val="bg1"/>
                    </a:solidFill>
                  </a:tcPr>
                </a:tc>
                <a:extLst>
                  <a:ext uri="{0D108BD9-81ED-4DB2-BD59-A6C34878D82A}">
                    <a16:rowId xmlns:a16="http://schemas.microsoft.com/office/drawing/2014/main" val="456380854"/>
                  </a:ext>
                </a:extLst>
              </a:tr>
              <a:tr h="301344">
                <a:tc>
                  <a:txBody>
                    <a:bodyPr/>
                    <a:lstStyle/>
                    <a:p>
                      <a:pPr marL="342900" lvl="0" indent="-342900">
                        <a:lnSpc>
                          <a:spcPct val="115000"/>
                        </a:lnSpc>
                        <a:spcAft>
                          <a:spcPts val="1000"/>
                        </a:spcAft>
                        <a:buFont typeface="Symbol" panose="05050102010706020507" pitchFamily="18" charset="2"/>
                        <a:buChar char=""/>
                      </a:pPr>
                      <a:r>
                        <a:rPr lang="en-GB" sz="1400" kern="100" dirty="0">
                          <a:solidFill>
                            <a:schemeClr val="tx1"/>
                          </a:solidFill>
                          <a:effectLst/>
                        </a:rPr>
                        <a:t>Explain what has happened so far in what they have read.</a:t>
                      </a:r>
                      <a:endParaRPr lang="en-GB"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43" marR="68543" marT="9520" marB="0">
                    <a:solidFill>
                      <a:schemeClr val="bg1"/>
                    </a:solidFill>
                  </a:tcPr>
                </a:tc>
                <a:extLst>
                  <a:ext uri="{0D108BD9-81ED-4DB2-BD59-A6C34878D82A}">
                    <a16:rowId xmlns:a16="http://schemas.microsoft.com/office/drawing/2014/main" val="2142622082"/>
                  </a:ext>
                </a:extLst>
              </a:tr>
            </a:tbl>
          </a:graphicData>
        </a:graphic>
      </p:graphicFrame>
      <p:pic>
        <p:nvPicPr>
          <p:cNvPr id="3078" name="Picture 6" descr="Project X Alien Adventures - Oxford Owl for Home">
            <a:extLst>
              <a:ext uri="{FF2B5EF4-FFF2-40B4-BE49-F238E27FC236}">
                <a16:creationId xmlns:a16="http://schemas.microsoft.com/office/drawing/2014/main" id="{733A927D-8EE7-7A12-7B8B-B2F530779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5041918"/>
            <a:ext cx="3576637" cy="149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99232" y="1282698"/>
            <a:ext cx="6403180" cy="48260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What does a typical reading session look like in Y2?</a:t>
            </a:r>
          </a:p>
          <a:p>
            <a:pPr algn="ctr"/>
            <a:endParaRPr lang="en-GB" sz="1400" dirty="0">
              <a:solidFill>
                <a:schemeClr val="tx1"/>
              </a:solidFill>
            </a:endParaRPr>
          </a:p>
          <a:p>
            <a:r>
              <a:rPr lang="en-GB" sz="1400" dirty="0">
                <a:solidFill>
                  <a:schemeClr val="tx1"/>
                </a:solidFill>
              </a:rPr>
              <a:t>For the first half term, all children revisit Little </a:t>
            </a:r>
            <a:r>
              <a:rPr lang="en-GB" sz="1400" dirty="0" err="1">
                <a:solidFill>
                  <a:schemeClr val="tx1"/>
                </a:solidFill>
              </a:rPr>
              <a:t>Wandle</a:t>
            </a:r>
            <a:r>
              <a:rPr lang="en-GB" sz="1400" dirty="0">
                <a:solidFill>
                  <a:schemeClr val="tx1"/>
                </a:solidFill>
              </a:rPr>
              <a:t> Phase 5 so that these sounds are refreshed and revised; we ensure that all children are confident with their phonics. At this stage, reading is organised as a reading carousel with two or three groups reading with adults each session. Children read three times each week and the book would be a Little </a:t>
            </a:r>
            <a:r>
              <a:rPr lang="en-GB" sz="1400" dirty="0" err="1">
                <a:solidFill>
                  <a:schemeClr val="tx1"/>
                </a:solidFill>
              </a:rPr>
              <a:t>Wandle</a:t>
            </a:r>
            <a:r>
              <a:rPr lang="en-GB" sz="1400" dirty="0">
                <a:solidFill>
                  <a:schemeClr val="tx1"/>
                </a:solidFill>
              </a:rPr>
              <a:t> decodable book. </a:t>
            </a:r>
          </a:p>
          <a:p>
            <a:endParaRPr lang="en-GB" sz="1400" dirty="0">
              <a:solidFill>
                <a:schemeClr val="tx1"/>
              </a:solidFill>
            </a:endParaRPr>
          </a:p>
          <a:p>
            <a:r>
              <a:rPr lang="en-GB" sz="1400" dirty="0">
                <a:solidFill>
                  <a:schemeClr val="tx1"/>
                </a:solidFill>
              </a:rPr>
              <a:t>But once the children have been assessed using the Little </a:t>
            </a:r>
            <a:r>
              <a:rPr lang="en-GB" sz="1400" dirty="0" err="1">
                <a:solidFill>
                  <a:schemeClr val="tx1"/>
                </a:solidFill>
              </a:rPr>
              <a:t>Wandle</a:t>
            </a:r>
            <a:r>
              <a:rPr lang="en-GB" sz="1400" dirty="0">
                <a:solidFill>
                  <a:schemeClr val="tx1"/>
                </a:solidFill>
              </a:rPr>
              <a:t> assessments and have successfully completed the programme, they will move to whole class </a:t>
            </a:r>
            <a:r>
              <a:rPr lang="en-GB" sz="1400" dirty="0" err="1">
                <a:solidFill>
                  <a:schemeClr val="tx1"/>
                </a:solidFill>
              </a:rPr>
              <a:t>teachingsessions</a:t>
            </a:r>
            <a:r>
              <a:rPr lang="en-GB" sz="1400" dirty="0">
                <a:solidFill>
                  <a:schemeClr val="tx1"/>
                </a:solidFill>
              </a:rPr>
              <a:t> using Oxford Reading Tree material. In these sessions, we provide the children with an appropriately challenging book. </a:t>
            </a:r>
            <a:r>
              <a:rPr lang="en-US" sz="1400" b="0" i="0" dirty="0">
                <a:solidFill>
                  <a:schemeClr val="tx1"/>
                </a:solidFill>
                <a:effectLst/>
              </a:rPr>
              <a:t>If the child’s book is too hard, they will find it frustrating and might be put off reading. If their book is too easy, their reading won’t get any better. The children will read a number of books at one level, band or </a:t>
            </a:r>
            <a:r>
              <a:rPr lang="en-US" sz="1400" b="0" i="0" dirty="0" err="1">
                <a:solidFill>
                  <a:schemeClr val="tx1"/>
                </a:solidFill>
                <a:effectLst/>
              </a:rPr>
              <a:t>colour</a:t>
            </a:r>
            <a:r>
              <a:rPr lang="en-US" sz="1400" b="0" i="0" dirty="0">
                <a:solidFill>
                  <a:schemeClr val="tx1"/>
                </a:solidFill>
                <a:effectLst/>
              </a:rPr>
              <a:t> before your child’s teacher will decide that they are ready to move on.</a:t>
            </a:r>
          </a:p>
          <a:p>
            <a:endParaRPr lang="en-US" sz="1400" dirty="0">
              <a:solidFill>
                <a:schemeClr val="tx1"/>
              </a:solidFill>
            </a:endParaRPr>
          </a:p>
          <a:p>
            <a:r>
              <a:rPr lang="en-US" sz="1400" dirty="0">
                <a:solidFill>
                  <a:schemeClr val="tx1"/>
                </a:solidFill>
              </a:rPr>
              <a:t>Each session is complemented with questions and activities to develop the children’s comprehension. We use SATs style questions to become familiar with test format. At first, children complete comprehension orally (to minimize cognitive overload) but as the year progresses and the children become more competent and confident, written answers become the expectation. </a:t>
            </a:r>
            <a:endParaRPr lang="en-GB" sz="1400" dirty="0">
              <a:solidFill>
                <a:schemeClr val="tx1"/>
              </a:solidFill>
            </a:endParaRPr>
          </a:p>
        </p:txBody>
      </p:sp>
      <p:sp>
        <p:nvSpPr>
          <p:cNvPr id="3" name="Rectangle 2">
            <a:extLst>
              <a:ext uri="{FF2B5EF4-FFF2-40B4-BE49-F238E27FC236}">
                <a16:creationId xmlns:a16="http://schemas.microsoft.com/office/drawing/2014/main" id="{7D73E45E-1AB3-7999-8866-9F281F9E5F58}"/>
              </a:ext>
            </a:extLst>
          </p:cNvPr>
          <p:cNvSpPr/>
          <p:nvPr/>
        </p:nvSpPr>
        <p:spPr>
          <a:xfrm>
            <a:off x="199232" y="6229662"/>
            <a:ext cx="2017712" cy="3524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Phonics catch up</a:t>
            </a:r>
          </a:p>
          <a:p>
            <a:pPr algn="ctr"/>
            <a:endParaRPr lang="en-GB" dirty="0">
              <a:solidFill>
                <a:schemeClr val="tx1"/>
              </a:solidFill>
            </a:endParaRPr>
          </a:p>
          <a:p>
            <a:r>
              <a:rPr lang="en-GB" sz="1400" dirty="0">
                <a:solidFill>
                  <a:schemeClr val="tx1"/>
                </a:solidFill>
              </a:rPr>
              <a:t>Those children that need to repeat the Little </a:t>
            </a:r>
            <a:r>
              <a:rPr lang="en-GB" sz="1400" dirty="0" err="1">
                <a:solidFill>
                  <a:schemeClr val="tx1"/>
                </a:solidFill>
              </a:rPr>
              <a:t>Wandle</a:t>
            </a:r>
            <a:r>
              <a:rPr lang="en-GB" sz="1400" dirty="0">
                <a:solidFill>
                  <a:schemeClr val="tx1"/>
                </a:solidFill>
              </a:rPr>
              <a:t> programme, do so. This is organised into small groups of like-ability children. Children would receive explicit phonic session using the rapid catch up material from Little </a:t>
            </a:r>
            <a:r>
              <a:rPr lang="en-GB" sz="1400" dirty="0" err="1">
                <a:solidFill>
                  <a:schemeClr val="tx1"/>
                </a:solidFill>
              </a:rPr>
              <a:t>Wandle</a:t>
            </a:r>
            <a:r>
              <a:rPr lang="en-GB" sz="1400" dirty="0">
                <a:solidFill>
                  <a:schemeClr val="tx1"/>
                </a:solidFill>
              </a:rPr>
              <a:t>. The Guided Reading session remains as a carousel.</a:t>
            </a:r>
          </a:p>
          <a:p>
            <a:endParaRPr lang="en-GB" sz="1400" dirty="0">
              <a:solidFill>
                <a:schemeClr val="tx1"/>
              </a:solidFill>
            </a:endParaRPr>
          </a:p>
        </p:txBody>
      </p:sp>
      <p:sp>
        <p:nvSpPr>
          <p:cNvPr id="4" name="Rectangle 3">
            <a:extLst>
              <a:ext uri="{FF2B5EF4-FFF2-40B4-BE49-F238E27FC236}">
                <a16:creationId xmlns:a16="http://schemas.microsoft.com/office/drawing/2014/main" id="{D81B89BD-72CC-3A35-3181-F8FB0405E709}"/>
              </a:ext>
            </a:extLst>
          </p:cNvPr>
          <p:cNvSpPr/>
          <p:nvPr/>
        </p:nvSpPr>
        <p:spPr>
          <a:xfrm>
            <a:off x="2391966" y="6235000"/>
            <a:ext cx="2017712" cy="3518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Year 2 EXS</a:t>
            </a:r>
          </a:p>
          <a:p>
            <a:pPr algn="ctr"/>
            <a:endParaRPr lang="en-GB" dirty="0">
              <a:solidFill>
                <a:schemeClr val="tx1"/>
              </a:solidFill>
            </a:endParaRPr>
          </a:p>
          <a:p>
            <a:r>
              <a:rPr lang="en-GB" sz="1400" dirty="0">
                <a:solidFill>
                  <a:schemeClr val="tx1"/>
                </a:solidFill>
              </a:rPr>
              <a:t>Children begin Turquoise ORT books with oral comprehension questions. To begin this is organised as a carousel before becoming whole class teaching when the teacher is confident that this is appropriate. This progresses to Gold with some written comprehension questions. </a:t>
            </a:r>
          </a:p>
        </p:txBody>
      </p:sp>
      <p:sp>
        <p:nvSpPr>
          <p:cNvPr id="5" name="Rectangle 4">
            <a:extLst>
              <a:ext uri="{FF2B5EF4-FFF2-40B4-BE49-F238E27FC236}">
                <a16:creationId xmlns:a16="http://schemas.microsoft.com/office/drawing/2014/main" id="{1B455640-6F5B-E64C-FE1E-9977088D00FD}"/>
              </a:ext>
            </a:extLst>
          </p:cNvPr>
          <p:cNvSpPr/>
          <p:nvPr/>
        </p:nvSpPr>
        <p:spPr>
          <a:xfrm>
            <a:off x="4584700" y="6235000"/>
            <a:ext cx="2017712" cy="35188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Greater Depth</a:t>
            </a:r>
          </a:p>
          <a:p>
            <a:pPr algn="ctr"/>
            <a:endParaRPr lang="en-GB" sz="1400" dirty="0">
              <a:solidFill>
                <a:schemeClr val="tx1"/>
              </a:solidFill>
            </a:endParaRPr>
          </a:p>
          <a:p>
            <a:r>
              <a:rPr lang="en-GB" sz="1400" dirty="0">
                <a:solidFill>
                  <a:schemeClr val="tx1"/>
                </a:solidFill>
              </a:rPr>
              <a:t>Children work at a quicker pace to create opportunities for deepening understanding. Children would be reading lime books by the end of the year and would typically be starting the year with fluency. Questioning is a key tool of deepening understanding and a heavy focus is applied to language and vocabulary.</a:t>
            </a:r>
          </a:p>
        </p:txBody>
      </p:sp>
    </p:spTree>
    <p:extLst>
      <p:ext uri="{BB962C8B-B14F-4D97-AF65-F5344CB8AC3E}">
        <p14:creationId xmlns:p14="http://schemas.microsoft.com/office/powerpoint/2010/main" val="63744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DB962190-80C5-F4D8-C363-DD35091F4798}"/>
              </a:ext>
            </a:extLst>
          </p:cNvPr>
          <p:cNvSpPr/>
          <p:nvPr/>
        </p:nvSpPr>
        <p:spPr>
          <a:xfrm>
            <a:off x="140494" y="1270757"/>
            <a:ext cx="6590506" cy="1713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Which colours will my child read?</a:t>
            </a:r>
          </a:p>
          <a:p>
            <a:endParaRPr lang="en-GB" sz="1400" b="1" dirty="0">
              <a:solidFill>
                <a:schemeClr val="tx1"/>
              </a:solidFill>
            </a:endParaRPr>
          </a:p>
          <a:p>
            <a:r>
              <a:rPr lang="en-GB" sz="1400" dirty="0">
                <a:solidFill>
                  <a:schemeClr val="tx1"/>
                </a:solidFill>
              </a:rPr>
              <a:t>Once children have completed the Little </a:t>
            </a:r>
            <a:r>
              <a:rPr lang="en-GB" sz="1400" dirty="0" err="1">
                <a:solidFill>
                  <a:schemeClr val="tx1"/>
                </a:solidFill>
              </a:rPr>
              <a:t>Wandle</a:t>
            </a:r>
            <a:r>
              <a:rPr lang="en-GB" sz="1400" dirty="0">
                <a:solidFill>
                  <a:schemeClr val="tx1"/>
                </a:solidFill>
              </a:rPr>
              <a:t> programme, they will be ready to read Turquoise books. There are 5 colour-bands to move through in the 5 remaining half terms. We expect most children to be accessing Purple books by Christmas and in order to be meeting the age-related national expectations, Year 2 children should be confidently tackling Gold or White by the end of the year. More confident children who are reading at greater depth are likely to be reading Lime books by the end of Year 2.</a:t>
            </a:r>
            <a:endParaRPr lang="en-US" sz="1400" dirty="0"/>
          </a:p>
        </p:txBody>
      </p:sp>
      <p:pic>
        <p:nvPicPr>
          <p:cNvPr id="1026" name="Picture 2">
            <a:extLst>
              <a:ext uri="{FF2B5EF4-FFF2-40B4-BE49-F238E27FC236}">
                <a16:creationId xmlns:a16="http://schemas.microsoft.com/office/drawing/2014/main" id="{321DEC9E-9106-9BF2-5E00-3F4EE4F093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77" t="22221" r="8736" b="9601"/>
          <a:stretch/>
        </p:blipFill>
        <p:spPr bwMode="auto">
          <a:xfrm>
            <a:off x="140494" y="3089177"/>
            <a:ext cx="6654006" cy="678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36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127794" y="1267679"/>
            <a:ext cx="6602412" cy="210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How do we assess the children?</a:t>
            </a:r>
          </a:p>
          <a:p>
            <a:endParaRPr lang="en-GB" sz="1400" b="1" dirty="0">
              <a:solidFill>
                <a:schemeClr val="tx1"/>
              </a:solidFill>
            </a:endParaRPr>
          </a:p>
          <a:p>
            <a:r>
              <a:rPr lang="en-GB" sz="1400" dirty="0">
                <a:solidFill>
                  <a:schemeClr val="tx1"/>
                </a:solidFill>
              </a:rPr>
              <a:t>The Simple View of Reading (</a:t>
            </a:r>
            <a:r>
              <a:rPr lang="en-GB" sz="1400" dirty="0" err="1">
                <a:solidFill>
                  <a:schemeClr val="tx1"/>
                </a:solidFill>
              </a:rPr>
              <a:t>SVoR</a:t>
            </a:r>
            <a:r>
              <a:rPr lang="en-GB" sz="1400" dirty="0">
                <a:solidFill>
                  <a:schemeClr val="tx1"/>
                </a:solidFill>
              </a:rPr>
              <a:t>) helps us to understand the barriers to a child’s reading fluency (and therefore how we can best support them to make progress). </a:t>
            </a:r>
            <a:r>
              <a:rPr lang="en-GB" sz="1400" b="0" kern="1200" dirty="0">
                <a:solidFill>
                  <a:schemeClr val="tx1"/>
                </a:solidFill>
                <a:effectLst/>
                <a:latin typeface="+mn-lt"/>
                <a:ea typeface="+mn-ea"/>
                <a:cs typeface="+mn-cs"/>
              </a:rPr>
              <a:t>By using assessments carefully we can identify areas of the reading process that are contributing less effectively to the integration of skills.  However, the model helps us understand that reading can be expressed by a multiplicative theorem – so development in both linguistic and word reading areas are both necessary as they interact.</a:t>
            </a:r>
          </a:p>
          <a:p>
            <a:r>
              <a:rPr lang="en-GB" sz="1400" dirty="0">
                <a:solidFill>
                  <a:schemeClr val="tx1"/>
                </a:solidFill>
              </a:rPr>
              <a:t> </a:t>
            </a:r>
          </a:p>
        </p:txBody>
      </p:sp>
      <p:pic>
        <p:nvPicPr>
          <p:cNvPr id="2" name="Picture 1" descr="Text, timeline&#10;&#10;Description automatically generated">
            <a:extLst>
              <a:ext uri="{FF2B5EF4-FFF2-40B4-BE49-F238E27FC236}">
                <a16:creationId xmlns:a16="http://schemas.microsoft.com/office/drawing/2014/main" id="{6AFEEA75-78DC-A133-42C6-B8F2CE2C6904}"/>
              </a:ext>
            </a:extLst>
          </p:cNvPr>
          <p:cNvPicPr>
            <a:picLocks noChangeAspect="1"/>
          </p:cNvPicPr>
          <p:nvPr/>
        </p:nvPicPr>
        <p:blipFill rotWithShape="1">
          <a:blip r:embed="rId3"/>
          <a:srcRect l="26143" t="24587" r="48702" b="20170"/>
          <a:stretch/>
        </p:blipFill>
        <p:spPr bwMode="auto">
          <a:xfrm>
            <a:off x="984250" y="3510137"/>
            <a:ext cx="4889500" cy="603997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75479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2" name="Rectangle 11">
            <a:extLst>
              <a:ext uri="{FF2B5EF4-FFF2-40B4-BE49-F238E27FC236}">
                <a16:creationId xmlns:a16="http://schemas.microsoft.com/office/drawing/2014/main" id="{36BB4BC4-4F2F-70F1-B2EE-69BA562A8B58}"/>
              </a:ext>
            </a:extLst>
          </p:cNvPr>
          <p:cNvSpPr/>
          <p:nvPr/>
        </p:nvSpPr>
        <p:spPr>
          <a:xfrm>
            <a:off x="255588" y="1371600"/>
            <a:ext cx="6094412" cy="45624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 name="TextBox 1">
            <a:extLst>
              <a:ext uri="{FF2B5EF4-FFF2-40B4-BE49-F238E27FC236}">
                <a16:creationId xmlns:a16="http://schemas.microsoft.com/office/drawing/2014/main" id="{C3E6B2DD-EAD2-9C26-6009-0FDFA2B10F60}"/>
              </a:ext>
            </a:extLst>
          </p:cNvPr>
          <p:cNvSpPr txBox="1"/>
          <p:nvPr/>
        </p:nvSpPr>
        <p:spPr>
          <a:xfrm>
            <a:off x="362744" y="1371600"/>
            <a:ext cx="5880100" cy="4678204"/>
          </a:xfrm>
          <a:prstGeom prst="rect">
            <a:avLst/>
          </a:prstGeom>
          <a:noFill/>
        </p:spPr>
        <p:txBody>
          <a:bodyPr wrap="square">
            <a:spAutoFit/>
          </a:bodyPr>
          <a:lstStyle/>
          <a:p>
            <a:pPr algn="ctr"/>
            <a:r>
              <a:rPr lang="en-GB" sz="1400" b="1" dirty="0"/>
              <a:t>Assessment and Grouping</a:t>
            </a:r>
          </a:p>
          <a:p>
            <a:endParaRPr lang="en-GB" sz="1400" dirty="0"/>
          </a:p>
          <a:p>
            <a:r>
              <a:rPr lang="en-GB" sz="1400" b="1" dirty="0"/>
              <a:t>What we do:</a:t>
            </a:r>
          </a:p>
          <a:p>
            <a:r>
              <a:rPr lang="en-GB" sz="1400" dirty="0"/>
              <a:t>Miscue analysis tracking then group children according to their reading ability and needs.</a:t>
            </a:r>
          </a:p>
          <a:p>
            <a:endParaRPr lang="en-GB" sz="1400" dirty="0"/>
          </a:p>
          <a:p>
            <a:r>
              <a:rPr lang="en-GB" sz="1400" b="1" dirty="0"/>
              <a:t>Why we do this:</a:t>
            </a:r>
          </a:p>
          <a:p>
            <a:r>
              <a:rPr lang="en-GB" sz="1400" dirty="0"/>
              <a:t>Responsive grouping is a key factor in successful organisation. Regular assessment ensures that children move between groups as appropriate to their level of attainment. It is also important to make sure that children are taught by the teachers(s) as well as the teaching assistants as pedagogical knowledge is a significant factor for impact.</a:t>
            </a:r>
          </a:p>
          <a:p>
            <a:endParaRPr lang="en-GB" sz="1400" dirty="0"/>
          </a:p>
          <a:p>
            <a:r>
              <a:rPr lang="en-GB" sz="1400" dirty="0"/>
              <a:t>Texts involve the reinforcement and practice of taught phonemes only to ensure that children are developing automaticity in decoding GPCs to pronounce words.</a:t>
            </a:r>
          </a:p>
          <a:p>
            <a:endParaRPr lang="en-GB" sz="1400" dirty="0"/>
          </a:p>
          <a:p>
            <a:r>
              <a:rPr lang="en-GB" sz="1400" b="1" dirty="0">
                <a:solidFill>
                  <a:schemeClr val="tx1"/>
                </a:solidFill>
              </a:rPr>
              <a:t>The impact:</a:t>
            </a:r>
          </a:p>
          <a:p>
            <a:r>
              <a:rPr lang="en-GB" sz="1400" dirty="0"/>
              <a:t>The impact is that children receive the right type of support to move their learning forward.</a:t>
            </a:r>
            <a:endParaRPr lang="en-GB" sz="1400" dirty="0">
              <a:solidFill>
                <a:schemeClr val="tx1"/>
              </a:solidFill>
            </a:endParaRPr>
          </a:p>
          <a:p>
            <a:endParaRPr lang="en-GB" dirty="0"/>
          </a:p>
        </p:txBody>
      </p:sp>
      <p:pic>
        <p:nvPicPr>
          <p:cNvPr id="2052" name="Picture 4" descr="Example code for miscue analysis. I like that this is in a simple to look  at format. If you recor… | Teaching quotes, Reading comprehension skills,  Remedial reading">
            <a:extLst>
              <a:ext uri="{FF2B5EF4-FFF2-40B4-BE49-F238E27FC236}">
                <a16:creationId xmlns:a16="http://schemas.microsoft.com/office/drawing/2014/main" id="{8F2CBC32-9BCB-6880-F291-E7BA2FCD60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25" t="3523" r="7425" b="4271"/>
          <a:stretch/>
        </p:blipFill>
        <p:spPr bwMode="auto">
          <a:xfrm>
            <a:off x="217488" y="5981700"/>
            <a:ext cx="2324100" cy="30286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21F8DA24-E88E-A90D-19A1-8AA9335F2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794" y="6105386"/>
            <a:ext cx="1942306" cy="22480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A66D2D8D-3DBE-7573-AD6E-6E8686842D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7545" y="6139596"/>
            <a:ext cx="1452292" cy="22229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D559D72-2126-8140-5F00-B61215E353B7}"/>
              </a:ext>
            </a:extLst>
          </p:cNvPr>
          <p:cNvSpPr/>
          <p:nvPr/>
        </p:nvSpPr>
        <p:spPr>
          <a:xfrm>
            <a:off x="2767545" y="8534400"/>
            <a:ext cx="3582455" cy="544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solidFill>
              </a:rPr>
              <a:t>These books appear in the Y2 exemplification material.</a:t>
            </a:r>
          </a:p>
        </p:txBody>
      </p:sp>
    </p:spTree>
    <p:extLst>
      <p:ext uri="{BB962C8B-B14F-4D97-AF65-F5344CB8AC3E}">
        <p14:creationId xmlns:p14="http://schemas.microsoft.com/office/powerpoint/2010/main" val="873899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pic>
        <p:nvPicPr>
          <p:cNvPr id="3" name="Content Placeholder 4" descr="Graphical user interface, text, application, Word&#10;&#10;Description automatically generated">
            <a:extLst>
              <a:ext uri="{FF2B5EF4-FFF2-40B4-BE49-F238E27FC236}">
                <a16:creationId xmlns:a16="http://schemas.microsoft.com/office/drawing/2014/main" id="{A594142A-0024-3A1C-286C-38B36DB0AA04}"/>
              </a:ext>
            </a:extLst>
          </p:cNvPr>
          <p:cNvPicPr>
            <a:picLocks noChangeAspect="1"/>
          </p:cNvPicPr>
          <p:nvPr/>
        </p:nvPicPr>
        <p:blipFill rotWithShape="1">
          <a:blip r:embed="rId3">
            <a:extLst>
              <a:ext uri="{28A0092B-C50C-407E-A947-70E740481C1C}">
                <a14:useLocalDpi xmlns:a14="http://schemas.microsoft.com/office/drawing/2010/main" val="0"/>
              </a:ext>
            </a:extLst>
          </a:blip>
          <a:srcRect l="30856" t="68190" r="44781" b="21547"/>
          <a:stretch/>
        </p:blipFill>
        <p:spPr>
          <a:xfrm>
            <a:off x="300287" y="2242160"/>
            <a:ext cx="4795142" cy="1263968"/>
          </a:xfrm>
          <a:prstGeom prst="rect">
            <a:avLst/>
          </a:prstGeom>
        </p:spPr>
      </p:pic>
      <p:pic>
        <p:nvPicPr>
          <p:cNvPr id="2" name="Content Placeholder 4" descr="Graphical user interface, text, application, Word&#10;&#10;Description automatically generated">
            <a:extLst>
              <a:ext uri="{FF2B5EF4-FFF2-40B4-BE49-F238E27FC236}">
                <a16:creationId xmlns:a16="http://schemas.microsoft.com/office/drawing/2014/main" id="{68E7202D-EB24-44E4-1FD6-A93E212CF287}"/>
              </a:ext>
            </a:extLst>
          </p:cNvPr>
          <p:cNvPicPr>
            <a:picLocks noChangeAspect="1"/>
          </p:cNvPicPr>
          <p:nvPr/>
        </p:nvPicPr>
        <p:blipFill rotWithShape="1">
          <a:blip r:embed="rId3">
            <a:extLst>
              <a:ext uri="{28A0092B-C50C-407E-A947-70E740481C1C}">
                <a14:useLocalDpi xmlns:a14="http://schemas.microsoft.com/office/drawing/2010/main" val="0"/>
              </a:ext>
            </a:extLst>
          </a:blip>
          <a:srcRect l="55219" t="69230" r="27230" b="19118"/>
          <a:stretch/>
        </p:blipFill>
        <p:spPr>
          <a:xfrm>
            <a:off x="685800" y="4582209"/>
            <a:ext cx="3454400" cy="1435100"/>
          </a:xfrm>
          <a:prstGeom prst="rect">
            <a:avLst/>
          </a:prstGeom>
        </p:spPr>
      </p:pic>
      <p:pic>
        <p:nvPicPr>
          <p:cNvPr id="4" name="Content Placeholder 4" descr="Graphical user interface, text, application, Word&#10;&#10;Description automatically generated">
            <a:extLst>
              <a:ext uri="{FF2B5EF4-FFF2-40B4-BE49-F238E27FC236}">
                <a16:creationId xmlns:a16="http://schemas.microsoft.com/office/drawing/2014/main" id="{3FD81499-5433-87CC-C803-94B776CE16A4}"/>
              </a:ext>
            </a:extLst>
          </p:cNvPr>
          <p:cNvPicPr>
            <a:picLocks noChangeAspect="1"/>
          </p:cNvPicPr>
          <p:nvPr/>
        </p:nvPicPr>
        <p:blipFill rotWithShape="1">
          <a:blip r:embed="rId3">
            <a:extLst>
              <a:ext uri="{28A0092B-C50C-407E-A947-70E740481C1C}">
                <a14:useLocalDpi xmlns:a14="http://schemas.microsoft.com/office/drawing/2010/main" val="0"/>
              </a:ext>
            </a:extLst>
          </a:blip>
          <a:srcRect l="72152" t="68966" r="11588" b="16391"/>
          <a:stretch/>
        </p:blipFill>
        <p:spPr>
          <a:xfrm>
            <a:off x="3136008" y="6686551"/>
            <a:ext cx="3200400" cy="1803400"/>
          </a:xfrm>
          <a:prstGeom prst="rect">
            <a:avLst/>
          </a:prstGeom>
        </p:spPr>
      </p:pic>
      <p:sp>
        <p:nvSpPr>
          <p:cNvPr id="7" name="Rectangle 6">
            <a:extLst>
              <a:ext uri="{FF2B5EF4-FFF2-40B4-BE49-F238E27FC236}">
                <a16:creationId xmlns:a16="http://schemas.microsoft.com/office/drawing/2014/main" id="{EF3A4BA5-2CBF-F948-46CC-38CE5C20A4CB}"/>
              </a:ext>
            </a:extLst>
          </p:cNvPr>
          <p:cNvSpPr/>
          <p:nvPr/>
        </p:nvSpPr>
        <p:spPr>
          <a:xfrm>
            <a:off x="447675" y="1553807"/>
            <a:ext cx="4647754" cy="544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What the evidence says:</a:t>
            </a:r>
          </a:p>
        </p:txBody>
      </p:sp>
      <p:sp>
        <p:nvSpPr>
          <p:cNvPr id="8" name="Rectangle 7">
            <a:extLst>
              <a:ext uri="{FF2B5EF4-FFF2-40B4-BE49-F238E27FC236}">
                <a16:creationId xmlns:a16="http://schemas.microsoft.com/office/drawing/2014/main" id="{F2686937-E1FB-A8C3-281A-23E3D70C12B7}"/>
              </a:ext>
            </a:extLst>
          </p:cNvPr>
          <p:cNvSpPr/>
          <p:nvPr/>
        </p:nvSpPr>
        <p:spPr>
          <a:xfrm>
            <a:off x="723900" y="4000962"/>
            <a:ext cx="3324225" cy="544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Our approach:</a:t>
            </a:r>
          </a:p>
        </p:txBody>
      </p:sp>
      <p:sp>
        <p:nvSpPr>
          <p:cNvPr id="9" name="Rectangle 8">
            <a:extLst>
              <a:ext uri="{FF2B5EF4-FFF2-40B4-BE49-F238E27FC236}">
                <a16:creationId xmlns:a16="http://schemas.microsoft.com/office/drawing/2014/main" id="{004DB80C-291E-C598-A402-D243580EB010}"/>
              </a:ext>
            </a:extLst>
          </p:cNvPr>
          <p:cNvSpPr/>
          <p:nvPr/>
        </p:nvSpPr>
        <p:spPr>
          <a:xfrm>
            <a:off x="3136008" y="6042095"/>
            <a:ext cx="3324225" cy="5440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What group work includes:</a:t>
            </a:r>
          </a:p>
        </p:txBody>
      </p:sp>
    </p:spTree>
    <p:extLst>
      <p:ext uri="{BB962C8B-B14F-4D97-AF65-F5344CB8AC3E}">
        <p14:creationId xmlns:p14="http://schemas.microsoft.com/office/powerpoint/2010/main" val="229079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5" name="Rectangle 4">
            <a:extLst>
              <a:ext uri="{FF2B5EF4-FFF2-40B4-BE49-F238E27FC236}">
                <a16:creationId xmlns:a16="http://schemas.microsoft.com/office/drawing/2014/main" id="{EB07CDDF-5948-E9A8-E6E8-BFBE1A5A94D5}"/>
              </a:ext>
            </a:extLst>
          </p:cNvPr>
          <p:cNvSpPr/>
          <p:nvPr/>
        </p:nvSpPr>
        <p:spPr>
          <a:xfrm>
            <a:off x="133747" y="1243189"/>
            <a:ext cx="6590506" cy="1713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Did you know?</a:t>
            </a:r>
          </a:p>
          <a:p>
            <a:endParaRPr lang="en-GB" sz="1400" b="1" dirty="0">
              <a:solidFill>
                <a:schemeClr val="tx1"/>
              </a:solidFill>
            </a:endParaRPr>
          </a:p>
          <a:p>
            <a:r>
              <a:rPr lang="en-GB" sz="1400" dirty="0" err="1">
                <a:solidFill>
                  <a:schemeClr val="tx1"/>
                </a:solidFill>
              </a:rPr>
              <a:t>Muscliff</a:t>
            </a:r>
            <a:r>
              <a:rPr lang="en-GB" sz="1400" dirty="0">
                <a:solidFill>
                  <a:schemeClr val="tx1"/>
                </a:solidFill>
              </a:rPr>
              <a:t> works alongside the people at OUP to develop new material! We were a pilot school for Oxford Reading Buddy (the online e-reading programme) and we frequently support OUP by reading their ‘proofs’ (which are a draft of the proposed book). Often, the developers will ask the children what they think about these new books so that changes can be made before the book is actually published.</a:t>
            </a:r>
            <a:endParaRPr lang="en-US" sz="1400" dirty="0"/>
          </a:p>
        </p:txBody>
      </p:sp>
      <p:sp>
        <p:nvSpPr>
          <p:cNvPr id="6" name="Rectangle 5">
            <a:extLst>
              <a:ext uri="{FF2B5EF4-FFF2-40B4-BE49-F238E27FC236}">
                <a16:creationId xmlns:a16="http://schemas.microsoft.com/office/drawing/2014/main" id="{95E494A0-724C-DD7A-82B4-20ECF400CC40}"/>
              </a:ext>
            </a:extLst>
          </p:cNvPr>
          <p:cNvSpPr/>
          <p:nvPr/>
        </p:nvSpPr>
        <p:spPr>
          <a:xfrm>
            <a:off x="133747" y="4809342"/>
            <a:ext cx="6590506" cy="171374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What the children say:</a:t>
            </a:r>
          </a:p>
          <a:p>
            <a:endParaRPr lang="en-GB" sz="1400" b="1" dirty="0">
              <a:solidFill>
                <a:schemeClr val="tx1"/>
              </a:solidFill>
            </a:endParaRPr>
          </a:p>
          <a:p>
            <a:r>
              <a:rPr lang="en-GB" sz="1400" dirty="0">
                <a:solidFill>
                  <a:schemeClr val="tx1"/>
                </a:solidFill>
              </a:rPr>
              <a:t>“I like Project X books because they are really exciting.”</a:t>
            </a:r>
          </a:p>
          <a:p>
            <a:endParaRPr lang="en-GB" sz="1400" dirty="0">
              <a:solidFill>
                <a:schemeClr val="tx1"/>
              </a:solidFill>
            </a:endParaRPr>
          </a:p>
          <a:p>
            <a:r>
              <a:rPr lang="en-GB" sz="1400" dirty="0">
                <a:solidFill>
                  <a:schemeClr val="tx1"/>
                </a:solidFill>
              </a:rPr>
              <a:t>“I like it when my teacher reads the books to us in a voice.”</a:t>
            </a:r>
          </a:p>
          <a:p>
            <a:endParaRPr lang="en-GB" sz="1400" dirty="0">
              <a:solidFill>
                <a:schemeClr val="tx1"/>
              </a:solidFill>
            </a:endParaRPr>
          </a:p>
          <a:p>
            <a:r>
              <a:rPr lang="en-GB" sz="1400" dirty="0">
                <a:solidFill>
                  <a:schemeClr val="tx1"/>
                </a:solidFill>
              </a:rPr>
              <a:t>“My family bought me the book too (The owl who was afraid of the dark) so I can follow the story at home.”</a:t>
            </a:r>
            <a:endParaRPr lang="en-US" sz="1400" dirty="0"/>
          </a:p>
        </p:txBody>
      </p:sp>
      <p:pic>
        <p:nvPicPr>
          <p:cNvPr id="10" name="Picture 4" descr="Search results - Peters">
            <a:extLst>
              <a:ext uri="{FF2B5EF4-FFF2-40B4-BE49-F238E27FC236}">
                <a16:creationId xmlns:a16="http://schemas.microsoft.com/office/drawing/2014/main" id="{FD2B7D36-9A1E-63E9-A021-552ACC8314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 y="3343275"/>
            <a:ext cx="153352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3A1B40C-AE40-DF28-5F35-2ABE837899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6656812"/>
            <a:ext cx="3975100" cy="2981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2451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Props1.xml><?xml version="1.0" encoding="utf-8"?>
<ds:datastoreItem xmlns:ds="http://schemas.openxmlformats.org/officeDocument/2006/customXml" ds:itemID="{8B799412-0559-4D2C-B032-2D996F878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3.xml><?xml version="1.0" encoding="utf-8"?>
<ds:datastoreItem xmlns:ds="http://schemas.openxmlformats.org/officeDocument/2006/customXml" ds:itemID="{81429D3F-B6D0-4703-9689-0CE15CEF2049}">
  <ds:schemaRefs>
    <ds:schemaRef ds:uri="df879d75-6b86-4634-85d4-74d5b85558d3"/>
    <ds:schemaRef ds:uri="70c5e83d-a7b0-44b5-9eb2-438f4d97f4d9"/>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1184</Words>
  <Application>Microsoft Office PowerPoint</Application>
  <PresentationFormat>A4 Paper (210x297 mm)</PresentationFormat>
  <Paragraphs>72</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691</cp:revision>
  <cp:lastPrinted>2023-06-14T13:50:23Z</cp:lastPrinted>
  <dcterms:created xsi:type="dcterms:W3CDTF">2020-04-17T10:06:09Z</dcterms:created>
  <dcterms:modified xsi:type="dcterms:W3CDTF">2023-06-14T14:01:25Z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