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3" r:id="rId5"/>
    <p:sldId id="264" r:id="rId6"/>
    <p:sldId id="265"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2558" y="3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12/06/2023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12/06/2023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12/06/2023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12/06/2023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pic>
        <p:nvPicPr>
          <p:cNvPr id="18" name="Picture 17" descr="Somebody Swallowed Stanley eBook : Roberts, Sarah, Peck, Hannah:  Amazon.co.uk: Kindle Store">
            <a:extLst>
              <a:ext uri="{FF2B5EF4-FFF2-40B4-BE49-F238E27FC236}">
                <a16:creationId xmlns:a16="http://schemas.microsoft.com/office/drawing/2014/main" id="{B8B3593E-F593-6DC7-38BE-F902B5452964}"/>
              </a:ext>
            </a:extLst>
          </p:cNvPr>
          <p:cNvPicPr>
            <a:picLocks noChangeAspect="1"/>
          </p:cNvPicPr>
          <p:nvPr/>
        </p:nvPicPr>
        <p:blipFill>
          <a:blip r:embed="rId3"/>
          <a:srcRect/>
          <a:stretch>
            <a:fillRect/>
          </a:stretch>
        </p:blipFill>
        <p:spPr bwMode="auto">
          <a:xfrm>
            <a:off x="107657" y="2530639"/>
            <a:ext cx="1590954" cy="1495744"/>
          </a:xfrm>
          <a:prstGeom prst="rect">
            <a:avLst/>
          </a:prstGeom>
          <a:noFill/>
          <a:ln w="9525">
            <a:noFill/>
            <a:miter lim="800000"/>
            <a:headEnd/>
            <a:tailEnd/>
          </a:ln>
        </p:spPr>
      </p:pic>
      <p:pic>
        <p:nvPicPr>
          <p:cNvPr id="19" name="Picture 18" descr="Michael Recycle: Amazon.co.uk: Ellie Bethel, Alexandra Colombo:  9781845392819: Books">
            <a:extLst>
              <a:ext uri="{FF2B5EF4-FFF2-40B4-BE49-F238E27FC236}">
                <a16:creationId xmlns:a16="http://schemas.microsoft.com/office/drawing/2014/main" id="{DE16AB85-1BB5-AA1B-8145-E7DC7737E6DC}"/>
              </a:ext>
            </a:extLst>
          </p:cNvPr>
          <p:cNvPicPr>
            <a:picLocks noChangeAspect="1"/>
          </p:cNvPicPr>
          <p:nvPr/>
        </p:nvPicPr>
        <p:blipFill>
          <a:blip r:embed="rId4"/>
          <a:srcRect/>
          <a:stretch>
            <a:fillRect/>
          </a:stretch>
        </p:blipFill>
        <p:spPr bwMode="auto">
          <a:xfrm>
            <a:off x="5007037" y="1209926"/>
            <a:ext cx="1175918" cy="1175889"/>
          </a:xfrm>
          <a:prstGeom prst="rect">
            <a:avLst/>
          </a:prstGeom>
          <a:noFill/>
          <a:ln w="9525">
            <a:noFill/>
            <a:miter lim="800000"/>
            <a:headEnd/>
            <a:tailEnd/>
          </a:ln>
        </p:spPr>
      </p:pic>
      <p:pic>
        <p:nvPicPr>
          <p:cNvPr id="20" name="Picture 19" descr="Pesky Plastic: An Environmental Story: Amazon.co.uk: Colon De Mejias,  Leticia, Visco, Tamara: 9780989336413: Books">
            <a:extLst>
              <a:ext uri="{FF2B5EF4-FFF2-40B4-BE49-F238E27FC236}">
                <a16:creationId xmlns:a16="http://schemas.microsoft.com/office/drawing/2014/main" id="{31F8F298-8D89-30EB-0833-1F9482944423}"/>
              </a:ext>
            </a:extLst>
          </p:cNvPr>
          <p:cNvPicPr>
            <a:picLocks noChangeAspect="1"/>
          </p:cNvPicPr>
          <p:nvPr/>
        </p:nvPicPr>
        <p:blipFill>
          <a:blip r:embed="rId5"/>
          <a:srcRect/>
          <a:stretch>
            <a:fillRect/>
          </a:stretch>
        </p:blipFill>
        <p:spPr bwMode="auto">
          <a:xfrm>
            <a:off x="2770972" y="1186562"/>
            <a:ext cx="1266393" cy="1248240"/>
          </a:xfrm>
          <a:prstGeom prst="rect">
            <a:avLst/>
          </a:prstGeom>
          <a:noFill/>
          <a:ln w="9525">
            <a:noFill/>
            <a:miter lim="800000"/>
            <a:headEnd/>
            <a:tailEnd/>
          </a:ln>
        </p:spPr>
      </p:pic>
      <p:sp>
        <p:nvSpPr>
          <p:cNvPr id="3" name="Rectangle 2">
            <a:extLst>
              <a:ext uri="{FF2B5EF4-FFF2-40B4-BE49-F238E27FC236}">
                <a16:creationId xmlns:a16="http://schemas.microsoft.com/office/drawing/2014/main" id="{DCCCCE58-A2EE-C346-6613-8C2C02712C28}"/>
              </a:ext>
            </a:extLst>
          </p:cNvPr>
          <p:cNvSpPr/>
          <p:nvPr/>
        </p:nvSpPr>
        <p:spPr>
          <a:xfrm>
            <a:off x="110339" y="1283227"/>
            <a:ext cx="1664303" cy="1116454"/>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Autumn 1</a:t>
            </a:r>
          </a:p>
          <a:p>
            <a:pPr fontAlgn="base"/>
            <a:r>
              <a:rPr lang="en-GB" sz="1200" dirty="0">
                <a:solidFill>
                  <a:srgbClr val="000000"/>
                </a:solidFill>
              </a:rPr>
              <a:t>Lead Text: Somebody Swallowed Stanley</a:t>
            </a:r>
            <a:endParaRPr lang="en-GB" sz="1200" dirty="0">
              <a:solidFill>
                <a:srgbClr val="000000"/>
              </a:solidFill>
              <a:cs typeface="Calibri"/>
            </a:endParaRPr>
          </a:p>
          <a:p>
            <a:pPr rtl="0" fontAlgn="base"/>
            <a:endParaRPr lang="en-GB" sz="1200" dirty="0">
              <a:solidFill>
                <a:srgbClr val="000000"/>
              </a:solidFill>
              <a:cs typeface="Calibri"/>
            </a:endParaRPr>
          </a:p>
          <a:p>
            <a:pPr rtl="0" fontAlgn="base"/>
            <a:r>
              <a:rPr lang="en-US" sz="1200" dirty="0">
                <a:solidFill>
                  <a:srgbClr val="000000"/>
                </a:solidFill>
              </a:rPr>
              <a:t>Value: Responsibility</a:t>
            </a:r>
            <a:endParaRPr lang="en-GB" sz="1200" i="0" dirty="0" err="1">
              <a:solidFill>
                <a:srgbClr val="000000"/>
              </a:solidFill>
              <a:effectLst/>
              <a:cs typeface="Calibri"/>
            </a:endParaRPr>
          </a:p>
        </p:txBody>
      </p:sp>
      <p:sp>
        <p:nvSpPr>
          <p:cNvPr id="29" name="TextBox 28">
            <a:extLst>
              <a:ext uri="{FF2B5EF4-FFF2-40B4-BE49-F238E27FC236}">
                <a16:creationId xmlns:a16="http://schemas.microsoft.com/office/drawing/2014/main" id="{4A3BE54F-423A-9967-4C28-71DEDE155447}"/>
              </a:ext>
            </a:extLst>
          </p:cNvPr>
          <p:cNvSpPr txBox="1"/>
          <p:nvPr/>
        </p:nvSpPr>
        <p:spPr>
          <a:xfrm>
            <a:off x="1773339" y="2469923"/>
            <a:ext cx="490253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Char char="•"/>
            </a:pPr>
            <a:r>
              <a:rPr lang="en-GB" sz="1200" dirty="0">
                <a:cs typeface="Arial"/>
              </a:rPr>
              <a:t>I can identify nouns </a:t>
            </a:r>
            <a:r>
              <a:rPr lang="en-US" sz="1200" dirty="0">
                <a:cs typeface="Arial"/>
              </a:rPr>
              <a:t>​and adjectives and then create my own </a:t>
            </a:r>
            <a:r>
              <a:rPr lang="en-GB" sz="1200" dirty="0">
                <a:cs typeface="Arial"/>
              </a:rPr>
              <a:t>noun phrases.</a:t>
            </a:r>
            <a:r>
              <a:rPr lang="en-US" sz="1200" dirty="0">
                <a:cs typeface="Arial"/>
              </a:rPr>
              <a:t>​</a:t>
            </a:r>
            <a:endParaRPr lang="en-US" dirty="0"/>
          </a:p>
          <a:p>
            <a:pPr>
              <a:buChar char="•"/>
            </a:pPr>
            <a:r>
              <a:rPr lang="en-GB" sz="1200" dirty="0">
                <a:cs typeface="Arial"/>
              </a:rPr>
              <a:t> I can consistently identify the verb in each sentence to help me understand if my sentence makes sense.</a:t>
            </a:r>
          </a:p>
          <a:p>
            <a:pPr>
              <a:buChar char="•"/>
            </a:pPr>
            <a:r>
              <a:rPr lang="en-GB" sz="1200" dirty="0">
                <a:cs typeface="Arial"/>
              </a:rPr>
              <a:t>I can sort sentences into past tense and present tense and begin to spot patterns.</a:t>
            </a:r>
            <a:endParaRPr lang="en-US" sz="1200" dirty="0">
              <a:cs typeface="Arial"/>
            </a:endParaRPr>
          </a:p>
          <a:p>
            <a:pPr>
              <a:buChar char="•"/>
            </a:pPr>
            <a:r>
              <a:rPr lang="en-GB" sz="1200" dirty="0">
                <a:cs typeface="Arial"/>
              </a:rPr>
              <a:t>I can spell the -ed suffix and link this to past simple tense.</a:t>
            </a:r>
          </a:p>
          <a:p>
            <a:pPr>
              <a:buChar char="•"/>
            </a:pPr>
            <a:r>
              <a:rPr lang="en-GB" sz="1200" dirty="0">
                <a:cs typeface="Arial"/>
              </a:rPr>
              <a:t>I can write commands </a:t>
            </a:r>
            <a:r>
              <a:rPr lang="en-US" sz="1200" dirty="0">
                <a:cs typeface="Arial"/>
              </a:rPr>
              <a:t>​and q</a:t>
            </a:r>
            <a:r>
              <a:rPr lang="en-GB" sz="1200" dirty="0" err="1">
                <a:cs typeface="Arial"/>
              </a:rPr>
              <a:t>uestions</a:t>
            </a:r>
            <a:r>
              <a:rPr lang="en-GB" sz="1200" dirty="0">
                <a:cs typeface="Arial"/>
              </a:rPr>
              <a:t>.</a:t>
            </a:r>
            <a:r>
              <a:rPr lang="en-US" sz="1200" dirty="0">
                <a:cs typeface="Arial"/>
              </a:rPr>
              <a:t>​</a:t>
            </a:r>
            <a:endParaRPr lang="en-US" dirty="0">
              <a:cs typeface="Calibri" panose="020F0502020204030204"/>
            </a:endParaRPr>
          </a:p>
          <a:p>
            <a:pPr>
              <a:buChar char="•"/>
            </a:pPr>
            <a:r>
              <a:rPr lang="en-GB" sz="1200" dirty="0">
                <a:cs typeface="Arial"/>
              </a:rPr>
              <a:t>I use conjunctions (co-ordinating and subordinating).</a:t>
            </a:r>
            <a:r>
              <a:rPr lang="en-US" sz="1200" dirty="0">
                <a:cs typeface="Arial"/>
              </a:rPr>
              <a:t>​</a:t>
            </a:r>
          </a:p>
        </p:txBody>
      </p:sp>
      <p:sp>
        <p:nvSpPr>
          <p:cNvPr id="30" name="Rectangle 29">
            <a:extLst>
              <a:ext uri="{FF2B5EF4-FFF2-40B4-BE49-F238E27FC236}">
                <a16:creationId xmlns:a16="http://schemas.microsoft.com/office/drawing/2014/main" id="{4195828F-43F1-4F8F-08AA-B23B5ADE182D}"/>
              </a:ext>
            </a:extLst>
          </p:cNvPr>
          <p:cNvSpPr/>
          <p:nvPr/>
        </p:nvSpPr>
        <p:spPr>
          <a:xfrm>
            <a:off x="116594" y="4083430"/>
            <a:ext cx="6575150" cy="1377023"/>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GB" sz="1100" dirty="0">
                <a:solidFill>
                  <a:schemeClr val="tx1"/>
                </a:solidFill>
              </a:rPr>
              <a:t>Using all of the key skills listed above, the children work towards creating an information page about how we should look after our school. This will provide them with an opportunity to use the 4 sentence types (statements, commands, exclamations and questions) to engage their reader and use these constructions to help their reader to also understand how important it is to take responsibility. Children will also be required to use vocabulary that they have acquired throughout the unit. </a:t>
            </a:r>
            <a:endParaRPr lang="en-GB" sz="1100" dirty="0">
              <a:solidFill>
                <a:schemeClr val="tx1"/>
              </a:solidFill>
              <a:cs typeface="Calibri"/>
            </a:endParaRPr>
          </a:p>
        </p:txBody>
      </p:sp>
      <p:sp>
        <p:nvSpPr>
          <p:cNvPr id="2" name="Rectangle 1">
            <a:extLst>
              <a:ext uri="{FF2B5EF4-FFF2-40B4-BE49-F238E27FC236}">
                <a16:creationId xmlns:a16="http://schemas.microsoft.com/office/drawing/2014/main" id="{DCCCCE58-A2EE-C346-6613-8C2C02712C28}"/>
              </a:ext>
            </a:extLst>
          </p:cNvPr>
          <p:cNvSpPr/>
          <p:nvPr/>
        </p:nvSpPr>
        <p:spPr>
          <a:xfrm>
            <a:off x="107657" y="5710132"/>
            <a:ext cx="2054666" cy="1116454"/>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2200" b="1" dirty="0">
                <a:solidFill>
                  <a:schemeClr val="tx1"/>
                </a:solidFill>
              </a:rPr>
              <a:t>Autumn 2</a:t>
            </a:r>
          </a:p>
          <a:p>
            <a:pPr fontAlgn="base"/>
            <a:r>
              <a:rPr lang="en-GB" sz="1200" dirty="0">
                <a:solidFill>
                  <a:srgbClr val="000000"/>
                </a:solidFill>
              </a:rPr>
              <a:t>Lead Text: Vlad and the Great Fire of London</a:t>
            </a:r>
            <a:endParaRPr lang="en-GB" sz="1200" dirty="0">
              <a:solidFill>
                <a:srgbClr val="000000"/>
              </a:solidFill>
              <a:cs typeface="Calibri"/>
            </a:endParaRPr>
          </a:p>
          <a:p>
            <a:pPr rtl="0" fontAlgn="base"/>
            <a:endParaRPr lang="en-GB" sz="1200" dirty="0">
              <a:solidFill>
                <a:srgbClr val="000000"/>
              </a:solidFill>
              <a:cs typeface="Calibri"/>
            </a:endParaRPr>
          </a:p>
          <a:p>
            <a:pPr rtl="0" fontAlgn="base"/>
            <a:r>
              <a:rPr lang="en-US" sz="1200" dirty="0">
                <a:solidFill>
                  <a:srgbClr val="000000"/>
                </a:solidFill>
              </a:rPr>
              <a:t>Value: Curiosity</a:t>
            </a:r>
            <a:endParaRPr lang="en-GB" sz="1200" i="0" dirty="0" err="1">
              <a:solidFill>
                <a:srgbClr val="000000"/>
              </a:solidFill>
              <a:effectLst/>
              <a:cs typeface="Calibri"/>
            </a:endParaRPr>
          </a:p>
        </p:txBody>
      </p:sp>
      <p:sp>
        <p:nvSpPr>
          <p:cNvPr id="4" name="Rectangle 3">
            <a:extLst>
              <a:ext uri="{FF2B5EF4-FFF2-40B4-BE49-F238E27FC236}">
                <a16:creationId xmlns:a16="http://schemas.microsoft.com/office/drawing/2014/main" id="{4195828F-43F1-4F8F-08AA-B23B5ADE182D}"/>
              </a:ext>
            </a:extLst>
          </p:cNvPr>
          <p:cNvSpPr/>
          <p:nvPr/>
        </p:nvSpPr>
        <p:spPr>
          <a:xfrm>
            <a:off x="2583178" y="8127372"/>
            <a:ext cx="4012031" cy="1492101"/>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GB" sz="1100" b="0" i="0" u="none" strike="noStrike" dirty="0">
                <a:solidFill>
                  <a:srgbClr val="000000"/>
                </a:solidFill>
                <a:effectLst/>
                <a:latin typeface="Calibri" panose="020F0502020204030204" pitchFamily="34" charset="0"/>
              </a:rPr>
              <a:t>Children will work towards creating a diary of the Great Fire of London as if they were there themselves. They will write in first person and use the past present and past progressive tense. Their descriptions will draw on the senses and they will use expanded noun phrases.</a:t>
            </a:r>
            <a:endParaRPr lang="en-GB" sz="1100" dirty="0">
              <a:solidFill>
                <a:schemeClr val="tx1"/>
              </a:solidFill>
              <a:cs typeface="Calibri"/>
            </a:endParaRPr>
          </a:p>
        </p:txBody>
      </p:sp>
      <p:sp>
        <p:nvSpPr>
          <p:cNvPr id="6" name="TextBox 3">
            <a:extLst>
              <a:ext uri="{FF2B5EF4-FFF2-40B4-BE49-F238E27FC236}">
                <a16:creationId xmlns:a16="http://schemas.microsoft.com/office/drawing/2014/main" id="{67BB1070-99B6-65C6-F5AA-59C27DB49AF9}"/>
              </a:ext>
            </a:extLst>
          </p:cNvPr>
          <p:cNvSpPr txBox="1"/>
          <p:nvPr/>
        </p:nvSpPr>
        <p:spPr>
          <a:xfrm>
            <a:off x="2371622" y="5672424"/>
            <a:ext cx="4243736" cy="2308324"/>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indent="-171450" algn="l" rtl="0" fontAlgn="base">
              <a:buFont typeface="Arial" panose="020B0604020202020204" pitchFamily="34" charset="0"/>
              <a:buChar char="•"/>
            </a:pPr>
            <a:r>
              <a:rPr lang="en-GB" sz="1200" dirty="0">
                <a:solidFill>
                  <a:srgbClr val="000000"/>
                </a:solidFill>
              </a:rPr>
              <a:t>I </a:t>
            </a:r>
            <a:r>
              <a:rPr lang="en-GB" sz="1200" b="0" i="0" u="none" strike="noStrike" dirty="0">
                <a:solidFill>
                  <a:srgbClr val="000000"/>
                </a:solidFill>
                <a:effectLst/>
              </a:rPr>
              <a:t>consistently use capital letters and full stops to punctuate sentences.</a:t>
            </a:r>
            <a:r>
              <a:rPr lang="en-US" sz="1200" b="0" i="0" dirty="0">
                <a:solidFill>
                  <a:srgbClr val="000000"/>
                </a:solidFill>
                <a:effectLst/>
              </a:rPr>
              <a:t>​</a:t>
            </a:r>
          </a:p>
          <a:p>
            <a:pPr marL="171450" indent="-171450" algn="l" rtl="0" fontAlgn="base">
              <a:buFont typeface="Arial" panose="020B0604020202020204" pitchFamily="34" charset="0"/>
              <a:buChar char="•"/>
            </a:pPr>
            <a:r>
              <a:rPr lang="en-GB" sz="1200" b="0" i="0" dirty="0">
                <a:solidFill>
                  <a:srgbClr val="000000"/>
                </a:solidFill>
                <a:effectLst/>
              </a:rPr>
              <a:t>​I write</a:t>
            </a:r>
            <a:r>
              <a:rPr lang="en-GB" sz="1200" b="0" i="0" u="none" strike="noStrike" dirty="0">
                <a:solidFill>
                  <a:srgbClr val="000000"/>
                </a:solidFill>
                <a:effectLst/>
              </a:rPr>
              <a:t> using past and present tenses accurately through comparing past events to the present.</a:t>
            </a:r>
          </a:p>
          <a:p>
            <a:pPr marL="171450" indent="-171450" algn="l" rtl="0" fontAlgn="base">
              <a:buFont typeface="Arial" panose="020B0604020202020204" pitchFamily="34" charset="0"/>
              <a:buChar char="•"/>
            </a:pPr>
            <a:r>
              <a:rPr lang="en-GB" sz="1200" dirty="0">
                <a:solidFill>
                  <a:srgbClr val="000000"/>
                </a:solidFill>
              </a:rPr>
              <a:t>I use </a:t>
            </a:r>
            <a:r>
              <a:rPr lang="en-GB" sz="1200" b="0" i="0" u="none" strike="noStrike" dirty="0">
                <a:solidFill>
                  <a:srgbClr val="000000"/>
                </a:solidFill>
                <a:effectLst/>
              </a:rPr>
              <a:t> _ed suffixes (such as </a:t>
            </a:r>
            <a:r>
              <a:rPr lang="en-GB" sz="1200" b="0" i="0" u="none" strike="noStrike" dirty="0" err="1">
                <a:solidFill>
                  <a:srgbClr val="000000"/>
                </a:solidFill>
                <a:effectLst/>
              </a:rPr>
              <a:t>play_ed</a:t>
            </a:r>
            <a:r>
              <a:rPr lang="en-GB" sz="1200" b="0" i="0" u="none" strike="noStrike" dirty="0">
                <a:solidFill>
                  <a:srgbClr val="000000"/>
                </a:solidFill>
                <a:effectLst/>
              </a:rPr>
              <a:t>, </a:t>
            </a:r>
            <a:r>
              <a:rPr lang="en-GB" sz="1200" b="0" i="0" u="none" strike="noStrike" dirty="0" err="1">
                <a:solidFill>
                  <a:srgbClr val="000000"/>
                </a:solidFill>
                <a:effectLst/>
              </a:rPr>
              <a:t>jump_ed</a:t>
            </a:r>
            <a:r>
              <a:rPr lang="en-GB" sz="1200" b="0" i="0" u="none" strike="noStrike" dirty="0">
                <a:solidFill>
                  <a:srgbClr val="000000"/>
                </a:solidFill>
                <a:effectLst/>
              </a:rPr>
              <a:t>) as well verbs that do not follow the _ed pattern, such as ‘think – thought, bring – brought.’</a:t>
            </a:r>
          </a:p>
          <a:p>
            <a:pPr marL="171450" indent="-171450" algn="l" rtl="0" fontAlgn="base">
              <a:buFont typeface="Arial" panose="020B0604020202020204" pitchFamily="34" charset="0"/>
              <a:buChar char="•"/>
            </a:pPr>
            <a:r>
              <a:rPr lang="en-GB" sz="1200" b="0" i="0" u="none" strike="noStrike" dirty="0">
                <a:solidFill>
                  <a:srgbClr val="000000"/>
                </a:solidFill>
                <a:effectLst/>
              </a:rPr>
              <a:t>I can understand patterns when I add the _ed to words that need more thought, such as ‘skipped.’</a:t>
            </a:r>
            <a:endParaRPr lang="en-US" sz="1200" b="0" i="0" dirty="0">
              <a:solidFill>
                <a:srgbClr val="000000"/>
              </a:solidFill>
              <a:effectLst/>
            </a:endParaRPr>
          </a:p>
          <a:p>
            <a:pPr marL="171450" indent="-171450" algn="l" rtl="0" fontAlgn="base">
              <a:buFont typeface="Arial" panose="020B0604020202020204" pitchFamily="34" charset="0"/>
              <a:buChar char="•"/>
            </a:pPr>
            <a:r>
              <a:rPr lang="en-GB" sz="1200" b="0" i="0" u="none" strike="noStrike" dirty="0">
                <a:solidFill>
                  <a:srgbClr val="000000"/>
                </a:solidFill>
                <a:effectLst/>
              </a:rPr>
              <a:t>I use the 5 senses to describe a setting.</a:t>
            </a:r>
          </a:p>
          <a:p>
            <a:pPr marL="171450" indent="-171450" algn="l" rtl="0" fontAlgn="base">
              <a:buFont typeface="Arial" panose="020B0604020202020204" pitchFamily="34" charset="0"/>
              <a:buChar char="•"/>
            </a:pPr>
            <a:r>
              <a:rPr lang="en-GB" sz="1200" dirty="0">
                <a:solidFill>
                  <a:srgbClr val="000000"/>
                </a:solidFill>
              </a:rPr>
              <a:t>I can </a:t>
            </a:r>
            <a:r>
              <a:rPr lang="en-GB" sz="1200" b="0" i="0" u="none" strike="noStrike" dirty="0">
                <a:solidFill>
                  <a:srgbClr val="000000"/>
                </a:solidFill>
                <a:effectLst/>
              </a:rPr>
              <a:t>create noun phrases with carefully chosen vocabulary.</a:t>
            </a:r>
          </a:p>
          <a:p>
            <a:pPr marL="171450" indent="-171450" algn="l" rtl="0" fontAlgn="base">
              <a:buFont typeface="Arial" panose="020B0604020202020204" pitchFamily="34" charset="0"/>
              <a:buChar char="•"/>
            </a:pPr>
            <a:r>
              <a:rPr lang="en-GB" sz="1200" dirty="0">
                <a:solidFill>
                  <a:srgbClr val="000000"/>
                </a:solidFill>
              </a:rPr>
              <a:t>I enrich my writing with adjectives.</a:t>
            </a:r>
            <a:endParaRPr lang="en-GB" sz="1200" b="0" i="0" dirty="0">
              <a:solidFill>
                <a:srgbClr val="000000"/>
              </a:solidFill>
              <a:effectLst/>
            </a:endParaRPr>
          </a:p>
        </p:txBody>
      </p:sp>
      <p:pic>
        <p:nvPicPr>
          <p:cNvPr id="7" name="Picture 6" descr="Vlad and the Great Fire of London (A Flea in History) : Cunningham, Kate,  Cunningham, Sam: Amazon.co.uk: Books">
            <a:extLst>
              <a:ext uri="{FF2B5EF4-FFF2-40B4-BE49-F238E27FC236}">
                <a16:creationId xmlns:a16="http://schemas.microsoft.com/office/drawing/2014/main" id="{CA9374ED-172A-BF79-39D2-CA053481D88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975" y="6957303"/>
            <a:ext cx="2057348" cy="26621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508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3" name="Rectangle 2">
            <a:extLst>
              <a:ext uri="{FF2B5EF4-FFF2-40B4-BE49-F238E27FC236}">
                <a16:creationId xmlns:a16="http://schemas.microsoft.com/office/drawing/2014/main" id="{DCCCCE58-A2EE-C346-6613-8C2C02712C28}"/>
              </a:ext>
            </a:extLst>
          </p:cNvPr>
          <p:cNvSpPr/>
          <p:nvPr/>
        </p:nvSpPr>
        <p:spPr>
          <a:xfrm>
            <a:off x="121289" y="1220484"/>
            <a:ext cx="2054666" cy="1116454"/>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Spring 1</a:t>
            </a:r>
          </a:p>
          <a:p>
            <a:pPr fontAlgn="base"/>
            <a:r>
              <a:rPr lang="en-GB" sz="1200" dirty="0">
                <a:solidFill>
                  <a:srgbClr val="000000"/>
                </a:solidFill>
              </a:rPr>
              <a:t>Lead Text: The </a:t>
            </a:r>
            <a:r>
              <a:rPr lang="en-GB" sz="1200" dirty="0" err="1">
                <a:solidFill>
                  <a:srgbClr val="000000"/>
                </a:solidFill>
              </a:rPr>
              <a:t>Hodgeheg</a:t>
            </a:r>
            <a:endParaRPr lang="en-GB" sz="1200" dirty="0">
              <a:solidFill>
                <a:srgbClr val="000000"/>
              </a:solidFill>
              <a:cs typeface="Calibri"/>
            </a:endParaRPr>
          </a:p>
          <a:p>
            <a:pPr rtl="0" fontAlgn="base"/>
            <a:endParaRPr lang="en-GB" sz="1200" dirty="0">
              <a:solidFill>
                <a:srgbClr val="000000"/>
              </a:solidFill>
              <a:cs typeface="Calibri"/>
            </a:endParaRPr>
          </a:p>
          <a:p>
            <a:pPr rtl="0" fontAlgn="base"/>
            <a:r>
              <a:rPr lang="en-US" sz="1200" dirty="0">
                <a:solidFill>
                  <a:srgbClr val="000000"/>
                </a:solidFill>
              </a:rPr>
              <a:t>Value: </a:t>
            </a:r>
            <a:r>
              <a:rPr lang="en-US" sz="1200" dirty="0" err="1">
                <a:solidFill>
                  <a:srgbClr val="000000"/>
                </a:solidFill>
              </a:rPr>
              <a:t>Resilence</a:t>
            </a:r>
            <a:endParaRPr lang="en-GB" sz="1200" i="0" dirty="0" err="1">
              <a:solidFill>
                <a:srgbClr val="000000"/>
              </a:solidFill>
              <a:effectLst/>
              <a:cs typeface="Calibri"/>
            </a:endParaRPr>
          </a:p>
        </p:txBody>
      </p:sp>
      <p:sp>
        <p:nvSpPr>
          <p:cNvPr id="30" name="Rectangle 29">
            <a:extLst>
              <a:ext uri="{FF2B5EF4-FFF2-40B4-BE49-F238E27FC236}">
                <a16:creationId xmlns:a16="http://schemas.microsoft.com/office/drawing/2014/main" id="{4195828F-43F1-4F8F-08AA-B23B5ADE182D}"/>
              </a:ext>
            </a:extLst>
          </p:cNvPr>
          <p:cNvSpPr/>
          <p:nvPr/>
        </p:nvSpPr>
        <p:spPr>
          <a:xfrm>
            <a:off x="2376246" y="3398547"/>
            <a:ext cx="4134090" cy="221103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endParaRPr lang="en-US" sz="1200" b="0" i="0" u="none" strike="noStrike" dirty="0">
              <a:solidFill>
                <a:srgbClr val="000000"/>
              </a:solidFill>
              <a:effectLst/>
              <a:latin typeface="Calibri" panose="020F0502020204030204" pitchFamily="34" charset="0"/>
            </a:endParaRPr>
          </a:p>
          <a:p>
            <a:r>
              <a:rPr lang="en-US" sz="1200" b="0" i="0" u="none" strike="noStrike" dirty="0">
                <a:solidFill>
                  <a:srgbClr val="000000"/>
                </a:solidFill>
                <a:effectLst/>
                <a:latin typeface="Calibri" panose="020F0502020204030204" pitchFamily="34" charset="0"/>
              </a:rPr>
              <a:t>Can we write in a variety of genres? We write letters and begin to understand how letter writing style is different to story writing style. We assess children’s written instructions on how to cross a road safely. There’s also fact writing about animal habitats. Finally, the children adapt Max’s story and use their imaginations to create their own stories about a hedgehog’s adventures. </a:t>
            </a:r>
            <a:endParaRPr lang="en-GB" sz="1200" b="1" dirty="0">
              <a:solidFill>
                <a:schemeClr val="tx1"/>
              </a:solidFill>
            </a:endParaRPr>
          </a:p>
        </p:txBody>
      </p:sp>
      <p:sp>
        <p:nvSpPr>
          <p:cNvPr id="7" name="TextBox 6">
            <a:extLst>
              <a:ext uri="{FF2B5EF4-FFF2-40B4-BE49-F238E27FC236}">
                <a16:creationId xmlns:a16="http://schemas.microsoft.com/office/drawing/2014/main" id="{69E2EB2B-A010-328C-B934-6E9770B39AB9}"/>
              </a:ext>
            </a:extLst>
          </p:cNvPr>
          <p:cNvSpPr txBox="1"/>
          <p:nvPr/>
        </p:nvSpPr>
        <p:spPr>
          <a:xfrm>
            <a:off x="2323819" y="1220484"/>
            <a:ext cx="4238944" cy="2123658"/>
          </a:xfrm>
          <a:prstGeom prst="rect">
            <a:avLst/>
          </a:prstGeom>
          <a:noFill/>
        </p:spPr>
        <p:txBody>
          <a:bodyPr wrap="square">
            <a:spAutoFit/>
          </a:bodyPr>
          <a:lstStyle/>
          <a:p>
            <a:pPr marL="171450" indent="-171450" algn="l" rtl="0" fontAlgn="base">
              <a:buFont typeface="Arial" panose="020B0604020202020204" pitchFamily="34" charset="0"/>
              <a:buChar char="•"/>
            </a:pPr>
            <a:r>
              <a:rPr lang="en-GB" sz="1200" b="0" i="0" u="none" strike="noStrike" dirty="0">
                <a:solidFill>
                  <a:srgbClr val="000000"/>
                </a:solidFill>
                <a:effectLst/>
              </a:rPr>
              <a:t>I can formulate questions (remembering a question mark and how to spell the ‘</a:t>
            </a:r>
            <a:r>
              <a:rPr lang="en-GB" sz="1200" b="0" i="0" u="none" strike="noStrike" dirty="0" err="1">
                <a:solidFill>
                  <a:srgbClr val="000000"/>
                </a:solidFill>
                <a:effectLst/>
              </a:rPr>
              <a:t>wh</a:t>
            </a:r>
            <a:r>
              <a:rPr lang="en-GB" sz="1200" b="0" i="0" u="none" strike="noStrike" dirty="0">
                <a:solidFill>
                  <a:srgbClr val="000000"/>
                </a:solidFill>
                <a:effectLst/>
              </a:rPr>
              <a:t>’ words: what, when, where, why) </a:t>
            </a:r>
          </a:p>
          <a:p>
            <a:pPr marL="171450" indent="-171450" algn="l" rtl="0" fontAlgn="base">
              <a:buFont typeface="Arial" panose="020B0604020202020204" pitchFamily="34" charset="0"/>
              <a:buChar char="•"/>
            </a:pPr>
            <a:r>
              <a:rPr lang="en-GB" sz="1200" dirty="0">
                <a:solidFill>
                  <a:srgbClr val="000000"/>
                </a:solidFill>
              </a:rPr>
              <a:t>I confidently use </a:t>
            </a:r>
            <a:r>
              <a:rPr lang="en-GB" sz="1200" b="0" i="0" u="none" strike="noStrike" dirty="0">
                <a:solidFill>
                  <a:srgbClr val="000000"/>
                </a:solidFill>
                <a:effectLst/>
              </a:rPr>
              <a:t>all 4 sentence types (questions, commands, statements and exclamations).</a:t>
            </a:r>
          </a:p>
          <a:p>
            <a:pPr marL="171450" indent="-171450" algn="l" rtl="0" fontAlgn="base">
              <a:buFont typeface="Arial" panose="020B0604020202020204" pitchFamily="34" charset="0"/>
              <a:buChar char="•"/>
            </a:pPr>
            <a:r>
              <a:rPr lang="en-GB" sz="1200" dirty="0">
                <a:solidFill>
                  <a:srgbClr val="000000"/>
                </a:solidFill>
              </a:rPr>
              <a:t>I can</a:t>
            </a:r>
            <a:r>
              <a:rPr lang="en-GB" sz="1200" b="0" i="0" u="none" strike="noStrike" dirty="0">
                <a:solidFill>
                  <a:srgbClr val="000000"/>
                </a:solidFill>
                <a:effectLst/>
              </a:rPr>
              <a:t> suggest synonyms to improve </a:t>
            </a:r>
            <a:r>
              <a:rPr lang="en-GB" sz="1200" dirty="0">
                <a:solidFill>
                  <a:srgbClr val="000000"/>
                </a:solidFill>
              </a:rPr>
              <a:t>my</a:t>
            </a:r>
            <a:r>
              <a:rPr lang="en-GB" sz="1200" b="0" i="0" u="none" strike="noStrike" dirty="0">
                <a:solidFill>
                  <a:srgbClr val="000000"/>
                </a:solidFill>
                <a:effectLst/>
              </a:rPr>
              <a:t> vocabulary for the reader. “Never </a:t>
            </a:r>
            <a:r>
              <a:rPr lang="en-GB" sz="1200" b="0" i="1" u="none" strike="noStrike" dirty="0">
                <a:solidFill>
                  <a:srgbClr val="000000"/>
                </a:solidFill>
                <a:effectLst/>
              </a:rPr>
              <a:t>sprint</a:t>
            </a:r>
            <a:r>
              <a:rPr lang="en-GB" sz="1200" b="0" i="0" u="none" strike="noStrike" dirty="0">
                <a:solidFill>
                  <a:srgbClr val="000000"/>
                </a:solidFill>
                <a:effectLst/>
              </a:rPr>
              <a:t> across a road.”</a:t>
            </a:r>
            <a:r>
              <a:rPr lang="en-US" sz="1200" b="0" i="0" dirty="0">
                <a:solidFill>
                  <a:srgbClr val="000000"/>
                </a:solidFill>
                <a:effectLst/>
              </a:rPr>
              <a:t>​</a:t>
            </a:r>
          </a:p>
          <a:p>
            <a:pPr marL="171450" indent="-171450" algn="l" rtl="0" fontAlgn="base">
              <a:buFont typeface="Arial" panose="020B0604020202020204" pitchFamily="34" charset="0"/>
              <a:buChar char="•"/>
            </a:pPr>
            <a:r>
              <a:rPr lang="en-GB" sz="1200" b="0" i="0" u="none" strike="noStrike" dirty="0">
                <a:solidFill>
                  <a:srgbClr val="000000"/>
                </a:solidFill>
                <a:effectLst/>
              </a:rPr>
              <a:t>I spell the  _</a:t>
            </a:r>
            <a:r>
              <a:rPr lang="en-GB" sz="1200" b="0" i="0" u="none" strike="noStrike" dirty="0" err="1">
                <a:solidFill>
                  <a:srgbClr val="000000"/>
                </a:solidFill>
                <a:effectLst/>
              </a:rPr>
              <a:t>ing</a:t>
            </a:r>
            <a:r>
              <a:rPr lang="en-GB" sz="1200" b="0" i="0" u="none" strike="noStrike" dirty="0">
                <a:solidFill>
                  <a:srgbClr val="000000"/>
                </a:solidFill>
                <a:effectLst/>
              </a:rPr>
              <a:t> </a:t>
            </a:r>
            <a:r>
              <a:rPr lang="en-GB" sz="1200" dirty="0">
                <a:solidFill>
                  <a:srgbClr val="000000"/>
                </a:solidFill>
              </a:rPr>
              <a:t>suffix correctly </a:t>
            </a:r>
            <a:r>
              <a:rPr lang="en-GB" sz="1200" b="0" i="0" u="none" strike="noStrike" dirty="0">
                <a:solidFill>
                  <a:srgbClr val="000000"/>
                </a:solidFill>
                <a:effectLst/>
              </a:rPr>
              <a:t>when we explore present tense.</a:t>
            </a:r>
            <a:r>
              <a:rPr lang="en-US" sz="1200" b="0" i="0" dirty="0">
                <a:solidFill>
                  <a:srgbClr val="000000"/>
                </a:solidFill>
                <a:effectLst/>
              </a:rPr>
              <a:t>​</a:t>
            </a:r>
          </a:p>
          <a:p>
            <a:pPr marL="171450" indent="-171450" algn="l" rtl="0" fontAlgn="base">
              <a:buFont typeface="Arial" panose="020B0604020202020204" pitchFamily="34" charset="0"/>
              <a:buChar char="•"/>
            </a:pPr>
            <a:r>
              <a:rPr lang="en-GB" sz="1200" dirty="0">
                <a:solidFill>
                  <a:srgbClr val="000000"/>
                </a:solidFill>
              </a:rPr>
              <a:t>I can use adjectives to c</a:t>
            </a:r>
            <a:r>
              <a:rPr lang="en-GB" sz="1200" b="0" i="0" u="none" strike="noStrike" dirty="0">
                <a:solidFill>
                  <a:srgbClr val="000000"/>
                </a:solidFill>
                <a:effectLst/>
              </a:rPr>
              <a:t>ompare using _er and _est.</a:t>
            </a:r>
            <a:r>
              <a:rPr lang="en-US" sz="1200" b="0" i="0" dirty="0">
                <a:solidFill>
                  <a:srgbClr val="000000"/>
                </a:solidFill>
                <a:effectLst/>
              </a:rPr>
              <a:t>​</a:t>
            </a:r>
          </a:p>
          <a:p>
            <a:pPr marL="171450" indent="-171450" algn="l" rtl="0" fontAlgn="base">
              <a:buFont typeface="Arial" panose="020B0604020202020204" pitchFamily="34" charset="0"/>
              <a:buChar char="•"/>
            </a:pPr>
            <a:r>
              <a:rPr lang="en-GB" sz="1200" dirty="0">
                <a:solidFill>
                  <a:srgbClr val="000000"/>
                </a:solidFill>
              </a:rPr>
              <a:t>I can use a wider range of</a:t>
            </a:r>
            <a:r>
              <a:rPr lang="en-GB" sz="1200" b="0" i="0" u="none" strike="noStrike" dirty="0">
                <a:solidFill>
                  <a:srgbClr val="000000"/>
                </a:solidFill>
                <a:effectLst/>
              </a:rPr>
              <a:t> conjunctions (because, so, when, and).</a:t>
            </a:r>
            <a:r>
              <a:rPr lang="en-US" sz="1200" b="0" i="0" dirty="0">
                <a:solidFill>
                  <a:srgbClr val="000000"/>
                </a:solidFill>
                <a:effectLst/>
              </a:rPr>
              <a:t>​</a:t>
            </a:r>
          </a:p>
        </p:txBody>
      </p:sp>
      <p:sp>
        <p:nvSpPr>
          <p:cNvPr id="8" name="AutoShape 18" descr="The Hodgeheg (Paperback) - Dick King-Smith | Jarrold, Norwich">
            <a:extLst>
              <a:ext uri="{FF2B5EF4-FFF2-40B4-BE49-F238E27FC236}">
                <a16:creationId xmlns:a16="http://schemas.microsoft.com/office/drawing/2014/main" id="{FF5709C0-10C5-6902-FE91-0647DA3EF39B}"/>
              </a:ext>
            </a:extLst>
          </p:cNvPr>
          <p:cNvSpPr>
            <a:spLocks noChangeAspect="1" noChangeArrowheads="1"/>
          </p:cNvSpPr>
          <p:nvPr/>
        </p:nvSpPr>
        <p:spPr bwMode="auto">
          <a:xfrm>
            <a:off x="3276600" y="4800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70" name="Picture 22" descr="The Hodgeheg x 30">
            <a:extLst>
              <a:ext uri="{FF2B5EF4-FFF2-40B4-BE49-F238E27FC236}">
                <a16:creationId xmlns:a16="http://schemas.microsoft.com/office/drawing/2014/main" id="{5A93B2BB-933D-9E2B-7EB9-CE7C00DFB6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289" y="2454086"/>
            <a:ext cx="2053733" cy="317290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AA973398-4F22-6973-6B6E-9284F1392F01}"/>
              </a:ext>
            </a:extLst>
          </p:cNvPr>
          <p:cNvSpPr/>
          <p:nvPr/>
        </p:nvSpPr>
        <p:spPr>
          <a:xfrm>
            <a:off x="121289" y="5750229"/>
            <a:ext cx="2054666" cy="1116454"/>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Spring 2</a:t>
            </a:r>
          </a:p>
          <a:p>
            <a:pPr fontAlgn="base"/>
            <a:r>
              <a:rPr lang="en-GB" sz="1200" dirty="0">
                <a:solidFill>
                  <a:srgbClr val="000000"/>
                </a:solidFill>
              </a:rPr>
              <a:t>Lead Text: The Owl who was Afraid of the Dark</a:t>
            </a:r>
            <a:endParaRPr lang="en-GB" sz="1200" dirty="0">
              <a:solidFill>
                <a:srgbClr val="000000"/>
              </a:solidFill>
              <a:cs typeface="Calibri"/>
            </a:endParaRPr>
          </a:p>
          <a:p>
            <a:pPr rtl="0" fontAlgn="base"/>
            <a:endParaRPr lang="en-GB" sz="1200" dirty="0">
              <a:solidFill>
                <a:srgbClr val="000000"/>
              </a:solidFill>
              <a:cs typeface="Calibri"/>
            </a:endParaRPr>
          </a:p>
          <a:p>
            <a:pPr rtl="0" fontAlgn="base"/>
            <a:r>
              <a:rPr lang="en-US" sz="1200" dirty="0">
                <a:solidFill>
                  <a:srgbClr val="000000"/>
                </a:solidFill>
              </a:rPr>
              <a:t>Value: </a:t>
            </a:r>
            <a:r>
              <a:rPr lang="en-US" sz="1200" dirty="0" err="1">
                <a:solidFill>
                  <a:srgbClr val="000000"/>
                </a:solidFill>
              </a:rPr>
              <a:t>Resilence</a:t>
            </a:r>
            <a:endParaRPr lang="en-GB" sz="1200" i="0" dirty="0" err="1">
              <a:solidFill>
                <a:srgbClr val="000000"/>
              </a:solidFill>
              <a:effectLst/>
              <a:cs typeface="Calibri"/>
            </a:endParaRPr>
          </a:p>
        </p:txBody>
      </p:sp>
      <p:sp>
        <p:nvSpPr>
          <p:cNvPr id="4" name="Rectangle 3">
            <a:extLst>
              <a:ext uri="{FF2B5EF4-FFF2-40B4-BE49-F238E27FC236}">
                <a16:creationId xmlns:a16="http://schemas.microsoft.com/office/drawing/2014/main" id="{3E4A5A2B-E1CB-9873-E388-37FB44AC6656}"/>
              </a:ext>
            </a:extLst>
          </p:cNvPr>
          <p:cNvSpPr/>
          <p:nvPr/>
        </p:nvSpPr>
        <p:spPr>
          <a:xfrm>
            <a:off x="2311119" y="7793182"/>
            <a:ext cx="4299471" cy="1960668"/>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US" sz="1200" dirty="0">
                <a:solidFill>
                  <a:srgbClr val="000000"/>
                </a:solidFill>
                <a:effectLst/>
                <a:latin typeface="Calibri" panose="020F0502020204030204" pitchFamily="34" charset="0"/>
                <a:ea typeface="Arial Unicode MS" panose="020B0604020202020204" pitchFamily="34" charset="-128"/>
                <a:cs typeface="Arial Unicode MS" panose="020B0604020202020204" pitchFamily="34" charset="-128"/>
              </a:rPr>
              <a:t>There are three main writing genres that we tackle this half term.</a:t>
            </a:r>
          </a:p>
          <a:p>
            <a:r>
              <a:rPr lang="en-US" sz="1200" dirty="0">
                <a:solidFill>
                  <a:srgbClr val="000000"/>
                </a:solidFill>
                <a:latin typeface="Calibri" panose="020F0502020204030204" pitchFamily="34" charset="0"/>
                <a:ea typeface="Arial Unicode MS" panose="020B0604020202020204" pitchFamily="34" charset="-128"/>
                <a:cs typeface="Arial Unicode MS" panose="020B0604020202020204" pitchFamily="34" charset="-128"/>
              </a:rPr>
              <a:t>1) Recounts: children will need to write in first person (I) and retell a real life event. They will write in the past tense and be encouraged to use adverbs of time to sequence the events.</a:t>
            </a:r>
          </a:p>
          <a:p>
            <a:r>
              <a:rPr lang="en-US" sz="1200" dirty="0">
                <a:solidFill>
                  <a:srgbClr val="000000"/>
                </a:solidFill>
                <a:latin typeface="Calibri" panose="020F0502020204030204" pitchFamily="34" charset="0"/>
                <a:ea typeface="Arial Unicode MS" panose="020B0604020202020204" pitchFamily="34" charset="-128"/>
                <a:cs typeface="Arial Unicode MS" panose="020B0604020202020204" pitchFamily="34" charset="-128"/>
              </a:rPr>
              <a:t>2) Contrasting description: we aim to not only use exciting vocabulary but also use our suffixes _er and _est.</a:t>
            </a:r>
          </a:p>
          <a:p>
            <a:r>
              <a:rPr lang="en-US" sz="1200" dirty="0">
                <a:solidFill>
                  <a:srgbClr val="000000"/>
                </a:solidFill>
                <a:latin typeface="Calibri" panose="020F0502020204030204" pitchFamily="34" charset="0"/>
                <a:ea typeface="Arial Unicode MS" panose="020B0604020202020204" pitchFamily="34" charset="-128"/>
                <a:cs typeface="Arial Unicode MS" panose="020B0604020202020204" pitchFamily="34" charset="-128"/>
              </a:rPr>
              <a:t>3) Instructions: how to make a toy owl OR an information page about weaving. </a:t>
            </a:r>
            <a:endParaRPr lang="en-GB" sz="1200" b="1" dirty="0">
              <a:solidFill>
                <a:schemeClr val="tx1"/>
              </a:solidFill>
            </a:endParaRPr>
          </a:p>
        </p:txBody>
      </p:sp>
      <p:pic>
        <p:nvPicPr>
          <p:cNvPr id="6" name="Picture 4">
            <a:extLst>
              <a:ext uri="{FF2B5EF4-FFF2-40B4-BE49-F238E27FC236}">
                <a16:creationId xmlns:a16="http://schemas.microsoft.com/office/drawing/2014/main" id="{1A2FC8EC-A05B-F462-AE3C-CBFA319C80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108" y="6954982"/>
            <a:ext cx="2057590" cy="279886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958479A-4EFC-A34D-4871-75B47EA33FA0}"/>
              </a:ext>
            </a:extLst>
          </p:cNvPr>
          <p:cNvSpPr txBox="1"/>
          <p:nvPr/>
        </p:nvSpPr>
        <p:spPr>
          <a:xfrm>
            <a:off x="2311119" y="5913050"/>
            <a:ext cx="4022805" cy="1754326"/>
          </a:xfrm>
          <a:prstGeom prst="rect">
            <a:avLst/>
          </a:prstGeom>
          <a:noFill/>
        </p:spPr>
        <p:txBody>
          <a:bodyPr wrap="square">
            <a:spAutoFit/>
          </a:bodyPr>
          <a:lstStyle/>
          <a:p>
            <a:pPr marL="228600" indent="-22860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use adverbs of time</a:t>
            </a:r>
            <a:r>
              <a:rPr lang="en-GB" sz="1200" dirty="0">
                <a:latin typeface="Calibri" panose="020F0502020204030204" pitchFamily="34" charset="0"/>
                <a:cs typeface="Calibri" panose="020F0502020204030204" pitchFamily="34" charset="0"/>
              </a:rPr>
              <a:t> to h</a:t>
            </a:r>
            <a:r>
              <a:rPr lang="en-GB" sz="1200" dirty="0">
                <a:solidFill>
                  <a:schemeClr val="tx1"/>
                </a:solidFill>
                <a:latin typeface="Calibri" panose="020F0502020204030204" pitchFamily="34" charset="0"/>
                <a:cs typeface="Calibri" panose="020F0502020204030204" pitchFamily="34" charset="0"/>
              </a:rPr>
              <a:t>elp the reader understand how the sentence fits into the bigger piece.</a:t>
            </a:r>
          </a:p>
          <a:p>
            <a:pPr marL="228600" indent="-22860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develop cohesion by staying on one idea and developing several sentences on one idea before moving on to a different idea.</a:t>
            </a:r>
          </a:p>
          <a:p>
            <a:pPr marL="228600" indent="-22860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plan, draft and then edit a piece of writing making sure that </a:t>
            </a:r>
            <a:r>
              <a:rPr lang="en-GB" sz="1200" dirty="0">
                <a:latin typeface="Calibri" panose="020F0502020204030204" pitchFamily="34" charset="0"/>
                <a:cs typeface="Calibri" panose="020F0502020204030204" pitchFamily="34" charset="0"/>
              </a:rPr>
              <a:t>I</a:t>
            </a:r>
            <a:r>
              <a:rPr lang="en-GB" sz="1200" dirty="0">
                <a:solidFill>
                  <a:schemeClr val="tx1"/>
                </a:solidFill>
                <a:latin typeface="Calibri" panose="020F0502020204030204" pitchFamily="34" charset="0"/>
                <a:cs typeface="Calibri" panose="020F0502020204030204" pitchFamily="34" charset="0"/>
              </a:rPr>
              <a:t> keep the needs of </a:t>
            </a:r>
            <a:r>
              <a:rPr lang="en-GB" sz="1200" dirty="0">
                <a:latin typeface="Calibri" panose="020F0502020204030204" pitchFamily="34" charset="0"/>
                <a:cs typeface="Calibri" panose="020F0502020204030204" pitchFamily="34" charset="0"/>
              </a:rPr>
              <a:t>my</a:t>
            </a:r>
            <a:r>
              <a:rPr lang="en-GB" sz="1200" dirty="0">
                <a:solidFill>
                  <a:schemeClr val="tx1"/>
                </a:solidFill>
                <a:latin typeface="Calibri" panose="020F0502020204030204" pitchFamily="34" charset="0"/>
                <a:cs typeface="Calibri" panose="020F0502020204030204" pitchFamily="34" charset="0"/>
              </a:rPr>
              <a:t> reader as the main influence in any decisions that </a:t>
            </a:r>
            <a:r>
              <a:rPr lang="en-GB" sz="1200" dirty="0">
                <a:latin typeface="Calibri" panose="020F0502020204030204" pitchFamily="34" charset="0"/>
                <a:cs typeface="Calibri" panose="020F0502020204030204" pitchFamily="34" charset="0"/>
              </a:rPr>
              <a:t>I</a:t>
            </a:r>
            <a:r>
              <a:rPr lang="en-GB" sz="1200" dirty="0">
                <a:solidFill>
                  <a:schemeClr val="tx1"/>
                </a:solidFill>
                <a:latin typeface="Calibri" panose="020F0502020204030204" pitchFamily="34" charset="0"/>
                <a:cs typeface="Calibri" panose="020F0502020204030204" pitchFamily="34" charset="0"/>
              </a:rPr>
              <a:t> make.</a:t>
            </a:r>
          </a:p>
          <a:p>
            <a:pPr marL="228600" indent="-22860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make good vocabulary choices so I sound like an expert.</a:t>
            </a:r>
          </a:p>
        </p:txBody>
      </p:sp>
    </p:spTree>
    <p:extLst>
      <p:ext uri="{BB962C8B-B14F-4D97-AF65-F5344CB8AC3E}">
        <p14:creationId xmlns:p14="http://schemas.microsoft.com/office/powerpoint/2010/main" val="130611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8" name="AutoShape 18" descr="The Hodgeheg (Paperback) - Dick King-Smith | Jarrold, Norwich">
            <a:extLst>
              <a:ext uri="{FF2B5EF4-FFF2-40B4-BE49-F238E27FC236}">
                <a16:creationId xmlns:a16="http://schemas.microsoft.com/office/drawing/2014/main" id="{FF5709C0-10C5-6902-FE91-0647DA3EF39B}"/>
              </a:ext>
            </a:extLst>
          </p:cNvPr>
          <p:cNvSpPr>
            <a:spLocks noChangeAspect="1" noChangeArrowheads="1"/>
          </p:cNvSpPr>
          <p:nvPr/>
        </p:nvSpPr>
        <p:spPr bwMode="auto">
          <a:xfrm>
            <a:off x="3276600" y="4800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Rectangle 4">
            <a:extLst>
              <a:ext uri="{FF2B5EF4-FFF2-40B4-BE49-F238E27FC236}">
                <a16:creationId xmlns:a16="http://schemas.microsoft.com/office/drawing/2014/main" id="{8D83D51F-D69C-89C1-AF1B-D42BAC650750}"/>
              </a:ext>
            </a:extLst>
          </p:cNvPr>
          <p:cNvSpPr/>
          <p:nvPr/>
        </p:nvSpPr>
        <p:spPr>
          <a:xfrm>
            <a:off x="137583" y="1244404"/>
            <a:ext cx="2054666" cy="1194100"/>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Summer 1</a:t>
            </a:r>
          </a:p>
          <a:p>
            <a:pPr fontAlgn="base"/>
            <a:r>
              <a:rPr lang="en-GB" sz="1200" dirty="0">
                <a:solidFill>
                  <a:srgbClr val="000000"/>
                </a:solidFill>
              </a:rPr>
              <a:t>Lead Text: Jack and the Jelly Bean Stalk</a:t>
            </a:r>
          </a:p>
          <a:p>
            <a:pPr fontAlgn="base"/>
            <a:endParaRPr lang="en-GB" sz="1200" i="0" dirty="0">
              <a:solidFill>
                <a:srgbClr val="000000"/>
              </a:solidFill>
              <a:effectLst/>
              <a:cs typeface="Calibri"/>
            </a:endParaRPr>
          </a:p>
          <a:p>
            <a:pPr fontAlgn="base"/>
            <a:r>
              <a:rPr lang="en-GB" sz="1200" b="1" dirty="0">
                <a:solidFill>
                  <a:srgbClr val="000000"/>
                </a:solidFill>
              </a:rPr>
              <a:t>Value: Aspiration</a:t>
            </a:r>
            <a:endParaRPr lang="en-GB" sz="1200" b="1" dirty="0">
              <a:solidFill>
                <a:schemeClr val="tx1"/>
              </a:solidFill>
            </a:endParaRPr>
          </a:p>
          <a:p>
            <a:pPr fontAlgn="base"/>
            <a:endParaRPr lang="en-GB" sz="1200" i="0" dirty="0">
              <a:solidFill>
                <a:srgbClr val="000000"/>
              </a:solidFill>
              <a:effectLst/>
              <a:cs typeface="Calibri"/>
            </a:endParaRPr>
          </a:p>
        </p:txBody>
      </p:sp>
      <p:sp>
        <p:nvSpPr>
          <p:cNvPr id="10" name="Rectangle 9">
            <a:extLst>
              <a:ext uri="{FF2B5EF4-FFF2-40B4-BE49-F238E27FC236}">
                <a16:creationId xmlns:a16="http://schemas.microsoft.com/office/drawing/2014/main" id="{6B32DE05-C7F9-CAF4-3664-9E55491C5B01}"/>
              </a:ext>
            </a:extLst>
          </p:cNvPr>
          <p:cNvSpPr/>
          <p:nvPr/>
        </p:nvSpPr>
        <p:spPr>
          <a:xfrm>
            <a:off x="2334275" y="4407784"/>
            <a:ext cx="4299471" cy="868438"/>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err="1">
                <a:solidFill>
                  <a:schemeClr val="tx1"/>
                </a:solidFill>
              </a:rPr>
              <a:t>hildren</a:t>
            </a:r>
            <a:r>
              <a:rPr lang="en-GB" sz="1200" dirty="0">
                <a:solidFill>
                  <a:schemeClr val="tx1"/>
                </a:solidFill>
              </a:rPr>
              <a:t> will be assessed on 3 pieces of writing:</a:t>
            </a:r>
          </a:p>
          <a:p>
            <a:r>
              <a:rPr lang="en-GB" sz="1200" dirty="0">
                <a:solidFill>
                  <a:schemeClr val="tx1"/>
                </a:solidFill>
              </a:rPr>
              <a:t>A postcard from Jack, a character description of a giant, and of course a short story that is presented as a fractured fairy tale.</a:t>
            </a:r>
            <a:endParaRPr lang="en-GB" sz="1200" b="1" dirty="0">
              <a:solidFill>
                <a:schemeClr val="tx1"/>
              </a:solidFill>
            </a:endParaRPr>
          </a:p>
        </p:txBody>
      </p:sp>
      <p:sp>
        <p:nvSpPr>
          <p:cNvPr id="11" name="TextBox 10">
            <a:extLst>
              <a:ext uri="{FF2B5EF4-FFF2-40B4-BE49-F238E27FC236}">
                <a16:creationId xmlns:a16="http://schemas.microsoft.com/office/drawing/2014/main" id="{519EB0D8-B069-C895-D843-E72BA3116230}"/>
              </a:ext>
            </a:extLst>
          </p:cNvPr>
          <p:cNvSpPr txBox="1"/>
          <p:nvPr/>
        </p:nvSpPr>
        <p:spPr>
          <a:xfrm>
            <a:off x="2340789" y="1322050"/>
            <a:ext cx="4257100" cy="2677656"/>
          </a:xfrm>
          <a:prstGeom prst="rect">
            <a:avLst/>
          </a:prstGeom>
          <a:noFill/>
        </p:spPr>
        <p:txBody>
          <a:bodyPr wrap="square">
            <a:spAutoFit/>
          </a:bodyPr>
          <a:lstStyle/>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r</a:t>
            </a:r>
            <a:r>
              <a:rPr lang="en-GB" sz="1200" dirty="0">
                <a:solidFill>
                  <a:schemeClr val="tx1"/>
                </a:solidFill>
                <a:latin typeface="Calibri" panose="020F0502020204030204" pitchFamily="34" charset="0"/>
                <a:cs typeface="Calibri" panose="020F0502020204030204" pitchFamily="34" charset="0"/>
              </a:rPr>
              <a:t>etell a known fairy tale and understand its structure and message</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s</a:t>
            </a:r>
            <a:r>
              <a:rPr lang="en-GB" sz="1200" dirty="0">
                <a:solidFill>
                  <a:schemeClr val="tx1"/>
                </a:solidFill>
                <a:latin typeface="Calibri" panose="020F0502020204030204" pitchFamily="34" charset="0"/>
                <a:cs typeface="Calibri" panose="020F0502020204030204" pitchFamily="34" charset="0"/>
              </a:rPr>
              <a:t>equence events and recognise integral parts of the story</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d</a:t>
            </a:r>
            <a:r>
              <a:rPr lang="en-GB" sz="1200" dirty="0">
                <a:solidFill>
                  <a:schemeClr val="tx1"/>
                </a:solidFill>
                <a:latin typeface="Calibri" panose="020F0502020204030204" pitchFamily="34" charset="0"/>
                <a:cs typeface="Calibri" panose="020F0502020204030204" pitchFamily="34" charset="0"/>
              </a:rPr>
              <a:t>iscuss which events are dependent on each other</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a:t>
            </a:r>
            <a:r>
              <a:rPr lang="en-GB" sz="1200" dirty="0" err="1">
                <a:solidFill>
                  <a:schemeClr val="tx1"/>
                </a:solidFill>
                <a:latin typeface="Calibri" panose="020F0502020204030204" pitchFamily="34" charset="0"/>
                <a:cs typeface="Calibri" panose="020F0502020204030204" pitchFamily="34" charset="0"/>
              </a:rPr>
              <a:t>dentify</a:t>
            </a:r>
            <a:r>
              <a:rPr lang="en-GB" sz="1200" dirty="0">
                <a:solidFill>
                  <a:schemeClr val="tx1"/>
                </a:solidFill>
                <a:latin typeface="Calibri" panose="020F0502020204030204" pitchFamily="34" charset="0"/>
                <a:cs typeface="Calibri" panose="020F0502020204030204" pitchFamily="34" charset="0"/>
              </a:rPr>
              <a:t> parts of a story that cannot be changed</a:t>
            </a:r>
          </a:p>
          <a:p>
            <a:r>
              <a:rPr lang="en-GB" sz="1200" dirty="0">
                <a:solidFill>
                  <a:schemeClr val="tx1"/>
                </a:solidFill>
                <a:latin typeface="Calibri" panose="020F0502020204030204" pitchFamily="34" charset="0"/>
                <a:cs typeface="Calibri" panose="020F0502020204030204" pitchFamily="34" charset="0"/>
              </a:rPr>
              <a:t>Once children are confident in analysing the structure of existing fairy tales, they will develop skills of imitation and then innovation. They will need to identify parts of a story that can change and then be able to follow up so that their proposed changes ‘fit’ into the story as a whole.</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d</a:t>
            </a:r>
            <a:r>
              <a:rPr lang="en-GB" sz="1200" dirty="0">
                <a:solidFill>
                  <a:schemeClr val="tx1"/>
                </a:solidFill>
                <a:latin typeface="Calibri" panose="020F0502020204030204" pitchFamily="34" charset="0"/>
                <a:cs typeface="Calibri" panose="020F0502020204030204" pitchFamily="34" charset="0"/>
              </a:rPr>
              <a:t>evelop a story plan</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suggest ‘variables’ that could possibly change in a book</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u</a:t>
            </a:r>
            <a:r>
              <a:rPr lang="en-GB" sz="1200" dirty="0">
                <a:solidFill>
                  <a:schemeClr val="tx1"/>
                </a:solidFill>
                <a:latin typeface="Calibri" panose="020F0502020204030204" pitchFamily="34" charset="0"/>
                <a:cs typeface="Calibri" panose="020F0502020204030204" pitchFamily="34" charset="0"/>
              </a:rPr>
              <a:t>nderstand how changes might impact the outcome</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l</a:t>
            </a:r>
            <a:r>
              <a:rPr lang="en-GB" sz="1200" dirty="0">
                <a:solidFill>
                  <a:schemeClr val="tx1"/>
                </a:solidFill>
                <a:latin typeface="Calibri" panose="020F0502020204030204" pitchFamily="34" charset="0"/>
                <a:cs typeface="Calibri" panose="020F0502020204030204" pitchFamily="34" charset="0"/>
              </a:rPr>
              <a:t>ink ideas across a whole piece </a:t>
            </a:r>
          </a:p>
        </p:txBody>
      </p:sp>
      <p:pic>
        <p:nvPicPr>
          <p:cNvPr id="12" name="Picture 2" descr="Jack and the Jelly Bean Stalk: Amazon.co.uk: Mortimer, Rachael, Pichon,  Liz: 9781444910407: Books">
            <a:extLst>
              <a:ext uri="{FF2B5EF4-FFF2-40B4-BE49-F238E27FC236}">
                <a16:creationId xmlns:a16="http://schemas.microsoft.com/office/drawing/2014/main" id="{FBA0DD22-9CB6-388F-E9CE-8D562AC4D1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509" y="2598567"/>
            <a:ext cx="2052799" cy="267765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F6695A83-ECDC-1971-3C97-80B126D98AE9}"/>
              </a:ext>
            </a:extLst>
          </p:cNvPr>
          <p:cNvSpPr/>
          <p:nvPr/>
        </p:nvSpPr>
        <p:spPr>
          <a:xfrm>
            <a:off x="150283" y="5577840"/>
            <a:ext cx="2054666" cy="1194100"/>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Summer 2</a:t>
            </a:r>
          </a:p>
          <a:p>
            <a:pPr fontAlgn="base"/>
            <a:r>
              <a:rPr lang="en-GB" sz="1200" dirty="0">
                <a:solidFill>
                  <a:srgbClr val="000000"/>
                </a:solidFill>
              </a:rPr>
              <a:t>Lead Text: A Midsummer Night’s Dream</a:t>
            </a:r>
            <a:endParaRPr lang="en-GB" sz="1200" i="0" dirty="0">
              <a:solidFill>
                <a:srgbClr val="000000"/>
              </a:solidFill>
              <a:effectLst/>
              <a:cs typeface="Calibri"/>
            </a:endParaRPr>
          </a:p>
          <a:p>
            <a:pPr fontAlgn="base"/>
            <a:r>
              <a:rPr lang="en-GB" sz="1200" b="1" dirty="0">
                <a:solidFill>
                  <a:srgbClr val="000000"/>
                </a:solidFill>
              </a:rPr>
              <a:t>Value: Kindness</a:t>
            </a:r>
            <a:endParaRPr lang="en-GB" sz="1200" b="1" dirty="0">
              <a:solidFill>
                <a:schemeClr val="tx1"/>
              </a:solidFill>
            </a:endParaRPr>
          </a:p>
          <a:p>
            <a:pPr fontAlgn="base"/>
            <a:endParaRPr lang="en-GB" sz="1200" i="0" dirty="0">
              <a:solidFill>
                <a:srgbClr val="000000"/>
              </a:solidFill>
              <a:effectLst/>
              <a:cs typeface="Calibri"/>
            </a:endParaRPr>
          </a:p>
        </p:txBody>
      </p:sp>
      <p:sp>
        <p:nvSpPr>
          <p:cNvPr id="15" name="Rectangle 14">
            <a:extLst>
              <a:ext uri="{FF2B5EF4-FFF2-40B4-BE49-F238E27FC236}">
                <a16:creationId xmlns:a16="http://schemas.microsoft.com/office/drawing/2014/main" id="{B5B807E1-A424-84A7-6C65-D3E599557586}"/>
              </a:ext>
            </a:extLst>
          </p:cNvPr>
          <p:cNvSpPr/>
          <p:nvPr/>
        </p:nvSpPr>
        <p:spPr>
          <a:xfrm>
            <a:off x="2346975" y="8542215"/>
            <a:ext cx="4299471" cy="1067443"/>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Children will write a party invitation, a description of a character and a setting, and will retell part of the story in their own words. They will also write a recount of their trip to the New Forest.</a:t>
            </a:r>
          </a:p>
          <a:p>
            <a:pPr algn="ctr"/>
            <a:endParaRPr lang="en-GB" sz="1200" b="1" dirty="0">
              <a:solidFill>
                <a:schemeClr val="tx1"/>
              </a:solidFill>
            </a:endParaRPr>
          </a:p>
        </p:txBody>
      </p:sp>
      <p:pic>
        <p:nvPicPr>
          <p:cNvPr id="16" name="Picture 2" descr="A Shakespeare Story: A Midsummer Night's Dream by Andrew Matthews, Tony Ross  | Waterstones">
            <a:extLst>
              <a:ext uri="{FF2B5EF4-FFF2-40B4-BE49-F238E27FC236}">
                <a16:creationId xmlns:a16="http://schemas.microsoft.com/office/drawing/2014/main" id="{009175BA-97F1-1381-A06A-40FAAEB154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949" y="6866035"/>
            <a:ext cx="2031527" cy="2743624"/>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579730DE-78BB-03B4-831F-D0893DCF2ACA}"/>
              </a:ext>
            </a:extLst>
          </p:cNvPr>
          <p:cNvSpPr txBox="1"/>
          <p:nvPr/>
        </p:nvSpPr>
        <p:spPr>
          <a:xfrm>
            <a:off x="2218654" y="5550686"/>
            <a:ext cx="4391934" cy="1569660"/>
          </a:xfrm>
          <a:prstGeom prst="rect">
            <a:avLst/>
          </a:prstGeom>
          <a:noFill/>
        </p:spPr>
        <p:txBody>
          <a:bodyPr wrap="square">
            <a:spAutoFit/>
          </a:bodyPr>
          <a:lstStyle/>
          <a:p>
            <a:pPr marL="171450" indent="-171450">
              <a:buFont typeface="Arial" panose="020B0604020202020204" pitchFamily="34" charset="0"/>
              <a:buChar char="•"/>
            </a:pPr>
            <a:r>
              <a:rPr lang="en-GB" sz="1200" dirty="0">
                <a:cs typeface="Calibri" panose="020F0502020204030204" pitchFamily="34" charset="0"/>
              </a:rPr>
              <a:t>I can use </a:t>
            </a:r>
            <a:r>
              <a:rPr lang="en-GB" sz="1200" dirty="0">
                <a:solidFill>
                  <a:schemeClr val="tx1"/>
                </a:solidFill>
                <a:cs typeface="Calibri" panose="020F0502020204030204" pitchFamily="34" charset="0"/>
              </a:rPr>
              <a:t>the suffixes _y, _er and _</a:t>
            </a:r>
            <a:r>
              <a:rPr lang="en-GB" sz="1200" dirty="0" err="1">
                <a:solidFill>
                  <a:schemeClr val="tx1"/>
                </a:solidFill>
                <a:cs typeface="Calibri" panose="020F0502020204030204" pitchFamily="34" charset="0"/>
              </a:rPr>
              <a:t>est</a:t>
            </a:r>
            <a:r>
              <a:rPr lang="en-GB" sz="1200" dirty="0">
                <a:solidFill>
                  <a:schemeClr val="tx1"/>
                </a:solidFill>
                <a:cs typeface="Calibri" panose="020F0502020204030204" pitchFamily="34" charset="0"/>
              </a:rPr>
              <a:t> to compare adjectives.</a:t>
            </a:r>
          </a:p>
          <a:p>
            <a:pPr marL="171450" indent="-171450">
              <a:buFont typeface="Arial" panose="020B0604020202020204" pitchFamily="34" charset="0"/>
              <a:buChar char="•"/>
            </a:pPr>
            <a:r>
              <a:rPr lang="en-GB" sz="1200" dirty="0">
                <a:solidFill>
                  <a:schemeClr val="tx1"/>
                </a:solidFill>
                <a:cs typeface="Calibri" panose="020F0502020204030204" pitchFamily="34" charset="0"/>
              </a:rPr>
              <a:t>I can use the suffixes _</a:t>
            </a:r>
            <a:r>
              <a:rPr lang="en-GB" sz="1200" dirty="0" err="1">
                <a:solidFill>
                  <a:schemeClr val="tx1"/>
                </a:solidFill>
                <a:cs typeface="Calibri" panose="020F0502020204030204" pitchFamily="34" charset="0"/>
              </a:rPr>
              <a:t>ful</a:t>
            </a:r>
            <a:r>
              <a:rPr lang="en-GB" sz="1200" dirty="0">
                <a:solidFill>
                  <a:schemeClr val="tx1"/>
                </a:solidFill>
                <a:cs typeface="Calibri" panose="020F0502020204030204" pitchFamily="34" charset="0"/>
              </a:rPr>
              <a:t> and _less to describe the characters.</a:t>
            </a:r>
          </a:p>
          <a:p>
            <a:pPr marL="171450" indent="-171450">
              <a:buFont typeface="Arial" panose="020B0604020202020204" pitchFamily="34" charset="0"/>
              <a:buChar char="•"/>
            </a:pPr>
            <a:r>
              <a:rPr lang="en-GB" sz="1200" dirty="0">
                <a:cs typeface="Calibri" panose="020F0502020204030204" pitchFamily="34" charset="0"/>
              </a:rPr>
              <a:t>I use e</a:t>
            </a:r>
            <a:r>
              <a:rPr lang="en-GB" sz="1200" dirty="0">
                <a:solidFill>
                  <a:schemeClr val="tx1"/>
                </a:solidFill>
                <a:cs typeface="Calibri" panose="020F0502020204030204" pitchFamily="34" charset="0"/>
              </a:rPr>
              <a:t>xpanded noun phrases when building a description.</a:t>
            </a:r>
          </a:p>
          <a:p>
            <a:pPr marL="171450" indent="-171450">
              <a:buFont typeface="Arial" panose="020B0604020202020204" pitchFamily="34" charset="0"/>
              <a:buChar char="•"/>
            </a:pPr>
            <a:r>
              <a:rPr lang="en-GB" sz="1200" dirty="0">
                <a:solidFill>
                  <a:schemeClr val="tx1"/>
                </a:solidFill>
                <a:cs typeface="Calibri" panose="020F0502020204030204" pitchFamily="34" charset="0"/>
              </a:rPr>
              <a:t>I use a wider range of conjunctions to ‘expand’ </a:t>
            </a:r>
            <a:r>
              <a:rPr lang="en-GB" sz="1200" dirty="0">
                <a:cs typeface="Calibri" panose="020F0502020204030204" pitchFamily="34" charset="0"/>
              </a:rPr>
              <a:t>my </a:t>
            </a:r>
            <a:r>
              <a:rPr lang="en-GB" sz="1200" dirty="0">
                <a:solidFill>
                  <a:schemeClr val="tx1"/>
                </a:solidFill>
                <a:cs typeface="Calibri" panose="020F0502020204030204" pitchFamily="34" charset="0"/>
              </a:rPr>
              <a:t>sentences.</a:t>
            </a:r>
          </a:p>
          <a:p>
            <a:pPr marL="171450" indent="-171450">
              <a:buFont typeface="Arial" panose="020B0604020202020204" pitchFamily="34" charset="0"/>
              <a:buChar char="•"/>
            </a:pPr>
            <a:r>
              <a:rPr lang="en-GB" sz="1200" dirty="0">
                <a:cs typeface="Calibri" panose="020F0502020204030204" pitchFamily="34" charset="0"/>
              </a:rPr>
              <a:t>I can e</a:t>
            </a:r>
            <a:r>
              <a:rPr lang="en-GB" sz="1200" dirty="0">
                <a:solidFill>
                  <a:schemeClr val="tx1"/>
                </a:solidFill>
                <a:cs typeface="Calibri" panose="020F0502020204030204" pitchFamily="34" charset="0"/>
              </a:rPr>
              <a:t>dit work: I look at how to spot and correct errors and then look for opportunities to make more significant changes to the content of </a:t>
            </a:r>
            <a:r>
              <a:rPr lang="en-GB" sz="1200" dirty="0">
                <a:cs typeface="Calibri" panose="020F0502020204030204" pitchFamily="34" charset="0"/>
              </a:rPr>
              <a:t>my</a:t>
            </a:r>
            <a:r>
              <a:rPr lang="en-GB" sz="1200" dirty="0">
                <a:solidFill>
                  <a:schemeClr val="tx1"/>
                </a:solidFill>
                <a:cs typeface="Calibri" panose="020F0502020204030204" pitchFamily="34" charset="0"/>
              </a:rPr>
              <a:t> writing.</a:t>
            </a:r>
          </a:p>
          <a:p>
            <a:pPr marL="171450" indent="-171450">
              <a:buFont typeface="Arial" panose="020B0604020202020204" pitchFamily="34" charset="0"/>
              <a:buChar char="•"/>
            </a:pPr>
            <a:r>
              <a:rPr lang="en-GB" sz="1200" dirty="0">
                <a:solidFill>
                  <a:schemeClr val="tx1"/>
                </a:solidFill>
                <a:cs typeface="Calibri" panose="020F0502020204030204" pitchFamily="34" charset="0"/>
              </a:rPr>
              <a:t>I can orally perform </a:t>
            </a:r>
            <a:r>
              <a:rPr lang="en-GB" sz="1200" dirty="0">
                <a:cs typeface="Calibri" panose="020F0502020204030204" pitchFamily="34" charset="0"/>
              </a:rPr>
              <a:t>my</a:t>
            </a:r>
            <a:r>
              <a:rPr lang="en-GB" sz="1200" dirty="0">
                <a:solidFill>
                  <a:schemeClr val="tx1"/>
                </a:solidFill>
                <a:cs typeface="Calibri" panose="020F0502020204030204" pitchFamily="34" charset="0"/>
              </a:rPr>
              <a:t> work and present it to </a:t>
            </a:r>
            <a:r>
              <a:rPr lang="en-GB" sz="1200" dirty="0">
                <a:cs typeface="Calibri" panose="020F0502020204030204" pitchFamily="34" charset="0"/>
              </a:rPr>
              <a:t>my</a:t>
            </a:r>
            <a:r>
              <a:rPr lang="en-GB" sz="1200" dirty="0">
                <a:solidFill>
                  <a:schemeClr val="tx1"/>
                </a:solidFill>
                <a:cs typeface="Calibri" panose="020F0502020204030204" pitchFamily="34" charset="0"/>
              </a:rPr>
              <a:t> friends in class.  </a:t>
            </a:r>
          </a:p>
        </p:txBody>
      </p:sp>
    </p:spTree>
    <p:extLst>
      <p:ext uri="{BB962C8B-B14F-4D97-AF65-F5344CB8AC3E}">
        <p14:creationId xmlns:p14="http://schemas.microsoft.com/office/powerpoint/2010/main" val="16908869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70c5e83d-a7b0-44b5-9eb2-438f4d97f4d9" xsi:nil="true"/>
    <lcf76f155ced4ddcb4097134ff3c332f xmlns="70c5e83d-a7b0-44b5-9eb2-438f4d97f4d9">
      <Terms xmlns="http://schemas.microsoft.com/office/infopath/2007/PartnerControls"/>
    </lcf76f155ced4ddcb4097134ff3c332f>
    <TaxCatchAll xmlns="df879d75-6b86-4634-85d4-74d5b85558d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E55896D07DD748900052E6CBAACB1F" ma:contentTypeVersion="16" ma:contentTypeDescription="Create a new document." ma:contentTypeScope="" ma:versionID="af63845d2bfe3aece20d52a96d8850a4">
  <xsd:schema xmlns:xsd="http://www.w3.org/2001/XMLSchema" xmlns:xs="http://www.w3.org/2001/XMLSchema" xmlns:p="http://schemas.microsoft.com/office/2006/metadata/properties" xmlns:ns2="70c5e83d-a7b0-44b5-9eb2-438f4d97f4d9" xmlns:ns3="df879d75-6b86-4634-85d4-74d5b85558d3" targetNamespace="http://schemas.microsoft.com/office/2006/metadata/properties" ma:root="true" ma:fieldsID="bbd6c1091d3afd6922204b79fd7d16b7" ns2:_="" ns3:_="">
    <xsd:import namespace="70c5e83d-a7b0-44b5-9eb2-438f4d97f4d9"/>
    <xsd:import namespace="df879d75-6b86-4634-85d4-74d5b85558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c5e83d-a7b0-44b5-9eb2-438f4d97f4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879d75-6b86-4634-85d4-74d5b85558d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2b5c806-8d91-46ef-a695-e47eeb533c72}" ma:internalName="TaxCatchAll" ma:showField="CatchAllData" ma:web="df879d75-6b86-4634-85d4-74d5b85558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429D3F-B6D0-4703-9689-0CE15CEF2049}">
  <ds:schemaRefs>
    <ds:schemaRef ds:uri="http://www.w3.org/XML/1998/namespace"/>
    <ds:schemaRef ds:uri="70c5e83d-a7b0-44b5-9eb2-438f4d97f4d9"/>
    <ds:schemaRef ds:uri="http://schemas.microsoft.com/office/2006/documentManagement/types"/>
    <ds:schemaRef ds:uri="http://purl.org/dc/dcmitype/"/>
    <ds:schemaRef ds:uri="http://purl.org/dc/elements/1.1/"/>
    <ds:schemaRef ds:uri="df879d75-6b86-4634-85d4-74d5b85558d3"/>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3.xml><?xml version="1.0" encoding="utf-8"?>
<ds:datastoreItem xmlns:ds="http://schemas.openxmlformats.org/officeDocument/2006/customXml" ds:itemID="{8B799412-0559-4D2C-B032-2D996F878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c5e83d-a7b0-44b5-9eb2-438f4d97f4d9"/>
    <ds:schemaRef ds:uri="df879d75-6b86-4634-85d4-74d5b85558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1143</Words>
  <Application>Microsoft Office PowerPoint</Application>
  <PresentationFormat>A4 Paper (210x297 mm)</PresentationFormat>
  <Paragraphs>84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678</cp:revision>
  <cp:lastPrinted>2023-06-12T12:39:51Z</cp:lastPrinted>
  <dcterms:created xsi:type="dcterms:W3CDTF">2020-04-17T10:06:09Z</dcterms:created>
  <dcterms:modified xsi:type="dcterms:W3CDTF">2023-06-12T12:39:54Z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0x010100E1E55896D07DD748900052E6CBAACB1F</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