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7" d="100"/>
          <a:sy n="87" d="100"/>
        </p:scale>
        <p:origin x="1982" y="-163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05/06/2023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05/06/2023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05/06/2023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05/06/2023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05/06/2023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05/06/2023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523220"/>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2</a:t>
            </a:r>
          </a:p>
        </p:txBody>
      </p:sp>
      <p:sp>
        <p:nvSpPr>
          <p:cNvPr id="49" name="Rectangle 48">
            <a:extLst>
              <a:ext uri="{FF2B5EF4-FFF2-40B4-BE49-F238E27FC236}">
                <a16:creationId xmlns:a16="http://schemas.microsoft.com/office/drawing/2014/main" id="{FCC4F3D7-9E65-ABE4-8357-7C6057335BE2}"/>
              </a:ext>
            </a:extLst>
          </p:cNvPr>
          <p:cNvSpPr/>
          <p:nvPr/>
        </p:nvSpPr>
        <p:spPr>
          <a:xfrm>
            <a:off x="3261948" y="1841453"/>
            <a:ext cx="3351846" cy="353013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a:p>
            <a:pPr algn="ctr"/>
            <a:endParaRPr lang="en-GB" sz="1400" b="1" dirty="0">
              <a:solidFill>
                <a:schemeClr val="tx1"/>
              </a:solidFill>
            </a:endParaRPr>
          </a:p>
          <a:p>
            <a:pPr algn="ctr"/>
            <a:r>
              <a:rPr lang="en-GB" sz="1400" b="1" dirty="0">
                <a:solidFill>
                  <a:schemeClr val="tx1"/>
                </a:solidFill>
              </a:rPr>
              <a:t>Why this books and not something else?</a:t>
            </a:r>
          </a:p>
          <a:p>
            <a:pPr algn="ctr"/>
            <a:endParaRPr lang="en-GB" sz="1400" b="1" dirty="0">
              <a:solidFill>
                <a:schemeClr val="tx1"/>
              </a:solidFill>
            </a:endParaRPr>
          </a:p>
          <a:p>
            <a:r>
              <a:rPr lang="en-US" sz="1300" dirty="0">
                <a:solidFill>
                  <a:srgbClr val="212121"/>
                </a:solidFill>
              </a:rPr>
              <a:t>Shakespeare in Y2? Yes! We have chosen this book because it is a brilliant way to introduce the works of William Shakespeare to the children. Of course, this story has been retold (it isn’t a play) and adapted so that is accessible to Y2 children whilst still maintaining the same plot. We like this book because it illustrates how complicated friendships can be and it’s a good opportunity for us to reinforce how kindness is the root of all friendships. </a:t>
            </a:r>
          </a:p>
          <a:p>
            <a:r>
              <a:rPr lang="en-US" sz="1300" dirty="0">
                <a:solidFill>
                  <a:srgbClr val="212121"/>
                </a:solidFill>
              </a:rPr>
              <a:t>Children in Y2 also learn about the lives of significant Britons during this term – it is fitting that we find out about William Shakespeare. </a:t>
            </a:r>
            <a:endParaRPr lang="en-GB" sz="1300" dirty="0">
              <a:solidFill>
                <a:schemeClr val="tx1"/>
              </a:solidFill>
            </a:endParaRPr>
          </a:p>
          <a:p>
            <a:pPr algn="ctr">
              <a:lnSpc>
                <a:spcPct val="150000"/>
              </a:lnSpc>
            </a:pPr>
            <a:endParaRPr lang="en-GB" sz="1200" b="1" dirty="0">
              <a:solidFill>
                <a:schemeClr val="tx1"/>
              </a:solidFill>
            </a:endParaRP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A Midsummer Night’s Dream</a:t>
            </a:r>
          </a:p>
        </p:txBody>
      </p:sp>
      <p:sp>
        <p:nvSpPr>
          <p:cNvPr id="51" name="Rectangle 50">
            <a:extLst>
              <a:ext uri="{FF2B5EF4-FFF2-40B4-BE49-F238E27FC236}">
                <a16:creationId xmlns:a16="http://schemas.microsoft.com/office/drawing/2014/main" id="{FF0A0C2D-53E1-DCE5-3229-DFA113DB078B}"/>
              </a:ext>
            </a:extLst>
          </p:cNvPr>
          <p:cNvSpPr/>
          <p:nvPr/>
        </p:nvSpPr>
        <p:spPr>
          <a:xfrm>
            <a:off x="143982" y="6738991"/>
            <a:ext cx="6469811" cy="214073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School values these books reinforces:</a:t>
            </a:r>
          </a:p>
          <a:p>
            <a:endParaRPr lang="en-GB" sz="1400" b="1" dirty="0">
              <a:solidFill>
                <a:schemeClr val="tx1"/>
              </a:solidFill>
            </a:endParaRPr>
          </a:p>
          <a:p>
            <a:r>
              <a:rPr lang="en-US" sz="1300" b="0" i="0" dirty="0">
                <a:solidFill>
                  <a:srgbClr val="212121"/>
                </a:solidFill>
                <a:effectLst/>
              </a:rPr>
              <a:t>Friendships can often be </a:t>
            </a:r>
            <a:r>
              <a:rPr lang="en-US" sz="1300" dirty="0">
                <a:solidFill>
                  <a:srgbClr val="212121"/>
                </a:solidFill>
              </a:rPr>
              <a:t>tricky! </a:t>
            </a:r>
            <a:r>
              <a:rPr lang="en-US" sz="1300" b="0" i="0" dirty="0">
                <a:solidFill>
                  <a:srgbClr val="212121"/>
                </a:solidFill>
                <a:effectLst/>
              </a:rPr>
              <a:t>“The course of true love never did run smooth” is a quote from this William Shakespeare comedy, A Midsummer Night’s Dream and it seems Shakespeare’s observations are quite right. Relationships with your peers or friends can indeed sometimes be a challenge. During this half term, our lead value is kindness and we use this book to support </a:t>
            </a:r>
            <a:r>
              <a:rPr lang="en-US" sz="1300" dirty="0">
                <a:solidFill>
                  <a:srgbClr val="212121"/>
                </a:solidFill>
              </a:rPr>
              <a:t>the children to consider what it means to ‘work hard’ on our friendships. Relationships, as the children will discuss, need much kindness and consideration in order to flourish.</a:t>
            </a:r>
            <a:endParaRPr lang="en-GB" sz="1300" b="1" dirty="0">
              <a:solidFill>
                <a:schemeClr val="tx1"/>
              </a:solidFill>
            </a:endParaRPr>
          </a:p>
        </p:txBody>
      </p:sp>
      <p:sp>
        <p:nvSpPr>
          <p:cNvPr id="3" name="Rectangle 2">
            <a:extLst>
              <a:ext uri="{FF2B5EF4-FFF2-40B4-BE49-F238E27FC236}">
                <a16:creationId xmlns:a16="http://schemas.microsoft.com/office/drawing/2014/main" id="{8C6630C6-A9E2-AB42-C4FD-57FCB397B1FF}"/>
              </a:ext>
            </a:extLst>
          </p:cNvPr>
          <p:cNvSpPr/>
          <p:nvPr/>
        </p:nvSpPr>
        <p:spPr>
          <a:xfrm>
            <a:off x="3261947" y="5542726"/>
            <a:ext cx="3369312" cy="1025128"/>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ea typeface="Calibri" panose="020F0502020204030204" pitchFamily="34" charset="0"/>
                <a:cs typeface="Times New Roman" panose="02020603050405020304" pitchFamily="18" charset="0"/>
              </a:rPr>
              <a:t>Key Question:</a:t>
            </a:r>
          </a:p>
          <a:p>
            <a:endParaRPr lang="en-GB" sz="1400" b="1" dirty="0">
              <a:solidFill>
                <a:schemeClr val="tx1"/>
              </a:solidFill>
              <a:ea typeface="Calibri" panose="020F0502020204030204" pitchFamily="34" charset="0"/>
              <a:cs typeface="Times New Roman" panose="02020603050405020304" pitchFamily="18" charset="0"/>
            </a:endParaRPr>
          </a:p>
          <a:p>
            <a:r>
              <a:rPr lang="en-GB" sz="1300" dirty="0">
                <a:solidFill>
                  <a:schemeClr val="tx1"/>
                </a:solidFill>
                <a:ea typeface="Calibri" panose="020F0502020204030204" pitchFamily="34" charset="0"/>
                <a:cs typeface="Times New Roman" panose="02020603050405020304" pitchFamily="18" charset="0"/>
              </a:rPr>
              <a:t>How can you solve a situation so that both you and your friend are happy when there’s something you don’t agree about? </a:t>
            </a:r>
          </a:p>
        </p:txBody>
      </p:sp>
      <p:pic>
        <p:nvPicPr>
          <p:cNvPr id="1026" name="Picture 2" descr="A Shakespeare Story: A Midsummer Night's Dream by Andrew Matthews, Tony Ross  | Waterstones">
            <a:extLst>
              <a:ext uri="{FF2B5EF4-FFF2-40B4-BE49-F238E27FC236}">
                <a16:creationId xmlns:a16="http://schemas.microsoft.com/office/drawing/2014/main" id="{70C13D4B-4CA7-724D-BB44-051EB48F59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447" y="1841454"/>
            <a:ext cx="2947312" cy="472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2</a:t>
            </a:r>
          </a:p>
        </p:txBody>
      </p:sp>
      <p:sp>
        <p:nvSpPr>
          <p:cNvPr id="49" name="Rectangle 48">
            <a:extLst>
              <a:ext uri="{FF2B5EF4-FFF2-40B4-BE49-F238E27FC236}">
                <a16:creationId xmlns:a16="http://schemas.microsoft.com/office/drawing/2014/main" id="{FCC4F3D7-9E65-ABE4-8357-7C6057335BE2}"/>
              </a:ext>
            </a:extLst>
          </p:cNvPr>
          <p:cNvSpPr/>
          <p:nvPr/>
        </p:nvSpPr>
        <p:spPr>
          <a:xfrm>
            <a:off x="108062" y="5198685"/>
            <a:ext cx="6455787" cy="3879789"/>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Help at Home:</a:t>
            </a:r>
          </a:p>
          <a:p>
            <a:endParaRPr lang="en-GB" sz="1200" b="1" dirty="0">
              <a:solidFill>
                <a:schemeClr val="tx1"/>
              </a:solidFill>
            </a:endParaRPr>
          </a:p>
          <a:p>
            <a:r>
              <a:rPr lang="en-GB" sz="1400" dirty="0">
                <a:solidFill>
                  <a:schemeClr val="tx1"/>
                </a:solidFill>
              </a:rPr>
              <a:t>Describe one of your friends. What makes them so special? Think about what you do together and why you get along so well.</a:t>
            </a:r>
          </a:p>
          <a:p>
            <a:endParaRPr lang="en-GB" sz="1400" dirty="0">
              <a:solidFill>
                <a:schemeClr val="tx1"/>
              </a:solidFill>
            </a:endParaRPr>
          </a:p>
          <a:p>
            <a:r>
              <a:rPr lang="en-GB" sz="1400" dirty="0">
                <a:solidFill>
                  <a:schemeClr val="tx1"/>
                </a:solidFill>
              </a:rPr>
              <a:t>Imagine the best party ever! What would it be like? Write a few ideas down or draw and label a picture of the perfect party. </a:t>
            </a:r>
          </a:p>
          <a:p>
            <a:endParaRPr lang="en-GB" sz="1400" dirty="0">
              <a:solidFill>
                <a:schemeClr val="tx1"/>
              </a:solidFill>
            </a:endParaRPr>
          </a:p>
          <a:p>
            <a:r>
              <a:rPr lang="en-GB" sz="1400" dirty="0">
                <a:solidFill>
                  <a:schemeClr val="tx1"/>
                </a:solidFill>
              </a:rPr>
              <a:t>Please help me out with my problem. My best friend wants to play football at playtime but I don’t want to play! What should I do?</a:t>
            </a:r>
          </a:p>
          <a:p>
            <a:endParaRPr lang="en-GB" sz="1400" dirty="0">
              <a:solidFill>
                <a:schemeClr val="tx1"/>
              </a:solidFill>
            </a:endParaRPr>
          </a:p>
          <a:p>
            <a:r>
              <a:rPr lang="en-GB" sz="1400" dirty="0">
                <a:solidFill>
                  <a:schemeClr val="tx1"/>
                </a:solidFill>
              </a:rPr>
              <a:t>Describe a time when you have helped someone else.</a:t>
            </a:r>
          </a:p>
          <a:p>
            <a:endParaRPr lang="en-GB" sz="1400" dirty="0">
              <a:solidFill>
                <a:schemeClr val="tx1"/>
              </a:solidFill>
            </a:endParaRPr>
          </a:p>
          <a:p>
            <a:r>
              <a:rPr lang="en-GB" sz="1400" dirty="0">
                <a:solidFill>
                  <a:schemeClr val="tx1"/>
                </a:solidFill>
              </a:rPr>
              <a:t>Create a list of 5 things that you could do to show kindness towards someone in your family.</a:t>
            </a:r>
          </a:p>
          <a:p>
            <a:endParaRPr lang="en-GB" sz="1200" dirty="0">
              <a:solidFill>
                <a:schemeClr val="tx1"/>
              </a:solidFill>
            </a:endParaRPr>
          </a:p>
        </p:txBody>
      </p:sp>
      <p:sp>
        <p:nvSpPr>
          <p:cNvPr id="2" name="Rectangle 1">
            <a:extLst>
              <a:ext uri="{FF2B5EF4-FFF2-40B4-BE49-F238E27FC236}">
                <a16:creationId xmlns:a16="http://schemas.microsoft.com/office/drawing/2014/main" id="{B111C7C9-4401-CC6A-E4F1-66B6BFF95CD9}"/>
              </a:ext>
            </a:extLst>
          </p:cNvPr>
          <p:cNvSpPr/>
          <p:nvPr/>
        </p:nvSpPr>
        <p:spPr>
          <a:xfrm>
            <a:off x="120512" y="3781335"/>
            <a:ext cx="6455787" cy="1274241"/>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Writing Composition in school:</a:t>
            </a:r>
          </a:p>
          <a:p>
            <a:pPr algn="ctr"/>
            <a:endParaRPr lang="en-GB" sz="1400" b="1" dirty="0">
              <a:solidFill>
                <a:schemeClr val="tx1"/>
              </a:solidFill>
            </a:endParaRPr>
          </a:p>
          <a:p>
            <a:r>
              <a:rPr lang="en-GB" sz="1400" dirty="0">
                <a:solidFill>
                  <a:schemeClr val="tx1"/>
                </a:solidFill>
              </a:rPr>
              <a:t>Children will write a party invitation, a description of a character and a setting, and will retell part of the story in their own words. They will also write a recount of their trip to the New Forest.</a:t>
            </a:r>
          </a:p>
          <a:p>
            <a:pPr algn="ctr"/>
            <a:endParaRPr lang="en-GB" sz="1200" b="1" dirty="0">
              <a:solidFill>
                <a:schemeClr val="tx1"/>
              </a:solidFill>
            </a:endParaRPr>
          </a:p>
        </p:txBody>
      </p:sp>
      <p:sp>
        <p:nvSpPr>
          <p:cNvPr id="3" name="Rectangle 2">
            <a:extLst>
              <a:ext uri="{FF2B5EF4-FFF2-40B4-BE49-F238E27FC236}">
                <a16:creationId xmlns:a16="http://schemas.microsoft.com/office/drawing/2014/main" id="{480D3765-3B02-5778-7095-C267619F44F5}"/>
              </a:ext>
            </a:extLst>
          </p:cNvPr>
          <p:cNvSpPr/>
          <p:nvPr/>
        </p:nvSpPr>
        <p:spPr>
          <a:xfrm>
            <a:off x="120512" y="1209487"/>
            <a:ext cx="6455787" cy="2465698"/>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cs typeface="Calibri" panose="020F0502020204030204" pitchFamily="34" charset="0"/>
              </a:rPr>
              <a:t>English Skills that will be developed through this unit</a:t>
            </a:r>
            <a:r>
              <a:rPr lang="en-GB" sz="1400" dirty="0">
                <a:solidFill>
                  <a:schemeClr val="tx1"/>
                </a:solidFill>
              </a:rPr>
              <a:t>:</a:t>
            </a:r>
          </a:p>
          <a:p>
            <a:pPr algn="ctr"/>
            <a:endParaRPr lang="en-GB" sz="1400" dirty="0">
              <a:solidFill>
                <a:schemeClr val="tx1"/>
              </a:solidFill>
            </a:endParaRPr>
          </a:p>
          <a:p>
            <a:r>
              <a:rPr lang="en-GB" sz="1400" dirty="0">
                <a:solidFill>
                  <a:schemeClr val="tx1"/>
                </a:solidFill>
                <a:cs typeface="Calibri" panose="020F0502020204030204" pitchFamily="34" charset="0"/>
              </a:rPr>
              <a:t>We will look at the suffixes _y, _er and _</a:t>
            </a:r>
            <a:r>
              <a:rPr lang="en-GB" sz="1400" dirty="0" err="1">
                <a:solidFill>
                  <a:schemeClr val="tx1"/>
                </a:solidFill>
                <a:cs typeface="Calibri" panose="020F0502020204030204" pitchFamily="34" charset="0"/>
              </a:rPr>
              <a:t>est</a:t>
            </a:r>
            <a:r>
              <a:rPr lang="en-GB" sz="1400" dirty="0">
                <a:solidFill>
                  <a:schemeClr val="tx1"/>
                </a:solidFill>
                <a:cs typeface="Calibri" panose="020F0502020204030204" pitchFamily="34" charset="0"/>
              </a:rPr>
              <a:t> to compare adjectives.</a:t>
            </a:r>
          </a:p>
          <a:p>
            <a:r>
              <a:rPr lang="en-GB" sz="1400" dirty="0">
                <a:solidFill>
                  <a:schemeClr val="tx1"/>
                </a:solidFill>
                <a:cs typeface="Calibri" panose="020F0502020204030204" pitchFamily="34" charset="0"/>
              </a:rPr>
              <a:t>Suffixes _</a:t>
            </a:r>
            <a:r>
              <a:rPr lang="en-GB" sz="1400" dirty="0" err="1">
                <a:solidFill>
                  <a:schemeClr val="tx1"/>
                </a:solidFill>
                <a:cs typeface="Calibri" panose="020F0502020204030204" pitchFamily="34" charset="0"/>
              </a:rPr>
              <a:t>ful</a:t>
            </a:r>
            <a:r>
              <a:rPr lang="en-GB" sz="1400" dirty="0">
                <a:solidFill>
                  <a:schemeClr val="tx1"/>
                </a:solidFill>
                <a:cs typeface="Calibri" panose="020F0502020204030204" pitchFamily="34" charset="0"/>
              </a:rPr>
              <a:t> and _less will be used to describe the characters.</a:t>
            </a:r>
          </a:p>
          <a:p>
            <a:r>
              <a:rPr lang="en-GB" sz="1400" dirty="0">
                <a:solidFill>
                  <a:schemeClr val="tx1"/>
                </a:solidFill>
                <a:cs typeface="Calibri" panose="020F0502020204030204" pitchFamily="34" charset="0"/>
              </a:rPr>
              <a:t>Expanded noun phrases always come in handy when building a description.</a:t>
            </a:r>
          </a:p>
          <a:p>
            <a:r>
              <a:rPr lang="en-GB" sz="1400" dirty="0">
                <a:solidFill>
                  <a:schemeClr val="tx1"/>
                </a:solidFill>
                <a:cs typeface="Calibri" panose="020F0502020204030204" pitchFamily="34" charset="0"/>
              </a:rPr>
              <a:t>As always, children will use a range of conjunctions to ‘expand’ their sentences.</a:t>
            </a:r>
          </a:p>
          <a:p>
            <a:r>
              <a:rPr lang="en-GB" sz="1400" dirty="0">
                <a:solidFill>
                  <a:schemeClr val="tx1"/>
                </a:solidFill>
                <a:cs typeface="Calibri" panose="020F0502020204030204" pitchFamily="34" charset="0"/>
              </a:rPr>
              <a:t>Editing work will be a key feature this half term. We will look at how to spot and correct errors and then look into how we can look for opportunities to make more significant changes to the content of our writing.</a:t>
            </a:r>
          </a:p>
          <a:p>
            <a:r>
              <a:rPr lang="en-GB" sz="1400" dirty="0">
                <a:solidFill>
                  <a:schemeClr val="tx1"/>
                </a:solidFill>
                <a:cs typeface="Calibri" panose="020F0502020204030204" pitchFamily="34" charset="0"/>
              </a:rPr>
              <a:t>We will also build in opportunities to orally perform our work and present it to our friends in class.  </a:t>
            </a:r>
          </a:p>
        </p:txBody>
      </p:sp>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2</a:t>
            </a: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12777FC4-CFBE-ADD0-5604-003CBAB05150}"/>
              </a:ext>
            </a:extLst>
          </p:cNvPr>
          <p:cNvSpPr txBox="1"/>
          <p:nvPr/>
        </p:nvSpPr>
        <p:spPr>
          <a:xfrm>
            <a:off x="190500" y="1160698"/>
            <a:ext cx="6362699" cy="584775"/>
          </a:xfrm>
          <a:prstGeom prst="rect">
            <a:avLst/>
          </a:prstGeom>
          <a:noFill/>
        </p:spPr>
        <p:txBody>
          <a:bodyPr wrap="square">
            <a:spAutoFit/>
          </a:bodyPr>
          <a:lstStyle/>
          <a:p>
            <a:pPr algn="ctr"/>
            <a:r>
              <a:rPr lang="en-GB" sz="2000" b="1" dirty="0">
                <a:solidFill>
                  <a:schemeClr val="tx1"/>
                </a:solidFill>
              </a:rPr>
              <a:t>Our Extended Book Spine</a:t>
            </a:r>
          </a:p>
          <a:p>
            <a:endParaRPr lang="en-GB" sz="1200" dirty="0">
              <a:solidFill>
                <a:schemeClr val="tx1"/>
              </a:solidFill>
            </a:endParaRPr>
          </a:p>
        </p:txBody>
      </p:sp>
      <p:pic>
        <p:nvPicPr>
          <p:cNvPr id="2050" name="Picture 2" descr="The Shakespeare Stories (Includes 16 books) : Andrew Matthews, Tony Ross:  Amazon.co.uk: Books">
            <a:extLst>
              <a:ext uri="{FF2B5EF4-FFF2-40B4-BE49-F238E27FC236}">
                <a16:creationId xmlns:a16="http://schemas.microsoft.com/office/drawing/2014/main" id="{95008D97-454B-CC98-02B7-6BAFD40E1B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371" y="1515156"/>
            <a:ext cx="2725510" cy="37437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D38506C-8E94-AE24-CEC3-F551ADAE3DD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82370" y="2699582"/>
            <a:ext cx="1564244" cy="2338338"/>
          </a:xfrm>
          <a:prstGeom prst="rect">
            <a:avLst/>
          </a:prstGeom>
          <a:noFill/>
          <a:ln>
            <a:noFill/>
          </a:ln>
        </p:spPr>
      </p:pic>
      <p:graphicFrame>
        <p:nvGraphicFramePr>
          <p:cNvPr id="16" name="Table 15">
            <a:extLst>
              <a:ext uri="{FF2B5EF4-FFF2-40B4-BE49-F238E27FC236}">
                <a16:creationId xmlns:a16="http://schemas.microsoft.com/office/drawing/2014/main" id="{8D7A88FF-E482-C02B-7C4C-C1CE9D6D0DE9}"/>
              </a:ext>
            </a:extLst>
          </p:cNvPr>
          <p:cNvGraphicFramePr>
            <a:graphicFrameLocks noGrp="1"/>
          </p:cNvGraphicFramePr>
          <p:nvPr>
            <p:extLst>
              <p:ext uri="{D42A27DB-BD31-4B8C-83A1-F6EECF244321}">
                <p14:modId xmlns:p14="http://schemas.microsoft.com/office/powerpoint/2010/main" val="3798845379"/>
              </p:ext>
            </p:extLst>
          </p:nvPr>
        </p:nvGraphicFramePr>
        <p:xfrm>
          <a:off x="4662104" y="2690960"/>
          <a:ext cx="1891096" cy="2346960"/>
        </p:xfrm>
        <a:graphic>
          <a:graphicData uri="http://schemas.openxmlformats.org/drawingml/2006/table">
            <a:tbl>
              <a:tblPr>
                <a:tableStyleId>{5C22544A-7EE6-4342-B048-85BDC9FD1C3A}</a:tableStyleId>
              </a:tblPr>
              <a:tblGrid>
                <a:gridCol w="1891096">
                  <a:extLst>
                    <a:ext uri="{9D8B030D-6E8A-4147-A177-3AD203B41FA5}">
                      <a16:colId xmlns:a16="http://schemas.microsoft.com/office/drawing/2014/main" val="3119603046"/>
                    </a:ext>
                  </a:extLst>
                </a:gridCol>
              </a:tblGrid>
              <a:tr h="1759464">
                <a:tc>
                  <a:txBody>
                    <a:bodyPr/>
                    <a:lstStyle/>
                    <a:p>
                      <a:pPr algn="just" fontAlgn="t">
                        <a:lnSpc>
                          <a:spcPct val="110000"/>
                        </a:lnSpc>
                        <a:spcAft>
                          <a:spcPts val="600"/>
                        </a:spcAft>
                      </a:pPr>
                      <a:r>
                        <a:rPr lang="en-GB" sz="1000" dirty="0">
                          <a:effectLst/>
                        </a:rPr>
                        <a:t>As a young girl sits forlornly on her front porch, a bright light shoots through the night sky, depositing a book at her feet. This precious gift unlocks a whole new world for the child. The book fizzes with magic, imagination and knowledge, leading her on an incredible journey to the classroom and beyond. As she reads more books, she is able to use her newfound knowledge to inspire others.</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tc>
                <a:extLst>
                  <a:ext uri="{0D108BD9-81ED-4DB2-BD59-A6C34878D82A}">
                    <a16:rowId xmlns:a16="http://schemas.microsoft.com/office/drawing/2014/main" val="2325957"/>
                  </a:ext>
                </a:extLst>
              </a:tr>
            </a:tbl>
          </a:graphicData>
        </a:graphic>
      </p:graphicFrame>
      <p:pic>
        <p:nvPicPr>
          <p:cNvPr id="18" name="Picture 17">
            <a:extLst>
              <a:ext uri="{FF2B5EF4-FFF2-40B4-BE49-F238E27FC236}">
                <a16:creationId xmlns:a16="http://schemas.microsoft.com/office/drawing/2014/main" id="{8512E4F8-6F12-2B4A-C496-703584B1487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67082" y="5124599"/>
            <a:ext cx="1578840" cy="2482533"/>
          </a:xfrm>
          <a:prstGeom prst="rect">
            <a:avLst/>
          </a:prstGeom>
          <a:noFill/>
          <a:ln>
            <a:noFill/>
          </a:ln>
        </p:spPr>
      </p:pic>
      <p:graphicFrame>
        <p:nvGraphicFramePr>
          <p:cNvPr id="19" name="Table 18">
            <a:extLst>
              <a:ext uri="{FF2B5EF4-FFF2-40B4-BE49-F238E27FC236}">
                <a16:creationId xmlns:a16="http://schemas.microsoft.com/office/drawing/2014/main" id="{ACF643F2-B7CE-79B4-52B9-10550BD73D7F}"/>
              </a:ext>
            </a:extLst>
          </p:cNvPr>
          <p:cNvGraphicFramePr>
            <a:graphicFrameLocks noGrp="1"/>
          </p:cNvGraphicFramePr>
          <p:nvPr>
            <p:extLst>
              <p:ext uri="{D42A27DB-BD31-4B8C-83A1-F6EECF244321}">
                <p14:modId xmlns:p14="http://schemas.microsoft.com/office/powerpoint/2010/main" val="92198369"/>
              </p:ext>
            </p:extLst>
          </p:nvPr>
        </p:nvGraphicFramePr>
        <p:xfrm>
          <a:off x="2178813" y="5713416"/>
          <a:ext cx="2386071" cy="1234366"/>
        </p:xfrm>
        <a:graphic>
          <a:graphicData uri="http://schemas.openxmlformats.org/drawingml/2006/table">
            <a:tbl>
              <a:tblPr>
                <a:tableStyleId>{5C22544A-7EE6-4342-B048-85BDC9FD1C3A}</a:tableStyleId>
              </a:tblPr>
              <a:tblGrid>
                <a:gridCol w="2386071">
                  <a:extLst>
                    <a:ext uri="{9D8B030D-6E8A-4147-A177-3AD203B41FA5}">
                      <a16:colId xmlns:a16="http://schemas.microsoft.com/office/drawing/2014/main" val="786014479"/>
                    </a:ext>
                  </a:extLst>
                </a:gridCol>
              </a:tblGrid>
              <a:tr h="1234366">
                <a:tc>
                  <a:txBody>
                    <a:bodyPr/>
                    <a:lstStyle/>
                    <a:p>
                      <a:pPr algn="l">
                        <a:lnSpc>
                          <a:spcPct val="110000"/>
                        </a:lnSpc>
                        <a:spcAft>
                          <a:spcPts val="1050"/>
                        </a:spcAft>
                      </a:pPr>
                      <a:r>
                        <a:rPr lang="en-US" sz="1050" dirty="0">
                          <a:effectLst/>
                        </a:rPr>
                        <a:t>Anna Hibiscus lives in amazing Africa with her mother, her father, her baby twin brothers, and lots and lots of her family. Join her as she splashes in the sea, prepares for a party, sells oranges, and hopes to see sweet, sweet snow!</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tc>
                <a:extLst>
                  <a:ext uri="{0D108BD9-81ED-4DB2-BD59-A6C34878D82A}">
                    <a16:rowId xmlns:a16="http://schemas.microsoft.com/office/drawing/2014/main" val="1800138108"/>
                  </a:ext>
                </a:extLst>
              </a:tr>
            </a:tbl>
          </a:graphicData>
        </a:graphic>
      </p:graphicFrame>
      <p:pic>
        <p:nvPicPr>
          <p:cNvPr id="20" name="Picture 19">
            <a:extLst>
              <a:ext uri="{FF2B5EF4-FFF2-40B4-BE49-F238E27FC236}">
                <a16:creationId xmlns:a16="http://schemas.microsoft.com/office/drawing/2014/main" id="{5724E237-862A-AC1F-98F9-31D97D4F803E}"/>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0244" y="6860025"/>
            <a:ext cx="1578840" cy="2057697"/>
          </a:xfrm>
          <a:prstGeom prst="rect">
            <a:avLst/>
          </a:prstGeom>
          <a:noFill/>
          <a:ln>
            <a:noFill/>
          </a:ln>
        </p:spPr>
      </p:pic>
      <p:pic>
        <p:nvPicPr>
          <p:cNvPr id="2052" name="Picture 4" descr="Amazing Grace : Hoffman, Mary, Binch, Caroline: Amazon.co.uk: Books">
            <a:extLst>
              <a:ext uri="{FF2B5EF4-FFF2-40B4-BE49-F238E27FC236}">
                <a16:creationId xmlns:a16="http://schemas.microsoft.com/office/drawing/2014/main" id="{2F6AAFEC-9881-E0E9-758C-C5A45838424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69373" y="7573545"/>
            <a:ext cx="1015122" cy="128488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3BA28D7E-31A7-F340-19B6-8574AF42263E}"/>
              </a:ext>
            </a:extLst>
          </p:cNvPr>
          <p:cNvSpPr txBox="1"/>
          <p:nvPr/>
        </p:nvSpPr>
        <p:spPr>
          <a:xfrm>
            <a:off x="2963091" y="7536599"/>
            <a:ext cx="2020831" cy="1384995"/>
          </a:xfrm>
          <a:prstGeom prst="rect">
            <a:avLst/>
          </a:prstGeom>
          <a:noFill/>
        </p:spPr>
        <p:txBody>
          <a:bodyPr wrap="square">
            <a:spAutoFit/>
          </a:bodyPr>
          <a:lstStyle/>
          <a:p>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In this sequel to </a:t>
            </a:r>
            <a:r>
              <a:rPr lang="en-US" sz="11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Amazing Grace</a:t>
            </a:r>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Grace travels to the Gambia to visit her father and has to adjust to new relationships with his new wife and family. Her love of books and stories always sustains and enriches her life</a:t>
            </a:r>
            <a:r>
              <a:rPr lang="en-US" sz="1800" dirty="0">
                <a:solidFill>
                  <a:srgbClr val="333333"/>
                </a:solidFill>
                <a:effectLst/>
                <a:latin typeface="Comic Sans MS" panose="030F0702030302020204" pitchFamily="66" charset="0"/>
                <a:ea typeface="Times New Roman" panose="02020603050405020304" pitchFamily="18" charset="0"/>
                <a:cs typeface="Poppins" panose="00000500000000000000" pitchFamily="2" charset="0"/>
              </a:rPr>
              <a:t>.</a:t>
            </a:r>
            <a:endParaRPr lang="en-GB" dirty="0"/>
          </a:p>
        </p:txBody>
      </p:sp>
      <p:sp>
        <p:nvSpPr>
          <p:cNvPr id="23" name="TextBox 22">
            <a:extLst>
              <a:ext uri="{FF2B5EF4-FFF2-40B4-BE49-F238E27FC236}">
                <a16:creationId xmlns:a16="http://schemas.microsoft.com/office/drawing/2014/main" id="{E2C50BAD-C48B-4A09-3C3B-42DB2457DDC9}"/>
              </a:ext>
            </a:extLst>
          </p:cNvPr>
          <p:cNvSpPr txBox="1"/>
          <p:nvPr/>
        </p:nvSpPr>
        <p:spPr>
          <a:xfrm>
            <a:off x="2982370" y="1545938"/>
            <a:ext cx="3570829" cy="769441"/>
          </a:xfrm>
          <a:prstGeom prst="rect">
            <a:avLst/>
          </a:prstGeom>
          <a:noFill/>
        </p:spPr>
        <p:txBody>
          <a:bodyPr wrap="square">
            <a:spAutoFit/>
          </a:bodyPr>
          <a:lstStyle/>
          <a:p>
            <a:r>
              <a:rPr lang="en-US" sz="11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These retold Shakespeare stories by Andrews Matthews are brilliant for confident readers. We have the box set in our classrooms. Each book is great for introducing children to Shakespeare in a way that is appropriate for Year 2.</a:t>
            </a:r>
            <a:endParaRPr lang="en-GB" dirty="0"/>
          </a:p>
        </p:txBody>
      </p:sp>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Props1.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2.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429D3F-B6D0-4703-9689-0CE15CEF2049}">
  <ds:schemaRefs>
    <ds:schemaRef ds:uri="http://www.w3.org/XML/1998/namespace"/>
    <ds:schemaRef ds:uri="http://schemas.microsoft.com/office/2006/documentManagement/types"/>
    <ds:schemaRef ds:uri="http://purl.org/dc/terms/"/>
    <ds:schemaRef ds:uri="http://purl.org/dc/dcmitype/"/>
    <ds:schemaRef ds:uri="061ec3ad-226f-4eb4-9e91-45b4f692dd17"/>
    <ds:schemaRef ds:uri="http://schemas.microsoft.com/office/2006/metadata/properties"/>
    <ds:schemaRef ds:uri="http://schemas.openxmlformats.org/package/2006/metadata/core-properties"/>
    <ds:schemaRef ds:uri="http://schemas.microsoft.com/office/infopath/2007/PartnerControls"/>
    <ds:schemaRef ds:uri="648e69cc-640f-431f-b062-262d95adac52"/>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818</Words>
  <Application>Microsoft Office PowerPoint</Application>
  <PresentationFormat>A4 Paper (210x297 mm)</PresentationFormat>
  <Paragraphs>52</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85</cp:revision>
  <cp:lastPrinted>2023-06-05T14:14:23Z</cp:lastPrinted>
  <dcterms:created xsi:type="dcterms:W3CDTF">2020-04-17T10:06:09Z</dcterms:created>
  <dcterms:modified xsi:type="dcterms:W3CDTF">2023-06-05T14:22:33Z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