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5" d="100"/>
          <a:sy n="95" d="100"/>
        </p:scale>
        <p:origin x="1805"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20/03/2023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7"/>
            <a:ext cx="6452349" cy="367951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these books and not something else?</a:t>
            </a:r>
          </a:p>
          <a:p>
            <a:pPr algn="ctr"/>
            <a:endParaRPr lang="en-GB" sz="1400" b="1" dirty="0">
              <a:solidFill>
                <a:schemeClr val="tx1"/>
              </a:solidFill>
            </a:endParaRPr>
          </a:p>
          <a:p>
            <a:r>
              <a:rPr lang="en-GB" sz="1400" dirty="0">
                <a:solidFill>
                  <a:schemeClr val="tx1"/>
                </a:solidFill>
              </a:rPr>
              <a:t>In order to be strong writers, children need to fully understand the concept of story structure and all the individual parts of a story that contribute to it. In this unit, we closely consider characters, setting, plot and point of view. And once we are comfortable with these key ingredients, we can begin to have fun fracturing them!</a:t>
            </a:r>
          </a:p>
          <a:p>
            <a:r>
              <a:rPr lang="en-US" sz="1400" b="0" i="0" dirty="0">
                <a:solidFill>
                  <a:schemeClr val="tx1"/>
                </a:solidFill>
                <a:effectLst/>
              </a:rPr>
              <a:t>A fractured fairy tale is a retelling of a traditional fairy tale where some of the story elements are changed. The main goal of a fractured fairy tale is to teach an updated lesson or convey a more modern moral message. </a:t>
            </a:r>
            <a:r>
              <a:rPr lang="en-GB" sz="1400" dirty="0">
                <a:solidFill>
                  <a:schemeClr val="tx1"/>
                </a:solidFill>
              </a:rPr>
              <a:t>We have chosen these wonderful books to share with Year 2 as the children will already be familiar with the traditional version – that way they will be able to identify the twists and changes that the author makes. And once they understand this concept, Y2 can become authors themselves.</a:t>
            </a:r>
          </a:p>
          <a:p>
            <a:r>
              <a:rPr lang="en-US" sz="1400" b="0" i="0" dirty="0">
                <a:solidFill>
                  <a:schemeClr val="tx1"/>
                </a:solidFill>
                <a:effectLst/>
              </a:rPr>
              <a:t>Fractured fairy tales are all about the ‘what ifs’ of the story, exploring brand new angles of the classic narrative to create something that’s totally original.</a:t>
            </a:r>
            <a:endParaRPr lang="en-GB" sz="1400" b="0" i="0" dirty="0">
              <a:solidFill>
                <a:schemeClr val="tx1"/>
              </a:solidFill>
              <a:effectLst/>
            </a:endParaRPr>
          </a:p>
          <a:p>
            <a:r>
              <a:rPr lang="en-US" sz="1400" b="0" i="0" dirty="0">
                <a:solidFill>
                  <a:schemeClr val="tx1"/>
                </a:solidFill>
                <a:effectLst/>
              </a:rPr>
              <a:t>Because every writer will look at a story with a different ‘what if?’, the same basic plot can be transformed into countless new ways. </a:t>
            </a:r>
            <a:endParaRPr lang="en-GB" sz="1400" b="1" dirty="0">
              <a:solidFill>
                <a:schemeClr val="tx1"/>
              </a:solidFill>
            </a:endParaRP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Fractured Fairy Tales</a:t>
            </a:r>
          </a:p>
        </p:txBody>
      </p:sp>
      <p:sp>
        <p:nvSpPr>
          <p:cNvPr id="51" name="Rectangle 50">
            <a:extLst>
              <a:ext uri="{FF2B5EF4-FFF2-40B4-BE49-F238E27FC236}">
                <a16:creationId xmlns:a16="http://schemas.microsoft.com/office/drawing/2014/main" id="{FF0A0C2D-53E1-DCE5-3229-DFA113DB078B}"/>
              </a:ext>
            </a:extLst>
          </p:cNvPr>
          <p:cNvSpPr/>
          <p:nvPr/>
        </p:nvSpPr>
        <p:spPr>
          <a:xfrm>
            <a:off x="4058653" y="5577695"/>
            <a:ext cx="2555140" cy="197813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these books reinforces:</a:t>
            </a:r>
          </a:p>
          <a:p>
            <a:endParaRPr lang="en-GB" sz="1400" b="1" dirty="0">
              <a:solidFill>
                <a:schemeClr val="tx1"/>
              </a:solidFill>
            </a:endParaRPr>
          </a:p>
          <a:p>
            <a:r>
              <a:rPr lang="en-GB" sz="1400" dirty="0">
                <a:solidFill>
                  <a:schemeClr val="tx1"/>
                </a:solidFill>
              </a:rPr>
              <a:t>Aspiration is our lead value. The beanstalk represents opportunity. Sometimes seizing opportunities comes with a risk. What risks did Jack take and was it worth it in the end?</a:t>
            </a:r>
          </a:p>
        </p:txBody>
      </p:sp>
      <p:sp>
        <p:nvSpPr>
          <p:cNvPr id="3" name="Rectangle 2">
            <a:extLst>
              <a:ext uri="{FF2B5EF4-FFF2-40B4-BE49-F238E27FC236}">
                <a16:creationId xmlns:a16="http://schemas.microsoft.com/office/drawing/2014/main" id="{8C6630C6-A9E2-AB42-C4FD-57FCB397B1FF}"/>
              </a:ext>
            </a:extLst>
          </p:cNvPr>
          <p:cNvSpPr/>
          <p:nvPr/>
        </p:nvSpPr>
        <p:spPr>
          <a:xfrm>
            <a:off x="4058653" y="7623546"/>
            <a:ext cx="2555141" cy="117554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 </a:t>
            </a:r>
          </a:p>
          <a:p>
            <a:r>
              <a:rPr lang="en-GB" sz="1400" dirty="0">
                <a:solidFill>
                  <a:schemeClr val="tx1"/>
                </a:solidFill>
                <a:ea typeface="Calibri" panose="020F0502020204030204" pitchFamily="34" charset="0"/>
                <a:cs typeface="Times New Roman" panose="02020603050405020304" pitchFamily="18" charset="0"/>
              </a:rPr>
              <a:t>In a fractured fairy tale, you can change any part you want. Do you agree?</a:t>
            </a:r>
          </a:p>
        </p:txBody>
      </p:sp>
      <p:pic>
        <p:nvPicPr>
          <p:cNvPr id="3074" name="Picture 2" descr="Jack and the Jelly Bean Stalk: Amazon.co.uk: Mortimer, Rachael, Pichon,  Liz: 9781444910407: Books">
            <a:extLst>
              <a:ext uri="{FF2B5EF4-FFF2-40B4-BE49-F238E27FC236}">
                <a16:creationId xmlns:a16="http://schemas.microsoft.com/office/drawing/2014/main" id="{8B326D84-5406-D740-0B00-E0E80C246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41" y="5671543"/>
            <a:ext cx="1768597" cy="2403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Trust Me, Jack's Beanstalk Stinks!: The Story of Jack and the Beanstalk as  Told by the Giant (The Other Side of the Story) eBook : Braun, Eric,  Bernardini, Cristian: Amazon.co.uk: Kindle Store">
            <a:extLst>
              <a:ext uri="{FF2B5EF4-FFF2-40B4-BE49-F238E27FC236}">
                <a16:creationId xmlns:a16="http://schemas.microsoft.com/office/drawing/2014/main" id="{8F841A7E-D133-497A-849A-D0B4A8C29D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8168" y="6585943"/>
            <a:ext cx="1898062" cy="221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5979422"/>
            <a:ext cx="6455787" cy="310857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r>
              <a:rPr lang="en-GB" sz="1200" dirty="0">
                <a:solidFill>
                  <a:schemeClr val="tx1"/>
                </a:solidFill>
              </a:rPr>
              <a:t>1) Grab your favourite fairy tale. Read it through. Try to retell the story in your own words orally. You might even think of your own story actions with your hands to help you remember key words in the story.</a:t>
            </a:r>
          </a:p>
          <a:p>
            <a:r>
              <a:rPr lang="en-GB" sz="1200" dirty="0">
                <a:solidFill>
                  <a:schemeClr val="tx1"/>
                </a:solidFill>
              </a:rPr>
              <a:t>2) Make a list of as many fairy tales as you can. Make a list of possible titles for alternative versions of these tales. For example, instead of Goldilocks and the 3 Bears, a book could be called Goldilocks and the 3 Sharks. You just need to think of possible book titles!</a:t>
            </a:r>
          </a:p>
          <a:p>
            <a:r>
              <a:rPr lang="en-GB" sz="1200" dirty="0">
                <a:solidFill>
                  <a:schemeClr val="tx1"/>
                </a:solidFill>
              </a:rPr>
              <a:t>3) Write a postcard from Jack to his mum from the top of the beanstalk. What might he see?</a:t>
            </a:r>
          </a:p>
          <a:p>
            <a:r>
              <a:rPr lang="en-GB" sz="1200" dirty="0">
                <a:solidFill>
                  <a:schemeClr val="tx1"/>
                </a:solidFill>
              </a:rPr>
              <a:t>4) Jack does not follow his mum’s instructions. This is not good. Make a list of some of the things that Jack did in the original story and then sort them into three groups: Risky ideas, good ideas, bad ideas.</a:t>
            </a:r>
          </a:p>
          <a:p>
            <a:r>
              <a:rPr lang="en-GB" sz="1200" dirty="0">
                <a:solidFill>
                  <a:schemeClr val="tx1"/>
                </a:solidFill>
              </a:rPr>
              <a:t>5) If you had a magic bean, what would you wish for?</a:t>
            </a:r>
          </a:p>
          <a:p>
            <a:r>
              <a:rPr lang="en-GB" sz="1200" dirty="0">
                <a:solidFill>
                  <a:schemeClr val="tx1"/>
                </a:solidFill>
              </a:rPr>
              <a:t>6) How does this story encourage children to follow their dreams? Create a poster about Aspiration and Jack and the Beanstalk.</a:t>
            </a:r>
          </a:p>
          <a:p>
            <a:endParaRPr lang="en-GB" sz="1200" i="1" dirty="0">
              <a:solidFill>
                <a:schemeClr val="tx1"/>
              </a:solidFill>
            </a:endParaRPr>
          </a:p>
          <a:p>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973364"/>
            <a:ext cx="6455787" cy="95118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r>
              <a:rPr lang="en-GB" sz="1200" dirty="0">
                <a:solidFill>
                  <a:schemeClr val="tx1"/>
                </a:solidFill>
              </a:rPr>
              <a:t>Children will be assessed on 3 pieces of writing:</a:t>
            </a:r>
          </a:p>
          <a:p>
            <a:r>
              <a:rPr lang="en-GB" sz="1200" dirty="0">
                <a:solidFill>
                  <a:schemeClr val="tx1"/>
                </a:solidFill>
              </a:rPr>
              <a:t>A postcard from Jack, a character description of a giant, and of course a short story that is presented as a fractured fairy tale.</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363280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This unit is all about ‘fractured fairy tales.’ A fractured fairy tale is a story that follows the traditional tale that we all know, but some elements of the story are adapted. Here’s a few examples, The Three Little Wolves, Little Yellow Riding Hood, Goldilocks and the Three Lions.</a:t>
            </a:r>
          </a:p>
          <a:p>
            <a:r>
              <a:rPr lang="en-GB" sz="1200" dirty="0">
                <a:solidFill>
                  <a:schemeClr val="tx1"/>
                </a:solidFill>
                <a:latin typeface="Calibri" panose="020F0502020204030204" pitchFamily="34" charset="0"/>
                <a:cs typeface="Calibri" panose="020F0502020204030204" pitchFamily="34" charset="0"/>
              </a:rPr>
              <a:t>For children to write a successful ‘fractured fairy tale,’ they need to first be able to:</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Retell a known fairy tale and understand its structure and message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Sequence events and recognise integral parts of the story</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Discuss which events are dependent on each other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Identify parts of a story that cannot be changed</a:t>
            </a:r>
          </a:p>
          <a:p>
            <a:r>
              <a:rPr lang="en-GB" sz="1200" dirty="0">
                <a:solidFill>
                  <a:schemeClr val="tx1"/>
                </a:solidFill>
                <a:latin typeface="Calibri" panose="020F0502020204030204" pitchFamily="34" charset="0"/>
                <a:cs typeface="Calibri" panose="020F0502020204030204" pitchFamily="34" charset="0"/>
              </a:rPr>
              <a:t>Once children are confident in analysing the structure of existing fairy tales, they will develop skills of imitation and then innovation. They will need to identify parts of a story that can change and then be able to follow up so that their proposed changes ‘fit’ into the story as a whole.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Develop a story plan</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Suggest ‘variables’ that could possibly change in a book</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Understand how changes might impact the outcome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Link ideas across a whole piece </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3354765"/>
          </a:xfrm>
          <a:prstGeom prst="rect">
            <a:avLst/>
          </a:prstGeom>
          <a:noFill/>
        </p:spPr>
        <p:txBody>
          <a:bodyPr wrap="square">
            <a:spAutoFit/>
          </a:bodyPr>
          <a:lstStyle/>
          <a:p>
            <a:pPr algn="ctr"/>
            <a:r>
              <a:rPr lang="en-GB" sz="2000" b="1" dirty="0">
                <a:solidFill>
                  <a:schemeClr val="tx1"/>
                </a:solidFill>
              </a:rPr>
              <a:t>Other texts we use </a:t>
            </a:r>
            <a:r>
              <a:rPr lang="en-GB" sz="2000" b="1" dirty="0"/>
              <a:t>in school:</a:t>
            </a: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solidFill>
                <a:schemeClr val="tx1"/>
              </a:solidFill>
            </a:endParaRPr>
          </a:p>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2" name="Picture 1">
            <a:extLst>
              <a:ext uri="{FF2B5EF4-FFF2-40B4-BE49-F238E27FC236}">
                <a16:creationId xmlns:a16="http://schemas.microsoft.com/office/drawing/2014/main" id="{394F8961-4BD9-ABAD-4189-F71191AC388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874" y="1594974"/>
            <a:ext cx="1748961" cy="2143561"/>
          </a:xfrm>
          <a:prstGeom prst="rect">
            <a:avLst/>
          </a:prstGeom>
          <a:noFill/>
          <a:ln>
            <a:noFill/>
          </a:ln>
        </p:spPr>
      </p:pic>
      <p:pic>
        <p:nvPicPr>
          <p:cNvPr id="3" name="Picture 2">
            <a:extLst>
              <a:ext uri="{FF2B5EF4-FFF2-40B4-BE49-F238E27FC236}">
                <a16:creationId xmlns:a16="http://schemas.microsoft.com/office/drawing/2014/main" id="{A76B39D5-7516-C49D-FAF4-C77822F1872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162" y="4292189"/>
            <a:ext cx="1974546" cy="2359264"/>
          </a:xfrm>
          <a:prstGeom prst="rect">
            <a:avLst/>
          </a:prstGeom>
          <a:noFill/>
          <a:ln>
            <a:noFill/>
          </a:ln>
        </p:spPr>
      </p:pic>
      <p:sp>
        <p:nvSpPr>
          <p:cNvPr id="14" name="TextBox 13">
            <a:extLst>
              <a:ext uri="{FF2B5EF4-FFF2-40B4-BE49-F238E27FC236}">
                <a16:creationId xmlns:a16="http://schemas.microsoft.com/office/drawing/2014/main" id="{3415E4B8-D754-4CDA-7861-93C660295387}"/>
              </a:ext>
            </a:extLst>
          </p:cNvPr>
          <p:cNvSpPr txBox="1"/>
          <p:nvPr/>
        </p:nvSpPr>
        <p:spPr>
          <a:xfrm>
            <a:off x="2743200" y="4440205"/>
            <a:ext cx="3954574" cy="2123658"/>
          </a:xfrm>
          <a:prstGeom prst="rect">
            <a:avLst/>
          </a:prstGeom>
          <a:noFill/>
        </p:spPr>
        <p:txBody>
          <a:bodyPr wrap="square">
            <a:spAutoFit/>
          </a:bodyPr>
          <a:lstStyle/>
          <a:p>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The three little wolves erect first a solid brick house. The big bad pig comes along and when huffing and puffing fails to work, he uses a sledgehammer to bring the house down. Next they build a home of concrete: The pig demolishes it with his pneumatic drill. The three little wolves choose an even stronger design next time round: They erect a house, made of steel, barbed wire, armor plates and video entry system, but the pig finds a way to demolish it too. It is only when the wolves construct a rather fragile house made of cherry blossoms, daffodils, pink roses, and marigolds that the pig has a change of heart.</a:t>
            </a:r>
            <a:endParaRPr lang="en-GB" sz="1200"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A0E3B33D-D74C-96BA-91CD-C39710C34AB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39076" y="6673693"/>
            <a:ext cx="2142585" cy="2437702"/>
          </a:xfrm>
          <a:prstGeom prst="rect">
            <a:avLst/>
          </a:prstGeom>
          <a:noFill/>
          <a:ln>
            <a:noFill/>
          </a:ln>
        </p:spPr>
      </p:pic>
      <p:sp>
        <p:nvSpPr>
          <p:cNvPr id="17" name="TextBox 16">
            <a:extLst>
              <a:ext uri="{FF2B5EF4-FFF2-40B4-BE49-F238E27FC236}">
                <a16:creationId xmlns:a16="http://schemas.microsoft.com/office/drawing/2014/main" id="{1E03E562-F2B7-7D80-8BBD-D6CB1A24C23A}"/>
              </a:ext>
            </a:extLst>
          </p:cNvPr>
          <p:cNvSpPr txBox="1"/>
          <p:nvPr/>
        </p:nvSpPr>
        <p:spPr>
          <a:xfrm>
            <a:off x="270155" y="6739042"/>
            <a:ext cx="2942730" cy="2492990"/>
          </a:xfrm>
          <a:prstGeom prst="rect">
            <a:avLst/>
          </a:prstGeom>
          <a:noFill/>
        </p:spPr>
        <p:txBody>
          <a:bodyPr wrap="square">
            <a:spAutoFit/>
          </a:bodyPr>
          <a:lstStyle/>
          <a:p>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Storyteller Chitra </a:t>
            </a: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Soundar</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has adapted this flood story from one told in Kerala in southern India. </a:t>
            </a: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Pattan</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his wife </a:t>
            </a: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Kanni</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grow food which they share with all living creatures. An ailing plant that he nurtures becomes a huge and splendid pumpkin which provides rescue and shelter when dark clouds gather and a flood threatens human, animal and plant life. </a:t>
            </a: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Frané</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Lessac’s</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vibrant illustrations in a naïve art style complement this story relating to a seemingly simple lifestyle which has global as well as local implications.</a:t>
            </a:r>
            <a:endParaRPr lang="en-GB" sz="1200" dirty="0">
              <a:latin typeface="Calibri" panose="020F0502020204030204" pitchFamily="34" charset="0"/>
              <a:cs typeface="Calibri" panose="020F0502020204030204" pitchFamily="34" charset="0"/>
            </a:endParaRPr>
          </a:p>
        </p:txBody>
      </p:sp>
      <p:pic>
        <p:nvPicPr>
          <p:cNvPr id="2053" name="Picture 5" descr="Jack and the Baked Beanstalk: Amazon.co.uk: Stimpson, Colin: 9781848772373:  Books">
            <a:extLst>
              <a:ext uri="{FF2B5EF4-FFF2-40B4-BE49-F238E27FC236}">
                <a16:creationId xmlns:a16="http://schemas.microsoft.com/office/drawing/2014/main" id="{E0098997-D7A7-33DE-3CCF-8D5C47E23B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3911" y="1605572"/>
            <a:ext cx="2076511" cy="208115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he True Story of the Three Little Pigs: Amazon.co.uk: Scieszka, Jon,  Smith, Lane: 9780140540567: Books">
            <a:extLst>
              <a:ext uri="{FF2B5EF4-FFF2-40B4-BE49-F238E27FC236}">
                <a16:creationId xmlns:a16="http://schemas.microsoft.com/office/drawing/2014/main" id="{88D7204F-ABD1-E1D7-700F-98C939B8DD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1263" y="1595390"/>
            <a:ext cx="2076511" cy="206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dcmitype/"/>
    <ds:schemaRef ds:uri="http://schemas.openxmlformats.org/package/2006/metadata/core-properties"/>
    <ds:schemaRef ds:uri="http://schemas.microsoft.com/office/2006/documentManagement/types"/>
    <ds:schemaRef ds:uri="061ec3ad-226f-4eb4-9e91-45b4f692dd17"/>
    <ds:schemaRef ds:uri="http://purl.org/dc/elements/1.1/"/>
    <ds:schemaRef ds:uri="http://schemas.microsoft.com/office/2006/metadata/properties"/>
    <ds:schemaRef ds:uri="http://www.w3.org/XML/1998/namespace"/>
    <ds:schemaRef ds:uri="http://schemas.microsoft.com/office/infopath/2007/PartnerControls"/>
    <ds:schemaRef ds:uri="648e69cc-640f-431f-b062-262d95adac52"/>
    <ds:schemaRef ds:uri="http://purl.org/dc/te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1027</Words>
  <Application>Microsoft Office PowerPoint</Application>
  <PresentationFormat>A4 Paper (210x297 mm)</PresentationFormat>
  <Paragraphs>61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80</cp:revision>
  <cp:lastPrinted>2023-03-20T07:44:37Z</cp:lastPrinted>
  <dcterms:created xsi:type="dcterms:W3CDTF">2020-04-17T10:06:09Z</dcterms:created>
  <dcterms:modified xsi:type="dcterms:W3CDTF">2023-03-20T07:44:58Z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