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sldIdLst>
    <p:sldId id="262" r:id="rId5"/>
    <p:sldId id="263" r:id="rId6"/>
    <p:sldId id="264" r:id="rId7"/>
  </p:sldIdLst>
  <p:sldSz cx="6858000" cy="9906000" type="A4"/>
  <p:notesSz cx="6669088" cy="98726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F2E0"/>
    <a:srgbClr val="B8EACF"/>
    <a:srgbClr val="CFEAE1"/>
    <a:srgbClr val="02765C"/>
    <a:srgbClr val="097C6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80" d="100"/>
          <a:sy n="80" d="100"/>
        </p:scale>
        <p:origin x="2126" y="-1210"/>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2180649-6BD6-4310-AA3E-4212AE5D4952}" type="datetimeFigureOut">
              <a:rPr lang="en-GB" smtClean="0"/>
              <a:t>07/02/2023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25392190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180649-6BD6-4310-AA3E-4212AE5D4952}" type="datetimeFigureOut">
              <a:rPr lang="en-GB" smtClean="0"/>
              <a:t>07/02/2023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20417622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180649-6BD6-4310-AA3E-4212AE5D4952}" type="datetimeFigureOut">
              <a:rPr lang="en-GB" smtClean="0"/>
              <a:t>07/02/2023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4166715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180649-6BD6-4310-AA3E-4212AE5D4952}" type="datetimeFigureOut">
              <a:rPr lang="en-GB" smtClean="0"/>
              <a:t>07/02/2023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2801177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180649-6BD6-4310-AA3E-4212AE5D4952}" type="datetimeFigureOut">
              <a:rPr lang="en-GB" smtClean="0"/>
              <a:t>07/02/2023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2475874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2180649-6BD6-4310-AA3E-4212AE5D4952}" type="datetimeFigureOut">
              <a:rPr lang="en-GB" smtClean="0"/>
              <a:t>07/02/2023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6139476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2180649-6BD6-4310-AA3E-4212AE5D4952}" type="datetimeFigureOut">
              <a:rPr lang="en-GB" smtClean="0"/>
              <a:t>07/02/2023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41707611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2180649-6BD6-4310-AA3E-4212AE5D4952}" type="datetimeFigureOut">
              <a:rPr lang="en-GB" smtClean="0"/>
              <a:t>07/02/2023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1460409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180649-6BD6-4310-AA3E-4212AE5D4952}" type="datetimeFigureOut">
              <a:rPr lang="en-GB" smtClean="0"/>
              <a:t>07/02/2023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40628841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D2180649-6BD6-4310-AA3E-4212AE5D4952}" type="datetimeFigureOut">
              <a:rPr lang="en-GB" smtClean="0"/>
              <a:t>07/02/2023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17273072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D2180649-6BD6-4310-AA3E-4212AE5D4952}" type="datetimeFigureOut">
              <a:rPr lang="en-GB" smtClean="0"/>
              <a:t>07/02/2023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41235384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D2180649-6BD6-4310-AA3E-4212AE5D4952}" type="datetimeFigureOut">
              <a:rPr lang="en-GB" smtClean="0"/>
              <a:t>07/02/2023</a:t>
            </a:fld>
            <a:endParaRPr lang="en-GB"/>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1FB9D902-7619-4FE9-85FD-13C2F25CAED9}" type="slidenum">
              <a:rPr lang="en-GB" smtClean="0"/>
              <a:t>‹#›</a:t>
            </a:fld>
            <a:endParaRPr lang="en-GB"/>
          </a:p>
        </p:txBody>
      </p:sp>
    </p:spTree>
    <p:extLst>
      <p:ext uri="{BB962C8B-B14F-4D97-AF65-F5344CB8AC3E}">
        <p14:creationId xmlns:p14="http://schemas.microsoft.com/office/powerpoint/2010/main" val="318296015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11.jpeg"/><Relationship Id="rId4" Type="http://schemas.openxmlformats.org/officeDocument/2006/relationships/image" Target="../media/image3.png"/><Relationship Id="rId9"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F7D55099-303D-46C6-90ED-720064FAC6B7}"/>
              </a:ext>
            </a:extLst>
          </p:cNvPr>
          <p:cNvPicPr>
            <a:picLocks noChangeAspect="1"/>
          </p:cNvPicPr>
          <p:nvPr/>
        </p:nvPicPr>
        <p:blipFill>
          <a:blip r:embed="rId2"/>
          <a:stretch>
            <a:fillRect/>
          </a:stretch>
        </p:blipFill>
        <p:spPr>
          <a:xfrm>
            <a:off x="0" y="152150"/>
            <a:ext cx="6858000" cy="951186"/>
          </a:xfrm>
          <a:prstGeom prst="rect">
            <a:avLst/>
          </a:prstGeom>
        </p:spPr>
      </p:pic>
      <p:sp>
        <p:nvSpPr>
          <p:cNvPr id="47" name="TextBox 46">
            <a:extLst>
              <a:ext uri="{FF2B5EF4-FFF2-40B4-BE49-F238E27FC236}">
                <a16:creationId xmlns:a16="http://schemas.microsoft.com/office/drawing/2014/main" id="{78BAA288-EF5E-4ADE-8163-A1EF3C7ED9A8}"/>
              </a:ext>
            </a:extLst>
          </p:cNvPr>
          <p:cNvSpPr txBox="1"/>
          <p:nvPr/>
        </p:nvSpPr>
        <p:spPr>
          <a:xfrm>
            <a:off x="5972755" y="296342"/>
            <a:ext cx="850900" cy="738664"/>
          </a:xfrm>
          <a:prstGeom prst="rect">
            <a:avLst/>
          </a:prstGeom>
          <a:noFill/>
        </p:spPr>
        <p:txBody>
          <a:bodyPr wrap="square" rtlCol="0">
            <a:spAutoFit/>
          </a:bodyPr>
          <a:lstStyle/>
          <a:p>
            <a:pPr algn="ctr"/>
            <a:r>
              <a:rPr lang="en-GB" sz="1400" b="1" dirty="0">
                <a:solidFill>
                  <a:srgbClr val="02765C"/>
                </a:solidFill>
                <a:latin typeface="Arial Narrow" panose="020B0606020202030204" pitchFamily="34" charset="0"/>
              </a:rPr>
              <a:t>Spring term </a:t>
            </a:r>
          </a:p>
          <a:p>
            <a:pPr algn="ctr"/>
            <a:r>
              <a:rPr lang="en-GB" sz="1400" b="1" dirty="0">
                <a:solidFill>
                  <a:srgbClr val="02765C"/>
                </a:solidFill>
                <a:latin typeface="Arial Narrow" panose="020B0606020202030204" pitchFamily="34" charset="0"/>
              </a:rPr>
              <a:t>2</a:t>
            </a:r>
          </a:p>
        </p:txBody>
      </p:sp>
      <p:pic>
        <p:nvPicPr>
          <p:cNvPr id="8" name="Picture 7">
            <a:extLst>
              <a:ext uri="{FF2B5EF4-FFF2-40B4-BE49-F238E27FC236}">
                <a16:creationId xmlns:a16="http://schemas.microsoft.com/office/drawing/2014/main" id="{DB3FAF0D-940B-4A74-A09F-8C433CAA6434}"/>
              </a:ext>
            </a:extLst>
          </p:cNvPr>
          <p:cNvPicPr>
            <a:picLocks noChangeAspect="1"/>
          </p:cNvPicPr>
          <p:nvPr/>
        </p:nvPicPr>
        <p:blipFill>
          <a:blip r:embed="rId3"/>
          <a:stretch>
            <a:fillRect/>
          </a:stretch>
        </p:blipFill>
        <p:spPr>
          <a:xfrm>
            <a:off x="5681662" y="8879724"/>
            <a:ext cx="582186" cy="850714"/>
          </a:xfrm>
          <a:prstGeom prst="rect">
            <a:avLst/>
          </a:prstGeom>
        </p:spPr>
      </p:pic>
      <p:pic>
        <p:nvPicPr>
          <p:cNvPr id="9" name="Picture 8">
            <a:extLst>
              <a:ext uri="{FF2B5EF4-FFF2-40B4-BE49-F238E27FC236}">
                <a16:creationId xmlns:a16="http://schemas.microsoft.com/office/drawing/2014/main" id="{8E0DC850-C8B3-4331-8845-1E6DC421D2A3}"/>
              </a:ext>
            </a:extLst>
          </p:cNvPr>
          <p:cNvPicPr>
            <a:picLocks noChangeAspect="1"/>
          </p:cNvPicPr>
          <p:nvPr/>
        </p:nvPicPr>
        <p:blipFill>
          <a:blip r:embed="rId4"/>
          <a:stretch>
            <a:fillRect/>
          </a:stretch>
        </p:blipFill>
        <p:spPr>
          <a:xfrm>
            <a:off x="449718" y="8913305"/>
            <a:ext cx="573003" cy="840545"/>
          </a:xfrm>
          <a:prstGeom prst="rect">
            <a:avLst/>
          </a:prstGeom>
        </p:spPr>
      </p:pic>
      <p:pic>
        <p:nvPicPr>
          <p:cNvPr id="10" name="Picture 9">
            <a:extLst>
              <a:ext uri="{FF2B5EF4-FFF2-40B4-BE49-F238E27FC236}">
                <a16:creationId xmlns:a16="http://schemas.microsoft.com/office/drawing/2014/main" id="{9B880F79-2391-4A17-ADBB-504D325820C5}"/>
              </a:ext>
            </a:extLst>
          </p:cNvPr>
          <p:cNvPicPr>
            <a:picLocks noChangeAspect="1"/>
          </p:cNvPicPr>
          <p:nvPr/>
        </p:nvPicPr>
        <p:blipFill>
          <a:blip r:embed="rId5"/>
          <a:stretch>
            <a:fillRect/>
          </a:stretch>
        </p:blipFill>
        <p:spPr>
          <a:xfrm>
            <a:off x="1641159" y="8903120"/>
            <a:ext cx="582186" cy="850730"/>
          </a:xfrm>
          <a:prstGeom prst="rect">
            <a:avLst/>
          </a:prstGeom>
        </p:spPr>
      </p:pic>
      <p:pic>
        <p:nvPicPr>
          <p:cNvPr id="11" name="Picture 10">
            <a:extLst>
              <a:ext uri="{FF2B5EF4-FFF2-40B4-BE49-F238E27FC236}">
                <a16:creationId xmlns:a16="http://schemas.microsoft.com/office/drawing/2014/main" id="{42A8BEE8-C61C-49E8-95C8-C8955DAF7583}"/>
              </a:ext>
            </a:extLst>
          </p:cNvPr>
          <p:cNvPicPr>
            <a:picLocks noChangeAspect="1"/>
          </p:cNvPicPr>
          <p:nvPr/>
        </p:nvPicPr>
        <p:blipFill>
          <a:blip r:embed="rId6"/>
          <a:stretch>
            <a:fillRect/>
          </a:stretch>
        </p:blipFill>
        <p:spPr>
          <a:xfrm>
            <a:off x="2884495" y="8913305"/>
            <a:ext cx="654582" cy="850729"/>
          </a:xfrm>
          <a:prstGeom prst="rect">
            <a:avLst/>
          </a:prstGeom>
        </p:spPr>
      </p:pic>
      <p:pic>
        <p:nvPicPr>
          <p:cNvPr id="12" name="Picture 11">
            <a:extLst>
              <a:ext uri="{FF2B5EF4-FFF2-40B4-BE49-F238E27FC236}">
                <a16:creationId xmlns:a16="http://schemas.microsoft.com/office/drawing/2014/main" id="{C975B6B5-FBA7-4B14-B4CB-CDD6D8777A0A}"/>
              </a:ext>
            </a:extLst>
          </p:cNvPr>
          <p:cNvPicPr>
            <a:picLocks noChangeAspect="1"/>
          </p:cNvPicPr>
          <p:nvPr/>
        </p:nvPicPr>
        <p:blipFill>
          <a:blip r:embed="rId7"/>
          <a:stretch>
            <a:fillRect/>
          </a:stretch>
        </p:blipFill>
        <p:spPr>
          <a:xfrm>
            <a:off x="4278371" y="8889893"/>
            <a:ext cx="612275" cy="840545"/>
          </a:xfrm>
          <a:prstGeom prst="rect">
            <a:avLst/>
          </a:prstGeom>
        </p:spPr>
      </p:pic>
      <p:sp>
        <p:nvSpPr>
          <p:cNvPr id="13" name="TextBox 12">
            <a:extLst>
              <a:ext uri="{FF2B5EF4-FFF2-40B4-BE49-F238E27FC236}">
                <a16:creationId xmlns:a16="http://schemas.microsoft.com/office/drawing/2014/main" id="{8A486CD2-6334-4626-B130-57EE4E2BD986}"/>
              </a:ext>
            </a:extLst>
          </p:cNvPr>
          <p:cNvSpPr txBox="1"/>
          <p:nvPr/>
        </p:nvSpPr>
        <p:spPr>
          <a:xfrm>
            <a:off x="1641159" y="827525"/>
            <a:ext cx="4257099" cy="338554"/>
          </a:xfrm>
          <a:prstGeom prst="rect">
            <a:avLst/>
          </a:prstGeom>
          <a:noFill/>
        </p:spPr>
        <p:txBody>
          <a:bodyPr wrap="square" rtlCol="0">
            <a:spAutoFit/>
          </a:bodyPr>
          <a:lstStyle/>
          <a:p>
            <a:r>
              <a:rPr lang="en-GB" sz="1600" b="1" dirty="0">
                <a:solidFill>
                  <a:srgbClr val="02765C"/>
                </a:solidFill>
              </a:rPr>
              <a:t>Ready		Respectful			 Safe</a:t>
            </a:r>
          </a:p>
        </p:txBody>
      </p:sp>
      <p:sp>
        <p:nvSpPr>
          <p:cNvPr id="45" name="TextBox 44">
            <a:extLst>
              <a:ext uri="{FF2B5EF4-FFF2-40B4-BE49-F238E27FC236}">
                <a16:creationId xmlns:a16="http://schemas.microsoft.com/office/drawing/2014/main" id="{F578A029-71DB-40C3-BEB7-3DF0F26CE642}"/>
              </a:ext>
            </a:extLst>
          </p:cNvPr>
          <p:cNvSpPr txBox="1"/>
          <p:nvPr/>
        </p:nvSpPr>
        <p:spPr>
          <a:xfrm>
            <a:off x="2402146" y="175562"/>
            <a:ext cx="2273863" cy="33855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600" b="1" dirty="0">
                <a:solidFill>
                  <a:srgbClr val="02765C"/>
                </a:solidFill>
                <a:latin typeface="Arial Narrow" panose="020B0606020202030204" pitchFamily="34" charset="0"/>
              </a:rPr>
              <a:t>Year 2</a:t>
            </a:r>
          </a:p>
        </p:txBody>
      </p:sp>
      <p:sp>
        <p:nvSpPr>
          <p:cNvPr id="49" name="Rectangle 48">
            <a:extLst>
              <a:ext uri="{FF2B5EF4-FFF2-40B4-BE49-F238E27FC236}">
                <a16:creationId xmlns:a16="http://schemas.microsoft.com/office/drawing/2014/main" id="{FCC4F3D7-9E65-ABE4-8357-7C6057335BE2}"/>
              </a:ext>
            </a:extLst>
          </p:cNvPr>
          <p:cNvSpPr/>
          <p:nvPr/>
        </p:nvSpPr>
        <p:spPr>
          <a:xfrm>
            <a:off x="161447" y="1830468"/>
            <a:ext cx="6452349" cy="3582741"/>
          </a:xfrm>
          <a:prstGeom prst="rect">
            <a:avLst/>
          </a:prstGeom>
          <a:solidFill>
            <a:srgbClr val="D2F2E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b="1" dirty="0">
              <a:solidFill>
                <a:schemeClr val="tx1"/>
              </a:solidFill>
            </a:endParaRPr>
          </a:p>
          <a:p>
            <a:pPr algn="ctr"/>
            <a:endParaRPr lang="en-GB" sz="1400" b="1" dirty="0">
              <a:solidFill>
                <a:schemeClr val="tx1"/>
              </a:solidFill>
            </a:endParaRPr>
          </a:p>
          <a:p>
            <a:pPr algn="ctr"/>
            <a:r>
              <a:rPr lang="en-GB" sz="1400" b="1" dirty="0">
                <a:solidFill>
                  <a:schemeClr val="tx1"/>
                </a:solidFill>
              </a:rPr>
              <a:t>Why this particular book and not something else?</a:t>
            </a:r>
          </a:p>
          <a:p>
            <a:pPr algn="ctr"/>
            <a:endParaRPr lang="en-GB" sz="1400" b="1" dirty="0">
              <a:solidFill>
                <a:schemeClr val="tx1"/>
              </a:solidFill>
            </a:endParaRPr>
          </a:p>
          <a:p>
            <a:r>
              <a:rPr lang="en-GB" sz="1400" dirty="0">
                <a:solidFill>
                  <a:schemeClr val="tx1"/>
                </a:solidFill>
              </a:rPr>
              <a:t>Although this text is very old (1968), it is a new one to Year 2 this year. From our Year 2 team meetings, it was clear that we all wanted a book that showed the children how important it is to look at problems from a range of perspectives. Plop is an expert at reflecting on a situation to support himself to move forward. At </a:t>
            </a:r>
            <a:r>
              <a:rPr lang="en-GB" sz="1400" dirty="0" err="1">
                <a:solidFill>
                  <a:schemeClr val="tx1"/>
                </a:solidFill>
              </a:rPr>
              <a:t>Muscliff</a:t>
            </a:r>
            <a:r>
              <a:rPr lang="en-GB" sz="1400" dirty="0">
                <a:solidFill>
                  <a:schemeClr val="tx1"/>
                </a:solidFill>
              </a:rPr>
              <a:t>, teachers learn about something called metacognition; this means thinking about thinking! And we really want our Year 2 children to become better at talking through their thought processes and make the best decisions possible based on prior knowledge and reflection.</a:t>
            </a:r>
          </a:p>
          <a:p>
            <a:r>
              <a:rPr lang="en-GB" sz="1400" dirty="0">
                <a:solidFill>
                  <a:schemeClr val="tx1"/>
                </a:solidFill>
              </a:rPr>
              <a:t>In this book, Plop is scared of the dark. But in each chapter, he meets someone that prompts him to think a little bit differently. Luckily, Plop is very reflective and is willing to try to see things in a different way and he is open to trying something new.</a:t>
            </a:r>
          </a:p>
          <a:p>
            <a:r>
              <a:rPr lang="en-GB" sz="1400" dirty="0">
                <a:solidFill>
                  <a:schemeClr val="tx1"/>
                </a:solidFill>
              </a:rPr>
              <a:t>In the end, Plop is a ‘self-regulated learner’ as he is motivated to make decisions for himself. And that is exactly what we want Year 2 children to do too.</a:t>
            </a:r>
          </a:p>
          <a:p>
            <a:endParaRPr lang="en-GB" sz="1200" dirty="0">
              <a:solidFill>
                <a:schemeClr val="tx1"/>
              </a:solidFill>
            </a:endParaRPr>
          </a:p>
          <a:p>
            <a:pPr algn="ctr">
              <a:lnSpc>
                <a:spcPct val="150000"/>
              </a:lnSpc>
            </a:pPr>
            <a:endParaRPr lang="en-GB" sz="1200" b="1" dirty="0">
              <a:solidFill>
                <a:schemeClr val="tx1"/>
              </a:solidFill>
            </a:endParaRPr>
          </a:p>
        </p:txBody>
      </p:sp>
      <p:sp>
        <p:nvSpPr>
          <p:cNvPr id="50" name="Rectangle 49">
            <a:extLst>
              <a:ext uri="{FF2B5EF4-FFF2-40B4-BE49-F238E27FC236}">
                <a16:creationId xmlns:a16="http://schemas.microsoft.com/office/drawing/2014/main" id="{49906DA1-5D65-B727-2CFD-1EF0B3FBE53D}"/>
              </a:ext>
            </a:extLst>
          </p:cNvPr>
          <p:cNvSpPr/>
          <p:nvPr/>
        </p:nvSpPr>
        <p:spPr>
          <a:xfrm>
            <a:off x="161447" y="1206205"/>
            <a:ext cx="6469811" cy="504176"/>
          </a:xfrm>
          <a:prstGeom prst="rect">
            <a:avLst/>
          </a:prstGeom>
          <a:solidFill>
            <a:srgbClr val="D2F2E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1"/>
                </a:solidFill>
              </a:rPr>
              <a:t>The Owl who was Afraid of the Dark</a:t>
            </a:r>
          </a:p>
        </p:txBody>
      </p:sp>
      <p:sp>
        <p:nvSpPr>
          <p:cNvPr id="51" name="Rectangle 50">
            <a:extLst>
              <a:ext uri="{FF2B5EF4-FFF2-40B4-BE49-F238E27FC236}">
                <a16:creationId xmlns:a16="http://schemas.microsoft.com/office/drawing/2014/main" id="{FF0A0C2D-53E1-DCE5-3229-DFA113DB078B}"/>
              </a:ext>
            </a:extLst>
          </p:cNvPr>
          <p:cNvSpPr/>
          <p:nvPr/>
        </p:nvSpPr>
        <p:spPr>
          <a:xfrm>
            <a:off x="2705100" y="5533294"/>
            <a:ext cx="3899857" cy="1337405"/>
          </a:xfrm>
          <a:prstGeom prst="rect">
            <a:avLst/>
          </a:prstGeom>
          <a:solidFill>
            <a:srgbClr val="D2F2E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a:solidFill>
                  <a:schemeClr val="tx1"/>
                </a:solidFill>
              </a:rPr>
              <a:t>School values this book reinforces:</a:t>
            </a:r>
          </a:p>
          <a:p>
            <a:endParaRPr lang="en-GB" sz="1400" b="1" dirty="0">
              <a:solidFill>
                <a:schemeClr val="tx1"/>
              </a:solidFill>
            </a:endParaRPr>
          </a:p>
          <a:p>
            <a:r>
              <a:rPr lang="en-GB" sz="1400" dirty="0">
                <a:solidFill>
                  <a:schemeClr val="tx1"/>
                </a:solidFill>
                <a:ea typeface="Calibri" panose="020F0502020204030204" pitchFamily="34" charset="0"/>
                <a:cs typeface="Times New Roman" panose="02020603050405020304" pitchFamily="18" charset="0"/>
              </a:rPr>
              <a:t>Both curiosity and resilience are clearly signposted in this book. We show the children how Plop had an open mindset and used his curiosity to find our more even though he was scared.</a:t>
            </a:r>
          </a:p>
        </p:txBody>
      </p:sp>
      <p:pic>
        <p:nvPicPr>
          <p:cNvPr id="2" name="Picture 4">
            <a:extLst>
              <a:ext uri="{FF2B5EF4-FFF2-40B4-BE49-F238E27FC236}">
                <a16:creationId xmlns:a16="http://schemas.microsoft.com/office/drawing/2014/main" id="{0E174899-6FE7-2225-4047-C76E69A9AEF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8909" y="5533295"/>
            <a:ext cx="2388746" cy="334642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 preview">
            <a:extLst>
              <a:ext uri="{FF2B5EF4-FFF2-40B4-BE49-F238E27FC236}">
                <a16:creationId xmlns:a16="http://schemas.microsoft.com/office/drawing/2014/main" id="{2F136799-D983-147A-FB37-4586BC2FF8C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603186" y="7102200"/>
            <a:ext cx="2388746" cy="180092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8C6630C6-A9E2-AB42-C4FD-57FCB397B1FF}"/>
              </a:ext>
            </a:extLst>
          </p:cNvPr>
          <p:cNvSpPr/>
          <p:nvPr/>
        </p:nvSpPr>
        <p:spPr>
          <a:xfrm>
            <a:off x="5027462" y="7051473"/>
            <a:ext cx="1545265" cy="1648321"/>
          </a:xfrm>
          <a:prstGeom prst="rect">
            <a:avLst/>
          </a:prstGeom>
          <a:solidFill>
            <a:srgbClr val="D2F2E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a:solidFill>
                  <a:schemeClr val="tx1"/>
                </a:solidFill>
              </a:rPr>
              <a:t>This diagram represents Plop’s meta-thinking!</a:t>
            </a:r>
          </a:p>
          <a:p>
            <a:r>
              <a:rPr lang="en-GB" sz="1400" dirty="0">
                <a:solidFill>
                  <a:schemeClr val="tx1"/>
                </a:solidFill>
                <a:ea typeface="Calibri" panose="020F0502020204030204" pitchFamily="34" charset="0"/>
                <a:cs typeface="Times New Roman" panose="02020603050405020304" pitchFamily="18" charset="0"/>
              </a:rPr>
              <a:t>How do Y2 children explore different views?</a:t>
            </a:r>
          </a:p>
        </p:txBody>
      </p:sp>
    </p:spTree>
    <p:extLst>
      <p:ext uri="{BB962C8B-B14F-4D97-AF65-F5344CB8AC3E}">
        <p14:creationId xmlns:p14="http://schemas.microsoft.com/office/powerpoint/2010/main" val="21285833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F7D55099-303D-46C6-90ED-720064FAC6B7}"/>
              </a:ext>
            </a:extLst>
          </p:cNvPr>
          <p:cNvPicPr>
            <a:picLocks noChangeAspect="1"/>
          </p:cNvPicPr>
          <p:nvPr/>
        </p:nvPicPr>
        <p:blipFill>
          <a:blip r:embed="rId2"/>
          <a:stretch>
            <a:fillRect/>
          </a:stretch>
        </p:blipFill>
        <p:spPr>
          <a:xfrm>
            <a:off x="0" y="152150"/>
            <a:ext cx="6858000" cy="951186"/>
          </a:xfrm>
          <a:prstGeom prst="rect">
            <a:avLst/>
          </a:prstGeom>
        </p:spPr>
      </p:pic>
      <p:sp>
        <p:nvSpPr>
          <p:cNvPr id="47" name="TextBox 46">
            <a:extLst>
              <a:ext uri="{FF2B5EF4-FFF2-40B4-BE49-F238E27FC236}">
                <a16:creationId xmlns:a16="http://schemas.microsoft.com/office/drawing/2014/main" id="{78BAA288-EF5E-4ADE-8163-A1EF3C7ED9A8}"/>
              </a:ext>
            </a:extLst>
          </p:cNvPr>
          <p:cNvSpPr txBox="1"/>
          <p:nvPr/>
        </p:nvSpPr>
        <p:spPr>
          <a:xfrm>
            <a:off x="5972755" y="296342"/>
            <a:ext cx="850900" cy="738664"/>
          </a:xfrm>
          <a:prstGeom prst="rect">
            <a:avLst/>
          </a:prstGeom>
          <a:noFill/>
        </p:spPr>
        <p:txBody>
          <a:bodyPr wrap="square" rtlCol="0">
            <a:spAutoFit/>
          </a:bodyPr>
          <a:lstStyle/>
          <a:p>
            <a:pPr algn="ctr"/>
            <a:r>
              <a:rPr lang="en-GB" sz="1400" b="1" dirty="0">
                <a:solidFill>
                  <a:srgbClr val="02765C"/>
                </a:solidFill>
                <a:latin typeface="Arial Narrow" panose="020B0606020202030204" pitchFamily="34" charset="0"/>
              </a:rPr>
              <a:t>Spring term </a:t>
            </a:r>
          </a:p>
          <a:p>
            <a:pPr algn="ctr"/>
            <a:r>
              <a:rPr lang="en-GB" sz="1400" b="1" dirty="0">
                <a:solidFill>
                  <a:srgbClr val="02765C"/>
                </a:solidFill>
                <a:latin typeface="Arial Narrow" panose="020B0606020202030204" pitchFamily="34" charset="0"/>
              </a:rPr>
              <a:t>1</a:t>
            </a:r>
          </a:p>
        </p:txBody>
      </p:sp>
      <p:pic>
        <p:nvPicPr>
          <p:cNvPr id="8" name="Picture 7">
            <a:extLst>
              <a:ext uri="{FF2B5EF4-FFF2-40B4-BE49-F238E27FC236}">
                <a16:creationId xmlns:a16="http://schemas.microsoft.com/office/drawing/2014/main" id="{DB3FAF0D-940B-4A74-A09F-8C433CAA6434}"/>
              </a:ext>
            </a:extLst>
          </p:cNvPr>
          <p:cNvPicPr>
            <a:picLocks noChangeAspect="1"/>
          </p:cNvPicPr>
          <p:nvPr/>
        </p:nvPicPr>
        <p:blipFill>
          <a:blip r:embed="rId3"/>
          <a:stretch>
            <a:fillRect/>
          </a:stretch>
        </p:blipFill>
        <p:spPr>
          <a:xfrm>
            <a:off x="5681662" y="9127514"/>
            <a:ext cx="412611" cy="602924"/>
          </a:xfrm>
          <a:prstGeom prst="rect">
            <a:avLst/>
          </a:prstGeom>
        </p:spPr>
      </p:pic>
      <p:pic>
        <p:nvPicPr>
          <p:cNvPr id="9" name="Picture 8">
            <a:extLst>
              <a:ext uri="{FF2B5EF4-FFF2-40B4-BE49-F238E27FC236}">
                <a16:creationId xmlns:a16="http://schemas.microsoft.com/office/drawing/2014/main" id="{8E0DC850-C8B3-4331-8845-1E6DC421D2A3}"/>
              </a:ext>
            </a:extLst>
          </p:cNvPr>
          <p:cNvPicPr>
            <a:picLocks noChangeAspect="1"/>
          </p:cNvPicPr>
          <p:nvPr/>
        </p:nvPicPr>
        <p:blipFill>
          <a:blip r:embed="rId4"/>
          <a:stretch>
            <a:fillRect/>
          </a:stretch>
        </p:blipFill>
        <p:spPr>
          <a:xfrm>
            <a:off x="449718" y="9150927"/>
            <a:ext cx="411015" cy="602923"/>
          </a:xfrm>
          <a:prstGeom prst="rect">
            <a:avLst/>
          </a:prstGeom>
        </p:spPr>
      </p:pic>
      <p:pic>
        <p:nvPicPr>
          <p:cNvPr id="10" name="Picture 9">
            <a:extLst>
              <a:ext uri="{FF2B5EF4-FFF2-40B4-BE49-F238E27FC236}">
                <a16:creationId xmlns:a16="http://schemas.microsoft.com/office/drawing/2014/main" id="{9B880F79-2391-4A17-ADBB-504D325820C5}"/>
              </a:ext>
            </a:extLst>
          </p:cNvPr>
          <p:cNvPicPr>
            <a:picLocks noChangeAspect="1"/>
          </p:cNvPicPr>
          <p:nvPr/>
        </p:nvPicPr>
        <p:blipFill>
          <a:blip r:embed="rId5"/>
          <a:stretch>
            <a:fillRect/>
          </a:stretch>
        </p:blipFill>
        <p:spPr>
          <a:xfrm>
            <a:off x="1641159" y="9150926"/>
            <a:ext cx="412603" cy="602923"/>
          </a:xfrm>
          <a:prstGeom prst="rect">
            <a:avLst/>
          </a:prstGeom>
        </p:spPr>
      </p:pic>
      <p:pic>
        <p:nvPicPr>
          <p:cNvPr id="11" name="Picture 10">
            <a:extLst>
              <a:ext uri="{FF2B5EF4-FFF2-40B4-BE49-F238E27FC236}">
                <a16:creationId xmlns:a16="http://schemas.microsoft.com/office/drawing/2014/main" id="{42A8BEE8-C61C-49E8-95C8-C8955DAF7583}"/>
              </a:ext>
            </a:extLst>
          </p:cNvPr>
          <p:cNvPicPr>
            <a:picLocks noChangeAspect="1"/>
          </p:cNvPicPr>
          <p:nvPr/>
        </p:nvPicPr>
        <p:blipFill>
          <a:blip r:embed="rId6"/>
          <a:stretch>
            <a:fillRect/>
          </a:stretch>
        </p:blipFill>
        <p:spPr>
          <a:xfrm>
            <a:off x="2884495" y="9161111"/>
            <a:ext cx="463911" cy="602923"/>
          </a:xfrm>
          <a:prstGeom prst="rect">
            <a:avLst/>
          </a:prstGeom>
        </p:spPr>
      </p:pic>
      <p:pic>
        <p:nvPicPr>
          <p:cNvPr id="12" name="Picture 11">
            <a:extLst>
              <a:ext uri="{FF2B5EF4-FFF2-40B4-BE49-F238E27FC236}">
                <a16:creationId xmlns:a16="http://schemas.microsoft.com/office/drawing/2014/main" id="{C975B6B5-FBA7-4B14-B4CB-CDD6D8777A0A}"/>
              </a:ext>
            </a:extLst>
          </p:cNvPr>
          <p:cNvPicPr>
            <a:picLocks noChangeAspect="1"/>
          </p:cNvPicPr>
          <p:nvPr/>
        </p:nvPicPr>
        <p:blipFill>
          <a:blip r:embed="rId7"/>
          <a:stretch>
            <a:fillRect/>
          </a:stretch>
        </p:blipFill>
        <p:spPr>
          <a:xfrm>
            <a:off x="4278371" y="9161111"/>
            <a:ext cx="414713" cy="569327"/>
          </a:xfrm>
          <a:prstGeom prst="rect">
            <a:avLst/>
          </a:prstGeom>
        </p:spPr>
      </p:pic>
      <p:sp>
        <p:nvSpPr>
          <p:cNvPr id="13" name="TextBox 12">
            <a:extLst>
              <a:ext uri="{FF2B5EF4-FFF2-40B4-BE49-F238E27FC236}">
                <a16:creationId xmlns:a16="http://schemas.microsoft.com/office/drawing/2014/main" id="{8A486CD2-6334-4626-B130-57EE4E2BD986}"/>
              </a:ext>
            </a:extLst>
          </p:cNvPr>
          <p:cNvSpPr txBox="1"/>
          <p:nvPr/>
        </p:nvSpPr>
        <p:spPr>
          <a:xfrm>
            <a:off x="1641159" y="827525"/>
            <a:ext cx="4257099" cy="338554"/>
          </a:xfrm>
          <a:prstGeom prst="rect">
            <a:avLst/>
          </a:prstGeom>
          <a:noFill/>
        </p:spPr>
        <p:txBody>
          <a:bodyPr wrap="square" rtlCol="0">
            <a:spAutoFit/>
          </a:bodyPr>
          <a:lstStyle/>
          <a:p>
            <a:r>
              <a:rPr lang="en-GB" sz="1600" b="1" dirty="0">
                <a:solidFill>
                  <a:srgbClr val="02765C"/>
                </a:solidFill>
              </a:rPr>
              <a:t>Ready		Respectful			 Safe</a:t>
            </a:r>
          </a:p>
        </p:txBody>
      </p:sp>
      <p:sp>
        <p:nvSpPr>
          <p:cNvPr id="45" name="TextBox 44">
            <a:extLst>
              <a:ext uri="{FF2B5EF4-FFF2-40B4-BE49-F238E27FC236}">
                <a16:creationId xmlns:a16="http://schemas.microsoft.com/office/drawing/2014/main" id="{F578A029-71DB-40C3-BEB7-3DF0F26CE642}"/>
              </a:ext>
            </a:extLst>
          </p:cNvPr>
          <p:cNvSpPr txBox="1"/>
          <p:nvPr/>
        </p:nvSpPr>
        <p:spPr>
          <a:xfrm>
            <a:off x="2402146" y="175562"/>
            <a:ext cx="2273863" cy="33855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600" b="1" dirty="0">
                <a:solidFill>
                  <a:srgbClr val="02765C"/>
                </a:solidFill>
                <a:latin typeface="Arial Narrow" panose="020B0606020202030204" pitchFamily="34" charset="0"/>
              </a:rPr>
              <a:t>Year 2</a:t>
            </a:r>
          </a:p>
        </p:txBody>
      </p:sp>
      <p:sp>
        <p:nvSpPr>
          <p:cNvPr id="49" name="Rectangle 48">
            <a:extLst>
              <a:ext uri="{FF2B5EF4-FFF2-40B4-BE49-F238E27FC236}">
                <a16:creationId xmlns:a16="http://schemas.microsoft.com/office/drawing/2014/main" id="{FCC4F3D7-9E65-ABE4-8357-7C6057335BE2}"/>
              </a:ext>
            </a:extLst>
          </p:cNvPr>
          <p:cNvSpPr/>
          <p:nvPr/>
        </p:nvSpPr>
        <p:spPr>
          <a:xfrm>
            <a:off x="122453" y="6314355"/>
            <a:ext cx="6455787" cy="2764120"/>
          </a:xfrm>
          <a:prstGeom prst="rect">
            <a:avLst/>
          </a:prstGeom>
          <a:solidFill>
            <a:srgbClr val="D2F2E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b="1" dirty="0">
              <a:solidFill>
                <a:schemeClr val="tx1"/>
              </a:solidFill>
            </a:endParaRPr>
          </a:p>
          <a:p>
            <a:pPr algn="ctr"/>
            <a:endParaRPr lang="en-GB" sz="1200" b="1" dirty="0">
              <a:solidFill>
                <a:schemeClr val="tx1"/>
              </a:solidFill>
            </a:endParaRPr>
          </a:p>
          <a:p>
            <a:pPr algn="ctr"/>
            <a:endParaRPr lang="en-GB" sz="1200" b="1" dirty="0">
              <a:solidFill>
                <a:schemeClr val="tx1"/>
              </a:solidFill>
            </a:endParaRPr>
          </a:p>
          <a:p>
            <a:pPr algn="ctr"/>
            <a:endParaRPr lang="en-GB" sz="1200" b="1" dirty="0">
              <a:solidFill>
                <a:schemeClr val="tx1"/>
              </a:solidFill>
            </a:endParaRPr>
          </a:p>
          <a:p>
            <a:pPr algn="ctr"/>
            <a:r>
              <a:rPr lang="en-GB" sz="1200" b="1" dirty="0">
                <a:solidFill>
                  <a:schemeClr val="tx1"/>
                </a:solidFill>
              </a:rPr>
              <a:t>Help at Home:</a:t>
            </a:r>
          </a:p>
          <a:p>
            <a:pPr algn="ctr"/>
            <a:endParaRPr lang="en-GB" sz="1200" b="1" dirty="0">
              <a:solidFill>
                <a:schemeClr val="tx1"/>
              </a:solidFill>
            </a:endParaRPr>
          </a:p>
          <a:p>
            <a:r>
              <a:rPr lang="en-GB" sz="1100" dirty="0">
                <a:solidFill>
                  <a:schemeClr val="tx1"/>
                </a:solidFill>
              </a:rPr>
              <a:t>Any language enrichment about night time and darkness would be the best support. Talk about how night is different to day – use specific vocabulary, such as dusk. What animals are nocturnal? How does your road look different at night time. </a:t>
            </a:r>
          </a:p>
          <a:p>
            <a:r>
              <a:rPr lang="en-GB" sz="1100" dirty="0">
                <a:solidFill>
                  <a:schemeClr val="tx1"/>
                </a:solidFill>
              </a:rPr>
              <a:t>Contrasting sentences would also be helpful: In the winter it gets dark earlier than in the spring. </a:t>
            </a:r>
          </a:p>
          <a:p>
            <a:endParaRPr lang="en-GB" sz="1100" dirty="0">
              <a:solidFill>
                <a:schemeClr val="tx1"/>
              </a:solidFill>
            </a:endParaRPr>
          </a:p>
          <a:p>
            <a:pPr algn="ctr"/>
            <a:r>
              <a:rPr lang="en-GB" sz="1200" b="1" dirty="0">
                <a:solidFill>
                  <a:schemeClr val="tx1"/>
                </a:solidFill>
              </a:rPr>
              <a:t>Writing Tasks:</a:t>
            </a:r>
          </a:p>
          <a:p>
            <a:endParaRPr lang="en-GB" sz="900" dirty="0">
              <a:solidFill>
                <a:schemeClr val="tx1"/>
              </a:solidFill>
            </a:endParaRPr>
          </a:p>
          <a:p>
            <a:pPr marL="228600" indent="-228600">
              <a:buAutoNum type="arabicParenR"/>
            </a:pPr>
            <a:r>
              <a:rPr lang="en-GB" sz="1100" dirty="0">
                <a:solidFill>
                  <a:schemeClr val="tx1"/>
                </a:solidFill>
              </a:rPr>
              <a:t>Go on a night walk along your road. How are things different at night? Focus on the lights in the homes, the road being less busy, the quietness of the birds. What can we hear? What can’t we hear?</a:t>
            </a:r>
          </a:p>
          <a:p>
            <a:pPr marL="228600" indent="-228600">
              <a:buAutoNum type="arabicParenR"/>
            </a:pPr>
            <a:r>
              <a:rPr lang="en-GB" sz="1100" dirty="0">
                <a:solidFill>
                  <a:schemeClr val="tx1"/>
                </a:solidFill>
              </a:rPr>
              <a:t>Create a word bank of ‘Time Words and Time Phrases’ that would help us to put ideas in order. For example, ‘First,’ ‘Next,’ ‘Later in the day,’ ‘Before lunch time,’ ‘In between playtime and lunchtime.’ </a:t>
            </a:r>
          </a:p>
          <a:p>
            <a:pPr marL="228600" indent="-228600">
              <a:buAutoNum type="arabicParenR"/>
            </a:pPr>
            <a:r>
              <a:rPr lang="en-GB" sz="1100" dirty="0">
                <a:solidFill>
                  <a:schemeClr val="tx1"/>
                </a:solidFill>
              </a:rPr>
              <a:t>Ask your adults to recount something that is special to them but was before your time. For example, their wedding day or their first day at school. Can you remember and retell their account in the right order?</a:t>
            </a:r>
          </a:p>
          <a:p>
            <a:endParaRPr lang="en-GB" sz="1100" i="1" dirty="0">
              <a:solidFill>
                <a:schemeClr val="tx1"/>
              </a:solidFill>
            </a:endParaRPr>
          </a:p>
          <a:p>
            <a:endParaRPr lang="en-GB" sz="1100" i="1" dirty="0">
              <a:solidFill>
                <a:schemeClr val="tx1"/>
              </a:solidFill>
            </a:endParaRPr>
          </a:p>
          <a:p>
            <a:endParaRPr lang="en-GB" sz="1100" i="1" dirty="0">
              <a:solidFill>
                <a:schemeClr val="tx1"/>
              </a:solidFill>
            </a:endParaRPr>
          </a:p>
          <a:p>
            <a:endParaRPr lang="en-GB" sz="1100" i="1" dirty="0">
              <a:solidFill>
                <a:schemeClr val="tx1"/>
              </a:solidFill>
            </a:endParaRPr>
          </a:p>
          <a:p>
            <a:endParaRPr lang="en-GB" sz="1100" i="1" dirty="0">
              <a:solidFill>
                <a:schemeClr val="tx1"/>
              </a:solidFill>
            </a:endParaRPr>
          </a:p>
          <a:p>
            <a:endParaRPr lang="en-GB" sz="1100" dirty="0">
              <a:solidFill>
                <a:schemeClr val="tx1"/>
              </a:solidFill>
            </a:endParaRPr>
          </a:p>
        </p:txBody>
      </p:sp>
      <p:sp>
        <p:nvSpPr>
          <p:cNvPr id="2" name="Rectangle 1">
            <a:extLst>
              <a:ext uri="{FF2B5EF4-FFF2-40B4-BE49-F238E27FC236}">
                <a16:creationId xmlns:a16="http://schemas.microsoft.com/office/drawing/2014/main" id="{B111C7C9-4401-CC6A-E4F1-66B6BFF95CD9}"/>
              </a:ext>
            </a:extLst>
          </p:cNvPr>
          <p:cNvSpPr/>
          <p:nvPr/>
        </p:nvSpPr>
        <p:spPr>
          <a:xfrm>
            <a:off x="118318" y="4577525"/>
            <a:ext cx="6455787" cy="1630680"/>
          </a:xfrm>
          <a:prstGeom prst="rect">
            <a:avLst/>
          </a:prstGeom>
          <a:solidFill>
            <a:srgbClr val="D2F2E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rPr>
              <a:t>Writing Composition in school:</a:t>
            </a:r>
          </a:p>
          <a:p>
            <a:pPr algn="ctr"/>
            <a:endParaRPr lang="en-GB" sz="1200" b="1" dirty="0">
              <a:solidFill>
                <a:schemeClr val="tx1"/>
              </a:solidFill>
            </a:endParaRPr>
          </a:p>
          <a:p>
            <a:r>
              <a:rPr lang="en-US" sz="1200" dirty="0">
                <a:solidFill>
                  <a:srgbClr val="000000"/>
                </a:solidFill>
                <a:effectLst/>
                <a:latin typeface="Calibri" panose="020F0502020204030204" pitchFamily="34" charset="0"/>
                <a:ea typeface="Arial Unicode MS" panose="020B0604020202020204" pitchFamily="34" charset="-128"/>
                <a:cs typeface="Arial Unicode MS" panose="020B0604020202020204" pitchFamily="34" charset="-128"/>
              </a:rPr>
              <a:t>There are three main writing genres that we tackle this half term.</a:t>
            </a:r>
          </a:p>
          <a:p>
            <a:r>
              <a:rPr lang="en-US" sz="1200" dirty="0">
                <a:solidFill>
                  <a:srgbClr val="000000"/>
                </a:solidFill>
                <a:latin typeface="Calibri" panose="020F0502020204030204" pitchFamily="34" charset="0"/>
                <a:ea typeface="Arial Unicode MS" panose="020B0604020202020204" pitchFamily="34" charset="-128"/>
                <a:cs typeface="Arial Unicode MS" panose="020B0604020202020204" pitchFamily="34" charset="-128"/>
              </a:rPr>
              <a:t>1) Recounts: children will need to write in first person (I) and retell a real life event. They will write in the past tense and be encouraged to use adverbs of time to sequence the events.</a:t>
            </a:r>
          </a:p>
          <a:p>
            <a:r>
              <a:rPr lang="en-US" sz="1200" dirty="0">
                <a:solidFill>
                  <a:srgbClr val="000000"/>
                </a:solidFill>
                <a:latin typeface="Calibri" panose="020F0502020204030204" pitchFamily="34" charset="0"/>
                <a:ea typeface="Arial Unicode MS" panose="020B0604020202020204" pitchFamily="34" charset="-128"/>
                <a:cs typeface="Arial Unicode MS" panose="020B0604020202020204" pitchFamily="34" charset="-128"/>
              </a:rPr>
              <a:t>2) Contrasting description: we aim to not only use exciting vocabulary but also use our suffixes _er and _est.</a:t>
            </a:r>
          </a:p>
          <a:p>
            <a:r>
              <a:rPr lang="en-US" sz="1200" dirty="0">
                <a:solidFill>
                  <a:srgbClr val="000000"/>
                </a:solidFill>
                <a:latin typeface="Calibri" panose="020F0502020204030204" pitchFamily="34" charset="0"/>
                <a:ea typeface="Arial Unicode MS" panose="020B0604020202020204" pitchFamily="34" charset="-128"/>
                <a:cs typeface="Arial Unicode MS" panose="020B0604020202020204" pitchFamily="34" charset="-128"/>
              </a:rPr>
              <a:t>3) Instructions: how to make a toy owl OR an information page about weaving. </a:t>
            </a:r>
            <a:endParaRPr lang="en-GB" sz="1400" dirty="0">
              <a:solidFill>
                <a:schemeClr val="tx1"/>
              </a:solidFill>
            </a:endParaRPr>
          </a:p>
        </p:txBody>
      </p:sp>
      <p:sp>
        <p:nvSpPr>
          <p:cNvPr id="3" name="Rectangle 2">
            <a:extLst>
              <a:ext uri="{FF2B5EF4-FFF2-40B4-BE49-F238E27FC236}">
                <a16:creationId xmlns:a16="http://schemas.microsoft.com/office/drawing/2014/main" id="{480D3765-3B02-5778-7095-C267619F44F5}"/>
              </a:ext>
            </a:extLst>
          </p:cNvPr>
          <p:cNvSpPr/>
          <p:nvPr/>
        </p:nvSpPr>
        <p:spPr>
          <a:xfrm>
            <a:off x="120512" y="1209486"/>
            <a:ext cx="6455787" cy="3261889"/>
          </a:xfrm>
          <a:prstGeom prst="rect">
            <a:avLst/>
          </a:prstGeom>
          <a:solidFill>
            <a:srgbClr val="D2F2E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b="1" dirty="0">
              <a:solidFill>
                <a:schemeClr val="tx1"/>
              </a:solidFill>
              <a:latin typeface="Calibri" panose="020F0502020204030204" pitchFamily="34" charset="0"/>
              <a:cs typeface="Calibri" panose="020F0502020204030204" pitchFamily="34" charset="0"/>
            </a:endParaRPr>
          </a:p>
          <a:p>
            <a:pPr algn="ctr"/>
            <a:endParaRPr lang="en-GB" sz="1200" b="1" dirty="0">
              <a:solidFill>
                <a:schemeClr val="tx1"/>
              </a:solidFill>
              <a:latin typeface="Calibri" panose="020F0502020204030204" pitchFamily="34" charset="0"/>
              <a:cs typeface="Calibri" panose="020F0502020204030204" pitchFamily="34" charset="0"/>
            </a:endParaRPr>
          </a:p>
          <a:p>
            <a:pPr algn="ctr"/>
            <a:r>
              <a:rPr lang="en-GB" sz="1200" b="1" dirty="0">
                <a:solidFill>
                  <a:schemeClr val="tx1"/>
                </a:solidFill>
                <a:latin typeface="Calibri" panose="020F0502020204030204" pitchFamily="34" charset="0"/>
                <a:cs typeface="Calibri" panose="020F0502020204030204" pitchFamily="34" charset="0"/>
              </a:rPr>
              <a:t>English Skills that will be developed through this unit</a:t>
            </a:r>
            <a:r>
              <a:rPr lang="en-GB" sz="1200" dirty="0">
                <a:solidFill>
                  <a:schemeClr val="tx1"/>
                </a:solidFill>
                <a:latin typeface="Comic Sans MS" panose="030F0702030302020204" pitchFamily="66" charset="0"/>
              </a:rPr>
              <a:t>:</a:t>
            </a:r>
          </a:p>
          <a:p>
            <a:pPr algn="ctr"/>
            <a:endParaRPr lang="en-GB" sz="1200" dirty="0">
              <a:solidFill>
                <a:schemeClr val="tx1"/>
              </a:solidFill>
              <a:latin typeface="Comic Sans MS" panose="030F0702030302020204" pitchFamily="66" charset="0"/>
            </a:endParaRPr>
          </a:p>
          <a:p>
            <a:r>
              <a:rPr lang="en-GB" sz="1200" dirty="0">
                <a:solidFill>
                  <a:schemeClr val="tx1"/>
                </a:solidFill>
                <a:latin typeface="Calibri" panose="020F0502020204030204" pitchFamily="34" charset="0"/>
                <a:cs typeface="Calibri" panose="020F0502020204030204" pitchFamily="34" charset="0"/>
              </a:rPr>
              <a:t>In Year 2, the main end of year outcome is that children are able to write accurately and are writing for someone else to read – children need to show an awareness of what the reader needs. One focus this term is ‘cohesion.’ This means the ability to develop writing so that it flows for the reader. </a:t>
            </a:r>
          </a:p>
          <a:p>
            <a:pPr marL="228600" indent="-228600">
              <a:buAutoNum type="arabicParenR"/>
            </a:pPr>
            <a:r>
              <a:rPr lang="en-GB" sz="1200" dirty="0">
                <a:solidFill>
                  <a:schemeClr val="tx1"/>
                </a:solidFill>
                <a:latin typeface="Calibri" panose="020F0502020204030204" pitchFamily="34" charset="0"/>
                <a:cs typeface="Calibri" panose="020F0502020204030204" pitchFamily="34" charset="0"/>
              </a:rPr>
              <a:t>We will look at how our author creates sentences that start with an adverb of time. Adverbials such as ‘To begin’ and ‘at that point’ really help the reader understand how the sentence fits into the bigger piece.</a:t>
            </a:r>
          </a:p>
          <a:p>
            <a:pPr marL="228600" indent="-228600">
              <a:buAutoNum type="arabicParenR"/>
            </a:pPr>
            <a:r>
              <a:rPr lang="en-GB" sz="1200" dirty="0">
                <a:solidFill>
                  <a:schemeClr val="tx1"/>
                </a:solidFill>
                <a:latin typeface="Calibri" panose="020F0502020204030204" pitchFamily="34" charset="0"/>
                <a:cs typeface="Calibri" panose="020F0502020204030204" pitchFamily="34" charset="0"/>
              </a:rPr>
              <a:t>Children will be encouraged to stay on one idea and develop 3 independent sentences based on one idea before moving on to a different idea.</a:t>
            </a:r>
          </a:p>
          <a:p>
            <a:pPr marL="228600" indent="-228600">
              <a:buAutoNum type="arabicParenR"/>
            </a:pPr>
            <a:r>
              <a:rPr lang="en-GB" sz="1200" dirty="0">
                <a:solidFill>
                  <a:schemeClr val="tx1"/>
                </a:solidFill>
                <a:latin typeface="Calibri" panose="020F0502020204030204" pitchFamily="34" charset="0"/>
                <a:cs typeface="Calibri" panose="020F0502020204030204" pitchFamily="34" charset="0"/>
              </a:rPr>
              <a:t>We will consider composition as a process. We will learn how to plan, draft and then edit a piece of writing making sure that we keep the needs of our reader as the main influence in any decisions that we make.</a:t>
            </a:r>
          </a:p>
          <a:p>
            <a:pPr marL="228600" indent="-228600">
              <a:buAutoNum type="arabicParenR"/>
            </a:pPr>
            <a:r>
              <a:rPr lang="en-GB" sz="1200" dirty="0">
                <a:solidFill>
                  <a:schemeClr val="tx1"/>
                </a:solidFill>
                <a:latin typeface="Calibri" panose="020F0502020204030204" pitchFamily="34" charset="0"/>
                <a:cs typeface="Calibri" panose="020F0502020204030204" pitchFamily="34" charset="0"/>
              </a:rPr>
              <a:t>Vocabulary choices will play another key role in writing composition so that we can sound like an expert.</a:t>
            </a:r>
          </a:p>
          <a:p>
            <a:r>
              <a:rPr lang="en-GB" sz="1200" dirty="0">
                <a:solidFill>
                  <a:schemeClr val="tx1"/>
                </a:solidFill>
                <a:latin typeface="Calibri" panose="020F0502020204030204" pitchFamily="34" charset="0"/>
                <a:cs typeface="Calibri" panose="020F0502020204030204" pitchFamily="34" charset="0"/>
              </a:rPr>
              <a:t>Of course, we continue to reinforce basic accuracy in our sentences. Those full stops, capital letters and questions mark/exclamation marks will be polished until they shine this half term!</a:t>
            </a:r>
            <a:endParaRPr lang="en-GB" sz="1200" dirty="0">
              <a:solidFill>
                <a:schemeClr val="tx1"/>
              </a:solidFill>
              <a:latin typeface="Comic Sans MS" panose="030F0702030302020204" pitchFamily="66" charset="0"/>
            </a:endParaRPr>
          </a:p>
          <a:p>
            <a:pPr algn="ctr"/>
            <a:endParaRPr lang="en-GB" sz="1200" dirty="0">
              <a:solidFill>
                <a:schemeClr val="tx1"/>
              </a:solidFill>
              <a:latin typeface="Comic Sans MS" panose="030F0702030302020204" pitchFamily="66" charset="0"/>
            </a:endParaRPr>
          </a:p>
          <a:p>
            <a:pPr algn="ctr"/>
            <a:endParaRPr lang="en-GB" sz="110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545081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F7D55099-303D-46C6-90ED-720064FAC6B7}"/>
              </a:ext>
            </a:extLst>
          </p:cNvPr>
          <p:cNvPicPr>
            <a:picLocks noChangeAspect="1"/>
          </p:cNvPicPr>
          <p:nvPr/>
        </p:nvPicPr>
        <p:blipFill>
          <a:blip r:embed="rId2"/>
          <a:stretch>
            <a:fillRect/>
          </a:stretch>
        </p:blipFill>
        <p:spPr>
          <a:xfrm>
            <a:off x="0" y="152150"/>
            <a:ext cx="6858000" cy="951186"/>
          </a:xfrm>
          <a:prstGeom prst="rect">
            <a:avLst/>
          </a:prstGeom>
        </p:spPr>
      </p:pic>
      <p:sp>
        <p:nvSpPr>
          <p:cNvPr id="47" name="TextBox 46">
            <a:extLst>
              <a:ext uri="{FF2B5EF4-FFF2-40B4-BE49-F238E27FC236}">
                <a16:creationId xmlns:a16="http://schemas.microsoft.com/office/drawing/2014/main" id="{78BAA288-EF5E-4ADE-8163-A1EF3C7ED9A8}"/>
              </a:ext>
            </a:extLst>
          </p:cNvPr>
          <p:cNvSpPr txBox="1"/>
          <p:nvPr/>
        </p:nvSpPr>
        <p:spPr>
          <a:xfrm>
            <a:off x="5972755" y="296342"/>
            <a:ext cx="850900" cy="738664"/>
          </a:xfrm>
          <a:prstGeom prst="rect">
            <a:avLst/>
          </a:prstGeom>
          <a:noFill/>
        </p:spPr>
        <p:txBody>
          <a:bodyPr wrap="square" rtlCol="0">
            <a:spAutoFit/>
          </a:bodyPr>
          <a:lstStyle/>
          <a:p>
            <a:pPr algn="ctr"/>
            <a:r>
              <a:rPr lang="en-GB" sz="1400" b="1" dirty="0">
                <a:solidFill>
                  <a:srgbClr val="02765C"/>
                </a:solidFill>
                <a:latin typeface="Arial Narrow" panose="020B0606020202030204" pitchFamily="34" charset="0"/>
              </a:rPr>
              <a:t>Spring term </a:t>
            </a:r>
          </a:p>
          <a:p>
            <a:pPr algn="ctr"/>
            <a:r>
              <a:rPr lang="en-GB" sz="1400" b="1" dirty="0">
                <a:solidFill>
                  <a:srgbClr val="02765C"/>
                </a:solidFill>
                <a:latin typeface="Arial Narrow" panose="020B0606020202030204" pitchFamily="34" charset="0"/>
              </a:rPr>
              <a:t>1</a:t>
            </a:r>
          </a:p>
        </p:txBody>
      </p:sp>
      <p:pic>
        <p:nvPicPr>
          <p:cNvPr id="8" name="Picture 7">
            <a:extLst>
              <a:ext uri="{FF2B5EF4-FFF2-40B4-BE49-F238E27FC236}">
                <a16:creationId xmlns:a16="http://schemas.microsoft.com/office/drawing/2014/main" id="{DB3FAF0D-940B-4A74-A09F-8C433CAA6434}"/>
              </a:ext>
            </a:extLst>
          </p:cNvPr>
          <p:cNvPicPr>
            <a:picLocks noChangeAspect="1"/>
          </p:cNvPicPr>
          <p:nvPr/>
        </p:nvPicPr>
        <p:blipFill>
          <a:blip r:embed="rId3"/>
          <a:stretch>
            <a:fillRect/>
          </a:stretch>
        </p:blipFill>
        <p:spPr>
          <a:xfrm>
            <a:off x="5681662" y="9127514"/>
            <a:ext cx="412611" cy="602924"/>
          </a:xfrm>
          <a:prstGeom prst="rect">
            <a:avLst/>
          </a:prstGeom>
        </p:spPr>
      </p:pic>
      <p:pic>
        <p:nvPicPr>
          <p:cNvPr id="9" name="Picture 8">
            <a:extLst>
              <a:ext uri="{FF2B5EF4-FFF2-40B4-BE49-F238E27FC236}">
                <a16:creationId xmlns:a16="http://schemas.microsoft.com/office/drawing/2014/main" id="{8E0DC850-C8B3-4331-8845-1E6DC421D2A3}"/>
              </a:ext>
            </a:extLst>
          </p:cNvPr>
          <p:cNvPicPr>
            <a:picLocks noChangeAspect="1"/>
          </p:cNvPicPr>
          <p:nvPr/>
        </p:nvPicPr>
        <p:blipFill>
          <a:blip r:embed="rId4"/>
          <a:stretch>
            <a:fillRect/>
          </a:stretch>
        </p:blipFill>
        <p:spPr>
          <a:xfrm>
            <a:off x="449718" y="9150927"/>
            <a:ext cx="411015" cy="602923"/>
          </a:xfrm>
          <a:prstGeom prst="rect">
            <a:avLst/>
          </a:prstGeom>
        </p:spPr>
      </p:pic>
      <p:pic>
        <p:nvPicPr>
          <p:cNvPr id="10" name="Picture 9">
            <a:extLst>
              <a:ext uri="{FF2B5EF4-FFF2-40B4-BE49-F238E27FC236}">
                <a16:creationId xmlns:a16="http://schemas.microsoft.com/office/drawing/2014/main" id="{9B880F79-2391-4A17-ADBB-504D325820C5}"/>
              </a:ext>
            </a:extLst>
          </p:cNvPr>
          <p:cNvPicPr>
            <a:picLocks noChangeAspect="1"/>
          </p:cNvPicPr>
          <p:nvPr/>
        </p:nvPicPr>
        <p:blipFill>
          <a:blip r:embed="rId5"/>
          <a:stretch>
            <a:fillRect/>
          </a:stretch>
        </p:blipFill>
        <p:spPr>
          <a:xfrm>
            <a:off x="1641159" y="9150926"/>
            <a:ext cx="412603" cy="602923"/>
          </a:xfrm>
          <a:prstGeom prst="rect">
            <a:avLst/>
          </a:prstGeom>
        </p:spPr>
      </p:pic>
      <p:pic>
        <p:nvPicPr>
          <p:cNvPr id="11" name="Picture 10">
            <a:extLst>
              <a:ext uri="{FF2B5EF4-FFF2-40B4-BE49-F238E27FC236}">
                <a16:creationId xmlns:a16="http://schemas.microsoft.com/office/drawing/2014/main" id="{42A8BEE8-C61C-49E8-95C8-C8955DAF7583}"/>
              </a:ext>
            </a:extLst>
          </p:cNvPr>
          <p:cNvPicPr>
            <a:picLocks noChangeAspect="1"/>
          </p:cNvPicPr>
          <p:nvPr/>
        </p:nvPicPr>
        <p:blipFill>
          <a:blip r:embed="rId6"/>
          <a:stretch>
            <a:fillRect/>
          </a:stretch>
        </p:blipFill>
        <p:spPr>
          <a:xfrm>
            <a:off x="2884495" y="9161111"/>
            <a:ext cx="463911" cy="602923"/>
          </a:xfrm>
          <a:prstGeom prst="rect">
            <a:avLst/>
          </a:prstGeom>
        </p:spPr>
      </p:pic>
      <p:pic>
        <p:nvPicPr>
          <p:cNvPr id="12" name="Picture 11">
            <a:extLst>
              <a:ext uri="{FF2B5EF4-FFF2-40B4-BE49-F238E27FC236}">
                <a16:creationId xmlns:a16="http://schemas.microsoft.com/office/drawing/2014/main" id="{C975B6B5-FBA7-4B14-B4CB-CDD6D8777A0A}"/>
              </a:ext>
            </a:extLst>
          </p:cNvPr>
          <p:cNvPicPr>
            <a:picLocks noChangeAspect="1"/>
          </p:cNvPicPr>
          <p:nvPr/>
        </p:nvPicPr>
        <p:blipFill>
          <a:blip r:embed="rId7"/>
          <a:stretch>
            <a:fillRect/>
          </a:stretch>
        </p:blipFill>
        <p:spPr>
          <a:xfrm>
            <a:off x="4278371" y="9161111"/>
            <a:ext cx="414713" cy="569327"/>
          </a:xfrm>
          <a:prstGeom prst="rect">
            <a:avLst/>
          </a:prstGeom>
        </p:spPr>
      </p:pic>
      <p:sp>
        <p:nvSpPr>
          <p:cNvPr id="13" name="TextBox 12">
            <a:extLst>
              <a:ext uri="{FF2B5EF4-FFF2-40B4-BE49-F238E27FC236}">
                <a16:creationId xmlns:a16="http://schemas.microsoft.com/office/drawing/2014/main" id="{8A486CD2-6334-4626-B130-57EE4E2BD986}"/>
              </a:ext>
            </a:extLst>
          </p:cNvPr>
          <p:cNvSpPr txBox="1"/>
          <p:nvPr/>
        </p:nvSpPr>
        <p:spPr>
          <a:xfrm>
            <a:off x="1641159" y="827525"/>
            <a:ext cx="4257099" cy="338554"/>
          </a:xfrm>
          <a:prstGeom prst="rect">
            <a:avLst/>
          </a:prstGeom>
          <a:noFill/>
        </p:spPr>
        <p:txBody>
          <a:bodyPr wrap="square" rtlCol="0">
            <a:spAutoFit/>
          </a:bodyPr>
          <a:lstStyle/>
          <a:p>
            <a:r>
              <a:rPr lang="en-GB" sz="1600" b="1" dirty="0">
                <a:solidFill>
                  <a:srgbClr val="02765C"/>
                </a:solidFill>
              </a:rPr>
              <a:t>Ready		Respectful			 Safe</a:t>
            </a:r>
          </a:p>
        </p:txBody>
      </p:sp>
      <p:sp>
        <p:nvSpPr>
          <p:cNvPr id="45" name="TextBox 44">
            <a:extLst>
              <a:ext uri="{FF2B5EF4-FFF2-40B4-BE49-F238E27FC236}">
                <a16:creationId xmlns:a16="http://schemas.microsoft.com/office/drawing/2014/main" id="{F578A029-71DB-40C3-BEB7-3DF0F26CE642}"/>
              </a:ext>
            </a:extLst>
          </p:cNvPr>
          <p:cNvSpPr txBox="1"/>
          <p:nvPr/>
        </p:nvSpPr>
        <p:spPr>
          <a:xfrm>
            <a:off x="2402146" y="175562"/>
            <a:ext cx="2273863" cy="33855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600" b="1" dirty="0">
                <a:solidFill>
                  <a:srgbClr val="02765C"/>
                </a:solidFill>
                <a:latin typeface="Arial Narrow" panose="020B0606020202030204" pitchFamily="34" charset="0"/>
              </a:rPr>
              <a:t>Year 2</a:t>
            </a:r>
          </a:p>
        </p:txBody>
      </p:sp>
      <p:sp>
        <p:nvSpPr>
          <p:cNvPr id="4" name="Rectangle 1">
            <a:extLst>
              <a:ext uri="{FF2B5EF4-FFF2-40B4-BE49-F238E27FC236}">
                <a16:creationId xmlns:a16="http://schemas.microsoft.com/office/drawing/2014/main" id="{E56F7592-BA31-BF76-C967-254C1A86E1FD}"/>
              </a:ext>
            </a:extLst>
          </p:cNvPr>
          <p:cNvSpPr>
            <a:spLocks noChangeArrowheads="1"/>
          </p:cNvSpPr>
          <p:nvPr/>
        </p:nvSpPr>
        <p:spPr bwMode="auto">
          <a:xfrm>
            <a:off x="704850" y="2636838"/>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5" name="TextBox 4">
            <a:extLst>
              <a:ext uri="{FF2B5EF4-FFF2-40B4-BE49-F238E27FC236}">
                <a16:creationId xmlns:a16="http://schemas.microsoft.com/office/drawing/2014/main" id="{12777FC4-CFBE-ADD0-5604-003CBAB05150}"/>
              </a:ext>
            </a:extLst>
          </p:cNvPr>
          <p:cNvSpPr txBox="1"/>
          <p:nvPr/>
        </p:nvSpPr>
        <p:spPr>
          <a:xfrm>
            <a:off x="190500" y="1160698"/>
            <a:ext cx="6362699" cy="1692771"/>
          </a:xfrm>
          <a:prstGeom prst="rect">
            <a:avLst/>
          </a:prstGeom>
          <a:noFill/>
        </p:spPr>
        <p:txBody>
          <a:bodyPr wrap="square">
            <a:spAutoFit/>
          </a:bodyPr>
          <a:lstStyle/>
          <a:p>
            <a:pPr algn="ctr"/>
            <a:r>
              <a:rPr lang="en-GB" sz="2000" b="1" dirty="0">
                <a:solidFill>
                  <a:schemeClr val="tx1"/>
                </a:solidFill>
              </a:rPr>
              <a:t>Our Extended Book Spine</a:t>
            </a:r>
          </a:p>
          <a:p>
            <a:r>
              <a:rPr lang="en-GB" sz="1200" dirty="0"/>
              <a:t>In our lead text, The Owl who was Afraid of the Dark, Plop uses his curiosity to find out more about his fear. Being curious is a wonderful characteristic but it is important that curiosity is explored in a safe and supportive environment. Plop is supported by people around him who he can trust. To complement The Owl who was Afraid of the Dark, our school can thoroughly recommend these texts for this half term. These books are wonderful to help children understand who keeps them safe and how they are kept safe. </a:t>
            </a:r>
          </a:p>
          <a:p>
            <a:endParaRPr lang="en-GB" sz="1200" dirty="0">
              <a:solidFill>
                <a:schemeClr val="tx1"/>
              </a:solidFill>
            </a:endParaRPr>
          </a:p>
        </p:txBody>
      </p:sp>
      <p:pic>
        <p:nvPicPr>
          <p:cNvPr id="1028" name="Picture 4" descr="Under the Love Umbrella: Amazon.co.uk: Bell, Davina, Colpoys, Allison:  9781925228977: Books">
            <a:extLst>
              <a:ext uri="{FF2B5EF4-FFF2-40B4-BE49-F238E27FC236}">
                <a16:creationId xmlns:a16="http://schemas.microsoft.com/office/drawing/2014/main" id="{7CFB5421-C92A-AB4C-C4B7-72D5F4B0BAE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76922" y="4942638"/>
            <a:ext cx="2017351" cy="295222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You're Safe With Me by Chitra Soundar, Poonam Mistry | Waterstones">
            <a:extLst>
              <a:ext uri="{FF2B5EF4-FFF2-40B4-BE49-F238E27FC236}">
                <a16:creationId xmlns:a16="http://schemas.microsoft.com/office/drawing/2014/main" id="{494466C8-49C3-FD1E-F31E-2D6D4B5966C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7616" y="6815709"/>
            <a:ext cx="2017351" cy="201419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The Invisible String: 1 : Karst, Patrice, Lew-Vriethoff, Joanne:  Amazon.co.uk: Books">
            <a:extLst>
              <a:ext uri="{FF2B5EF4-FFF2-40B4-BE49-F238E27FC236}">
                <a16:creationId xmlns:a16="http://schemas.microsoft.com/office/drawing/2014/main" id="{707088A4-3AC9-DA86-A00D-7C17BDF67A8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51825" y="2942352"/>
            <a:ext cx="2079567" cy="2079567"/>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FF1FE435-437B-D7B0-F94F-AD14B8987B7D}"/>
              </a:ext>
            </a:extLst>
          </p:cNvPr>
          <p:cNvSpPr txBox="1"/>
          <p:nvPr/>
        </p:nvSpPr>
        <p:spPr>
          <a:xfrm>
            <a:off x="269086" y="5424220"/>
            <a:ext cx="3269991" cy="1223412"/>
          </a:xfrm>
          <a:prstGeom prst="rect">
            <a:avLst/>
          </a:prstGeom>
          <a:noFill/>
        </p:spPr>
        <p:txBody>
          <a:bodyPr wrap="square">
            <a:spAutoFit/>
          </a:bodyPr>
          <a:lstStyle/>
          <a:p>
            <a:r>
              <a:rPr lang="en-US" sz="105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Up in the sky, amongst the stars, there’s something you might not see–the love umbrella, protecting all children, whether they’re feeling lost, left out, sad, or scared. When things aren’t fair, when big dogs bark; a bad dream, a lost tooth, moving house – when any of these things occur, a diverse variety of parents and carers are there to make it all better. </a:t>
            </a:r>
            <a:endParaRPr lang="en-GB" sz="1050" dirty="0">
              <a:latin typeface="Calibri" panose="020F0502020204030204" pitchFamily="34" charset="0"/>
              <a:cs typeface="Calibri" panose="020F0502020204030204" pitchFamily="34" charset="0"/>
            </a:endParaRPr>
          </a:p>
        </p:txBody>
      </p:sp>
      <p:sp>
        <p:nvSpPr>
          <p:cNvPr id="18" name="TextBox 17">
            <a:extLst>
              <a:ext uri="{FF2B5EF4-FFF2-40B4-BE49-F238E27FC236}">
                <a16:creationId xmlns:a16="http://schemas.microsoft.com/office/drawing/2014/main" id="{C4BC368E-1C3C-230E-E94B-5FDF415F67D4}"/>
              </a:ext>
            </a:extLst>
          </p:cNvPr>
          <p:cNvSpPr txBox="1"/>
          <p:nvPr/>
        </p:nvSpPr>
        <p:spPr>
          <a:xfrm>
            <a:off x="2442909" y="2895158"/>
            <a:ext cx="3781424" cy="2192908"/>
          </a:xfrm>
          <a:prstGeom prst="rect">
            <a:avLst/>
          </a:prstGeom>
          <a:noFill/>
        </p:spPr>
        <p:txBody>
          <a:bodyPr wrap="square">
            <a:spAutoFit/>
          </a:bodyPr>
          <a:lstStyle/>
          <a:p>
            <a:r>
              <a:rPr lang="en-US" sz="1050" i="1" dirty="0">
                <a:solidFill>
                  <a:srgbClr val="0F1111"/>
                </a:solidFill>
                <a:effectLst/>
                <a:latin typeface="Calibri" panose="020F0502020204030204" pitchFamily="34" charset="0"/>
                <a:ea typeface="Times New Roman" panose="02020603050405020304" pitchFamily="18" charset="0"/>
              </a:rPr>
              <a:t>The Invisible String</a:t>
            </a:r>
            <a:r>
              <a:rPr lang="en-US" sz="1050" dirty="0">
                <a:solidFill>
                  <a:srgbClr val="0F1111"/>
                </a:solidFill>
                <a:effectLst/>
                <a:latin typeface="Calibri" panose="020F0502020204030204" pitchFamily="34" charset="0"/>
                <a:ea typeface="Times New Roman" panose="02020603050405020304" pitchFamily="18" charset="0"/>
              </a:rPr>
              <a:t> the perfect tool for coping with all kinds of separation anxiety, loss, and grief. In this relatable and reassuring contemporary classic, a mother tells her two children that they're all connected by an invisible string. "That's impossible!" the children insist, but still they want to know more: "What kind of string?" The answer is the simple truth that binds us all: </a:t>
            </a:r>
            <a:r>
              <a:rPr lang="en-US" sz="1050" i="1" dirty="0">
                <a:solidFill>
                  <a:srgbClr val="0F1111"/>
                </a:solidFill>
                <a:effectLst/>
                <a:latin typeface="Calibri" panose="020F0502020204030204" pitchFamily="34" charset="0"/>
                <a:ea typeface="Times New Roman" panose="02020603050405020304" pitchFamily="18" charset="0"/>
              </a:rPr>
              <a:t>An Invisible String made of love. Even though you can't see it with your eyes, you can feel it deep in your heart, and know that you are always connected to the ones you love. </a:t>
            </a:r>
            <a:r>
              <a:rPr lang="en-US" sz="1050" dirty="0">
                <a:solidFill>
                  <a:srgbClr val="0F1111"/>
                </a:solidFill>
                <a:effectLst/>
                <a:latin typeface="Calibri" panose="020F0502020204030204" pitchFamily="34" charset="0"/>
                <a:ea typeface="Times New Roman" panose="02020603050405020304" pitchFamily="18" charset="0"/>
              </a:rPr>
              <a:t>Does everybody have an Invisible String? How far does it reach? Does it ever go away? This heartwarming picture book for all ages explores questions about the intangible yet unbreakable connections between us, and opens up deeper conversations about love.</a:t>
            </a:r>
            <a:endParaRPr lang="en-GB" sz="1050" dirty="0"/>
          </a:p>
        </p:txBody>
      </p:sp>
      <p:sp>
        <p:nvSpPr>
          <p:cNvPr id="20" name="TextBox 19">
            <a:extLst>
              <a:ext uri="{FF2B5EF4-FFF2-40B4-BE49-F238E27FC236}">
                <a16:creationId xmlns:a16="http://schemas.microsoft.com/office/drawing/2014/main" id="{F2DB580A-53FA-55AD-47A2-4DFA5A06CDD3}"/>
              </a:ext>
            </a:extLst>
          </p:cNvPr>
          <p:cNvSpPr txBox="1"/>
          <p:nvPr/>
        </p:nvSpPr>
        <p:spPr>
          <a:xfrm>
            <a:off x="2442909" y="7763128"/>
            <a:ext cx="3781424" cy="1061829"/>
          </a:xfrm>
          <a:prstGeom prst="rect">
            <a:avLst/>
          </a:prstGeom>
          <a:noFill/>
        </p:spPr>
        <p:txBody>
          <a:bodyPr wrap="square">
            <a:spAutoFit/>
          </a:bodyPr>
          <a:lstStyle/>
          <a:p>
            <a:r>
              <a:rPr lang="en-US" sz="1050" dirty="0">
                <a:solidFill>
                  <a:srgbClr val="0F1111"/>
                </a:solidFill>
                <a:effectLst/>
                <a:latin typeface="Calibri" panose="020F0502020204030204" pitchFamily="34" charset="0"/>
                <a:ea typeface="Times New Roman" panose="02020603050405020304" pitchFamily="18" charset="0"/>
                <a:cs typeface="Calibri" panose="020F0502020204030204" pitchFamily="34" charset="0"/>
              </a:rPr>
              <a:t>When the moon rises high and the stars twinkle, it is bedtime for the baby animals of the Indian forest. But tonight, when the skies turn dark and the night grows stormy, the little ones can't sleep. SWISH-SWISH! CRACK-TRACK! FLASH-SNAP! goes the storm. Only Mama Elephant with her words of wisdom can reassure them, "You're safe with me."</a:t>
            </a:r>
            <a:endParaRPr lang="en-GB" sz="105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2286505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5FD5F50371DD8458AFE6318E1B05CB5" ma:contentTypeVersion="12" ma:contentTypeDescription="Create a new document." ma:contentTypeScope="" ma:versionID="5c0cfbefe576ca4b1b4ce793e1924731">
  <xsd:schema xmlns:xsd="http://www.w3.org/2001/XMLSchema" xmlns:xs="http://www.w3.org/2001/XMLSchema" xmlns:p="http://schemas.microsoft.com/office/2006/metadata/properties" xmlns:ns2="648e69cc-640f-431f-b062-262d95adac52" xmlns:ns3="061ec3ad-226f-4eb4-9e91-45b4f692dd17" targetNamespace="http://schemas.microsoft.com/office/2006/metadata/properties" ma:root="true" ma:fieldsID="c718f42a66d4b6307f100f22e365e506" ns2:_="" ns3:_="">
    <xsd:import namespace="648e69cc-640f-431f-b062-262d95adac52"/>
    <xsd:import namespace="061ec3ad-226f-4eb4-9e91-45b4f692dd1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LengthInSeconds" minOccurs="0"/>
                <xsd:element ref="ns2:MediaServiceGenerationTime" minOccurs="0"/>
                <xsd:element ref="ns2:MediaServiceEventHashCode"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48e69cc-640f-431f-b062-262d95adac5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LengthInSeconds" ma:index="13" nillable="true" ma:displayName="Length (seconds)" ma:internalName="MediaLengthInSeconds" ma:readOnly="true">
      <xsd:simpleType>
        <xsd:restriction base="dms:Unknow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f05d3ca9-34b9-4998-9a20-aed4db4a722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061ec3ad-226f-4eb4-9e91-45b4f692dd17"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bd4a0d11-0137-432c-b157-368d1eff7620}" ma:internalName="TaxCatchAll" ma:showField="CatchAllData" ma:web="061ec3ad-226f-4eb4-9e91-45b4f692dd1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MediaLengthInSeconds xmlns="648e69cc-640f-431f-b062-262d95adac52" xsi:nil="true"/>
    <lcf76f155ced4ddcb4097134ff3c332f xmlns="648e69cc-640f-431f-b062-262d95adac52">
      <Terms xmlns="http://schemas.microsoft.com/office/infopath/2007/PartnerControls"/>
    </lcf76f155ced4ddcb4097134ff3c332f>
    <TaxCatchAll xmlns="061ec3ad-226f-4eb4-9e91-45b4f692dd17"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D9A3161-ED27-4727-BA32-7B6DBE285C9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48e69cc-640f-431f-b062-262d95adac52"/>
    <ds:schemaRef ds:uri="061ec3ad-226f-4eb4-9e91-45b4f692dd1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1429D3F-B6D0-4703-9689-0CE15CEF2049}">
  <ds:schemaRefs>
    <ds:schemaRef ds:uri="http://purl.org/dc/terms/"/>
    <ds:schemaRef ds:uri="648e69cc-640f-431f-b062-262d95adac52"/>
    <ds:schemaRef ds:uri="http://schemas.microsoft.com/office/2006/documentManagement/types"/>
    <ds:schemaRef ds:uri="http://purl.org/dc/dcmitype/"/>
    <ds:schemaRef ds:uri="http://purl.org/dc/elements/1.1/"/>
    <ds:schemaRef ds:uri="061ec3ad-226f-4eb4-9e91-45b4f692dd17"/>
    <ds:schemaRef ds:uri="http://schemas.microsoft.com/office/infopath/2007/PartnerControls"/>
    <ds:schemaRef ds:uri="http://schemas.openxmlformats.org/package/2006/metadata/core-properties"/>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E6D2728B-3AC5-4874-9DC8-97F538A1C25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1286</Words>
  <Application>Microsoft Office PowerPoint</Application>
  <PresentationFormat>A4 Paper (210x297 mm)</PresentationFormat>
  <Paragraphs>64</Paragraphs>
  <Slides>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vt:i4>
      </vt:variant>
    </vt:vector>
  </HeadingPairs>
  <TitlesOfParts>
    <vt:vector size="9" baseType="lpstr">
      <vt:lpstr>Arial</vt:lpstr>
      <vt:lpstr>Arial Narrow</vt:lpstr>
      <vt:lpstr>Calibri</vt:lpstr>
      <vt:lpstr>Calibri Light</vt:lpstr>
      <vt:lpstr>Comic Sans MS</vt:lpstr>
      <vt:lpstr>Office Theme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Denise Pipe</dc:creator>
  <cp:lastModifiedBy>Lucian</cp:lastModifiedBy>
  <cp:revision>66</cp:revision>
  <cp:lastPrinted>2022-12-01T12:26:52Z</cp:lastPrinted>
  <dcterms:created xsi:type="dcterms:W3CDTF">2020-04-17T10:06:09Z</dcterms:created>
  <dcterms:modified xsi:type="dcterms:W3CDTF">2023-02-07T10:41:45Z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0x010100E5FD5F50371DD8458AFE6318E1B05CB5</vt:lpwstr>
  </property>
  <property fmtid="{D5CDD505-2E9C-101B-9397-08002B2CF9AE}" pid="3" name="Order">
    <vt:r8>53100</vt:r8>
  </property>
  <property fmtid="{D5CDD505-2E9C-101B-9397-08002B2CF9AE}" pid="4" name="xd_Signature">
    <vt:bool>false</vt:bool>
  </property>
  <property fmtid="{D5CDD505-2E9C-101B-9397-08002B2CF9AE}" pid="5" name="xd_ProgID">
    <vt:lpwstr/>
  </property>
  <property fmtid="{D5CDD505-2E9C-101B-9397-08002B2CF9AE}" pid="6" name="_ExtendedDescription">
    <vt:lpwstr/>
  </property>
  <property fmtid="{D5CDD505-2E9C-101B-9397-08002B2CF9AE}" pid="7" name="TriggerFlowInfo">
    <vt:lpwstr/>
  </property>
  <property fmtid="{D5CDD505-2E9C-101B-9397-08002B2CF9AE}" pid="8" name="_SourceUrl">
    <vt:lpwstr/>
  </property>
  <property fmtid="{D5CDD505-2E9C-101B-9397-08002B2CF9AE}" pid="9" name="_SharedFileIndex">
    <vt:lpwstr/>
  </property>
  <property fmtid="{D5CDD505-2E9C-101B-9397-08002B2CF9AE}" pid="10" name="ComplianceAssetId">
    <vt:lpwstr/>
  </property>
  <property fmtid="{D5CDD505-2E9C-101B-9397-08002B2CF9AE}" pid="11" name="TemplateUrl">
    <vt:lpwstr/>
  </property>
  <property fmtid="{D5CDD505-2E9C-101B-9397-08002B2CF9AE}" pid="12" name="MediaServiceImageTags">
    <vt:lpwstr/>
  </property>
</Properties>
</file>