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modernComment_123_A2F6EA46.xml" ContentType="application/vnd.ms-powerpoint.comments+xml"/>
  <Override PartName="/ppt/comments/modernComment_10D_272A7F8A.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69"/>
  </p:notesMasterIdLst>
  <p:sldIdLst>
    <p:sldId id="266" r:id="rId5"/>
    <p:sldId id="265" r:id="rId6"/>
    <p:sldId id="262" r:id="rId7"/>
    <p:sldId id="263" r:id="rId8"/>
    <p:sldId id="273" r:id="rId9"/>
    <p:sldId id="284" r:id="rId10"/>
    <p:sldId id="285" r:id="rId11"/>
    <p:sldId id="278" r:id="rId12"/>
    <p:sldId id="283" r:id="rId13"/>
    <p:sldId id="279" r:id="rId14"/>
    <p:sldId id="276" r:id="rId15"/>
    <p:sldId id="289" r:id="rId16"/>
    <p:sldId id="277" r:id="rId17"/>
    <p:sldId id="282" r:id="rId18"/>
    <p:sldId id="274" r:id="rId19"/>
    <p:sldId id="286" r:id="rId20"/>
    <p:sldId id="270" r:id="rId21"/>
    <p:sldId id="292" r:id="rId22"/>
    <p:sldId id="291" r:id="rId23"/>
    <p:sldId id="268" r:id="rId24"/>
    <p:sldId id="269" r:id="rId25"/>
    <p:sldId id="290" r:id="rId26"/>
    <p:sldId id="288" r:id="rId27"/>
    <p:sldId id="300" r:id="rId28"/>
    <p:sldId id="341" r:id="rId29"/>
    <p:sldId id="299" r:id="rId30"/>
    <p:sldId id="302" r:id="rId31"/>
    <p:sldId id="340" r:id="rId32"/>
    <p:sldId id="339" r:id="rId33"/>
    <p:sldId id="287" r:id="rId34"/>
    <p:sldId id="303" r:id="rId35"/>
    <p:sldId id="298" r:id="rId36"/>
    <p:sldId id="343" r:id="rId37"/>
    <p:sldId id="294" r:id="rId38"/>
    <p:sldId id="295" r:id="rId39"/>
    <p:sldId id="296" r:id="rId40"/>
    <p:sldId id="297" r:id="rId41"/>
    <p:sldId id="344" r:id="rId42"/>
    <p:sldId id="345" r:id="rId43"/>
    <p:sldId id="323" r:id="rId44"/>
    <p:sldId id="307" r:id="rId45"/>
    <p:sldId id="331" r:id="rId46"/>
    <p:sldId id="332" r:id="rId47"/>
    <p:sldId id="333" r:id="rId48"/>
    <p:sldId id="330" r:id="rId49"/>
    <p:sldId id="325" r:id="rId50"/>
    <p:sldId id="334" r:id="rId51"/>
    <p:sldId id="310" r:id="rId52"/>
    <p:sldId id="342" r:id="rId53"/>
    <p:sldId id="324" r:id="rId54"/>
    <p:sldId id="311" r:id="rId55"/>
    <p:sldId id="328" r:id="rId56"/>
    <p:sldId id="327" r:id="rId57"/>
    <p:sldId id="329" r:id="rId58"/>
    <p:sldId id="312" r:id="rId59"/>
    <p:sldId id="326" r:id="rId60"/>
    <p:sldId id="314" r:id="rId61"/>
    <p:sldId id="280" r:id="rId62"/>
    <p:sldId id="320" r:id="rId63"/>
    <p:sldId id="335" r:id="rId64"/>
    <p:sldId id="336" r:id="rId65"/>
    <p:sldId id="337" r:id="rId66"/>
    <p:sldId id="322" r:id="rId67"/>
    <p:sldId id="321" r:id="rId68"/>
  </p:sldIdLst>
  <p:sldSz cx="6858000" cy="9906000" type="A4"/>
  <p:notesSz cx="6669088" cy="98726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94E74E9-4E3A-DD6E-DAFC-DD2DA9C50007}" name="Denise Pipe" initials="DP" userId="S::denise.pipe@muscliffprimary.co.uk::1d902dc2-5245-499c-876a-a6eb708dbca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FF"/>
    <a:srgbClr val="9999FF"/>
    <a:srgbClr val="FFCCFF"/>
    <a:srgbClr val="CC99FF"/>
    <a:srgbClr val="66CCFF"/>
    <a:srgbClr val="CCFFFF"/>
    <a:srgbClr val="99FFCC"/>
    <a:srgbClr val="CCFFCC"/>
    <a:srgbClr val="FFFF99"/>
    <a:srgbClr val="FFDD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719" autoAdjust="0"/>
    <p:restoredTop sz="94660"/>
  </p:normalViewPr>
  <p:slideViewPr>
    <p:cSldViewPr snapToGrid="0">
      <p:cViewPr>
        <p:scale>
          <a:sx n="90" d="100"/>
          <a:sy n="90" d="100"/>
        </p:scale>
        <p:origin x="1834" y="-667"/>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microsoft.com/office/2018/10/relationships/authors" Target="author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viewProps" Target="viewProps.xml"/></Relationships>
</file>

<file path=ppt/comments/modernComment_10D_272A7F8A.xml><?xml version="1.0" encoding="utf-8"?>
<p188:cmLst xmlns:a="http://schemas.openxmlformats.org/drawingml/2006/main" xmlns:r="http://schemas.openxmlformats.org/officeDocument/2006/relationships" xmlns:p188="http://schemas.microsoft.com/office/powerpoint/2018/8/main">
  <p188:cm id="{DFFF9F2A-4A9B-4BF6-9103-C22BECF265B5}" authorId="{494E74E9-4E3A-DD6E-DAFC-DD2DA9C50007}" created="2024-03-25T08:09:34.193">
    <pc:sldMkLst xmlns:pc="http://schemas.microsoft.com/office/powerpoint/2013/main/command">
      <pc:docMk/>
      <pc:sldMk cId="657096586" sldId="269"/>
    </pc:sldMkLst>
    <p188:txBody>
      <a:bodyPr/>
      <a:lstStyle/>
      <a:p>
        <a:r>
          <a:rPr lang="en-GB"/>
          <a:t>I have edified the schemes we use here Lu - we have a scheme for RE, but not music (soundstorm is used as a support for ideas but most do not use it!) and computing was incorrect. Do we need to mention Oxford reading tree for our books?</a:t>
        </a:r>
      </a:p>
    </p188:txBody>
  </p188:cm>
</p188:cmLst>
</file>

<file path=ppt/comments/modernComment_123_A2F6EA46.xml><?xml version="1.0" encoding="utf-8"?>
<p188:cmLst xmlns:a="http://schemas.openxmlformats.org/drawingml/2006/main" xmlns:r="http://schemas.openxmlformats.org/officeDocument/2006/relationships" xmlns:p188="http://schemas.microsoft.com/office/powerpoint/2018/8/main">
  <p188:cm id="{08831BCE-4BF8-4D38-BB59-F61B17EF94C2}" authorId="{494E74E9-4E3A-DD6E-DAFC-DD2DA9C50007}" created="2024-03-25T07:59:48.503">
    <pc:sldMkLst xmlns:pc="http://schemas.microsoft.com/office/powerpoint/2013/main/command">
      <pc:docMk/>
      <pc:sldMk cId="2734090822" sldId="291"/>
    </pc:sldMkLst>
    <p188:txBody>
      <a:bodyPr/>
      <a:lstStyle/>
      <a:p>
        <a:r>
          <a:rPr lang="en-GB"/>
          <a:t>Ditch - feels a bit too casual?</a:t>
        </a:r>
      </a:p>
    </p188:txBody>
  </p188:cm>
  <p188:cm id="{E4926598-A9FE-4863-B7BB-083F248023DC}" authorId="{494E74E9-4E3A-DD6E-DAFC-DD2DA9C50007}" created="2024-03-25T08:08:01.336">
    <pc:sldMkLst xmlns:pc="http://schemas.microsoft.com/office/powerpoint/2013/main/command">
      <pc:docMk/>
      <pc:sldMk cId="2734090822" sldId="291"/>
    </pc:sldMkLst>
    <p188:txBody>
      <a:bodyPr/>
      <a:lstStyle/>
      <a:p>
        <a:r>
          <a:rPr lang="en-GB"/>
          <a:t>I know this is what we want it to be with the value - picking it first, but as we don't do that at the moment, it feels wrong to say we do. This is where we want to get to with new books, but as we are restricted with the curriculum, the drivers do come before the value.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250" cy="4953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778250" y="0"/>
            <a:ext cx="2889250" cy="495300"/>
          </a:xfrm>
          <a:prstGeom prst="rect">
            <a:avLst/>
          </a:prstGeom>
        </p:spPr>
        <p:txBody>
          <a:bodyPr vert="horz" lIns="91440" tIns="45720" rIns="91440" bIns="45720" rtlCol="0"/>
          <a:lstStyle>
            <a:lvl1pPr algn="r">
              <a:defRPr sz="1200"/>
            </a:lvl1pPr>
          </a:lstStyle>
          <a:p>
            <a:fld id="{2B973AC6-45BF-4182-9D17-C3172A51CBD8}" type="datetimeFigureOut">
              <a:rPr lang="en-GB" smtClean="0"/>
              <a:t>15/04/2024</a:t>
            </a:fld>
            <a:endParaRPr lang="en-GB"/>
          </a:p>
        </p:txBody>
      </p:sp>
      <p:sp>
        <p:nvSpPr>
          <p:cNvPr id="4" name="Slide Image Placeholder 3"/>
          <p:cNvSpPr>
            <a:spLocks noGrp="1" noRot="1" noChangeAspect="1"/>
          </p:cNvSpPr>
          <p:nvPr>
            <p:ph type="sldImg" idx="2"/>
          </p:nvPr>
        </p:nvSpPr>
        <p:spPr>
          <a:xfrm>
            <a:off x="2181225" y="1233488"/>
            <a:ext cx="2306638" cy="3332162"/>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66750" y="4751388"/>
            <a:ext cx="5335588" cy="38877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77363"/>
            <a:ext cx="2889250" cy="4953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778250" y="9377363"/>
            <a:ext cx="2889250" cy="495300"/>
          </a:xfrm>
          <a:prstGeom prst="rect">
            <a:avLst/>
          </a:prstGeom>
        </p:spPr>
        <p:txBody>
          <a:bodyPr vert="horz" lIns="91440" tIns="45720" rIns="91440" bIns="45720" rtlCol="0" anchor="b"/>
          <a:lstStyle>
            <a:lvl1pPr algn="r">
              <a:defRPr sz="1200"/>
            </a:lvl1pPr>
          </a:lstStyle>
          <a:p>
            <a:fld id="{DDF1BBD1-B290-4BC7-8DF9-066F5423A277}" type="slidenum">
              <a:rPr lang="en-GB" smtClean="0"/>
              <a:t>‹#›</a:t>
            </a:fld>
            <a:endParaRPr lang="en-GB"/>
          </a:p>
        </p:txBody>
      </p:sp>
    </p:spTree>
    <p:extLst>
      <p:ext uri="{BB962C8B-B14F-4D97-AF65-F5344CB8AC3E}">
        <p14:creationId xmlns:p14="http://schemas.microsoft.com/office/powerpoint/2010/main" val="920307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673006-82AF-4CF5-AA64-7A8A619C1512}" type="datetime1">
              <a:rPr lang="en-GB" smtClean="0"/>
              <a:t>15/04/2024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FB9D902-7619-4FE9-85FD-13C2F25CAED9}" type="slidenum">
              <a:rPr lang="en-GB" smtClean="0"/>
              <a:t>‹#›</a:t>
            </a:fld>
            <a:endParaRPr lang="en-GB"/>
          </a:p>
        </p:txBody>
      </p:sp>
    </p:spTree>
    <p:extLst>
      <p:ext uri="{BB962C8B-B14F-4D97-AF65-F5344CB8AC3E}">
        <p14:creationId xmlns:p14="http://schemas.microsoft.com/office/powerpoint/2010/main" val="2539219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4D4BC7-144E-4E9D-BF6C-387922BF02E6}" type="datetime1">
              <a:rPr lang="en-GB" smtClean="0"/>
              <a:t>15/04/2024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FB9D902-7619-4FE9-85FD-13C2F25CAED9}" type="slidenum">
              <a:rPr lang="en-GB" smtClean="0"/>
              <a:t>‹#›</a:t>
            </a:fld>
            <a:endParaRPr lang="en-GB"/>
          </a:p>
        </p:txBody>
      </p:sp>
    </p:spTree>
    <p:extLst>
      <p:ext uri="{BB962C8B-B14F-4D97-AF65-F5344CB8AC3E}">
        <p14:creationId xmlns:p14="http://schemas.microsoft.com/office/powerpoint/2010/main" val="2041762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A73F02-900B-455E-B324-CE53FA38E1C9}" type="datetime1">
              <a:rPr lang="en-GB" smtClean="0"/>
              <a:t>15/04/2024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FB9D902-7619-4FE9-85FD-13C2F25CAED9}" type="slidenum">
              <a:rPr lang="en-GB" smtClean="0"/>
              <a:t>‹#›</a:t>
            </a:fld>
            <a:endParaRPr lang="en-GB"/>
          </a:p>
        </p:txBody>
      </p:sp>
    </p:spTree>
    <p:extLst>
      <p:ext uri="{BB962C8B-B14F-4D97-AF65-F5344CB8AC3E}">
        <p14:creationId xmlns:p14="http://schemas.microsoft.com/office/powerpoint/2010/main" val="41667156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FD30C3-CA6D-4559-B40D-FC1584164282}" type="datetime1">
              <a:rPr lang="en-GB" smtClean="0"/>
              <a:t>15/04/2024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FB9D902-7619-4FE9-85FD-13C2F25CAED9}" type="slidenum">
              <a:rPr lang="en-GB" smtClean="0"/>
              <a:t>‹#›</a:t>
            </a:fld>
            <a:endParaRPr lang="en-GB"/>
          </a:p>
        </p:txBody>
      </p:sp>
    </p:spTree>
    <p:extLst>
      <p:ext uri="{BB962C8B-B14F-4D97-AF65-F5344CB8AC3E}">
        <p14:creationId xmlns:p14="http://schemas.microsoft.com/office/powerpoint/2010/main" val="2801177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200B08A-E7C8-4D90-A010-2EEB94FBCF90}" type="datetime1">
              <a:rPr lang="en-GB" smtClean="0"/>
              <a:t>15/04/2024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FB9D902-7619-4FE9-85FD-13C2F25CAED9}" type="slidenum">
              <a:rPr lang="en-GB" smtClean="0"/>
              <a:t>‹#›</a:t>
            </a:fld>
            <a:endParaRPr lang="en-GB"/>
          </a:p>
        </p:txBody>
      </p:sp>
    </p:spTree>
    <p:extLst>
      <p:ext uri="{BB962C8B-B14F-4D97-AF65-F5344CB8AC3E}">
        <p14:creationId xmlns:p14="http://schemas.microsoft.com/office/powerpoint/2010/main" val="2475874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FCA6901-8061-4B35-AB7B-5E85EFAB932E}" type="datetime1">
              <a:rPr lang="en-GB" smtClean="0"/>
              <a:t>15/04/2024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FB9D902-7619-4FE9-85FD-13C2F25CAED9}" type="slidenum">
              <a:rPr lang="en-GB" smtClean="0"/>
              <a:t>‹#›</a:t>
            </a:fld>
            <a:endParaRPr lang="en-GB"/>
          </a:p>
        </p:txBody>
      </p:sp>
    </p:spTree>
    <p:extLst>
      <p:ext uri="{BB962C8B-B14F-4D97-AF65-F5344CB8AC3E}">
        <p14:creationId xmlns:p14="http://schemas.microsoft.com/office/powerpoint/2010/main" val="613947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36388F1-74BC-47D1-A929-9ADA59748E67}" type="datetime1">
              <a:rPr lang="en-GB" smtClean="0"/>
              <a:t>15/04/2024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FB9D902-7619-4FE9-85FD-13C2F25CAED9}" type="slidenum">
              <a:rPr lang="en-GB" smtClean="0"/>
              <a:t>‹#›</a:t>
            </a:fld>
            <a:endParaRPr lang="en-GB"/>
          </a:p>
        </p:txBody>
      </p:sp>
    </p:spTree>
    <p:extLst>
      <p:ext uri="{BB962C8B-B14F-4D97-AF65-F5344CB8AC3E}">
        <p14:creationId xmlns:p14="http://schemas.microsoft.com/office/powerpoint/2010/main" val="4170761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F06D6DF-32DF-4158-A124-E2A24464C511}" type="datetime1">
              <a:rPr lang="en-GB" smtClean="0"/>
              <a:t>15/04/2024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FB9D902-7619-4FE9-85FD-13C2F25CAED9}" type="slidenum">
              <a:rPr lang="en-GB" smtClean="0"/>
              <a:t>‹#›</a:t>
            </a:fld>
            <a:endParaRPr lang="en-GB"/>
          </a:p>
        </p:txBody>
      </p:sp>
    </p:spTree>
    <p:extLst>
      <p:ext uri="{BB962C8B-B14F-4D97-AF65-F5344CB8AC3E}">
        <p14:creationId xmlns:p14="http://schemas.microsoft.com/office/powerpoint/2010/main" val="146040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11212C-9E50-446B-A9C5-3B6310A23C58}" type="datetime1">
              <a:rPr lang="en-GB" smtClean="0"/>
              <a:t>15/04/2024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FB9D902-7619-4FE9-85FD-13C2F25CAED9}" type="slidenum">
              <a:rPr lang="en-GB" smtClean="0"/>
              <a:t>‹#›</a:t>
            </a:fld>
            <a:endParaRPr lang="en-GB"/>
          </a:p>
        </p:txBody>
      </p:sp>
    </p:spTree>
    <p:extLst>
      <p:ext uri="{BB962C8B-B14F-4D97-AF65-F5344CB8AC3E}">
        <p14:creationId xmlns:p14="http://schemas.microsoft.com/office/powerpoint/2010/main" val="4062884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F79A863-7A5E-495A-BA42-FBACA6BBBFD2}" type="datetime1">
              <a:rPr lang="en-GB" smtClean="0"/>
              <a:t>15/04/2024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FB9D902-7619-4FE9-85FD-13C2F25CAED9}" type="slidenum">
              <a:rPr lang="en-GB" smtClean="0"/>
              <a:t>‹#›</a:t>
            </a:fld>
            <a:endParaRPr lang="en-GB"/>
          </a:p>
        </p:txBody>
      </p:sp>
    </p:spTree>
    <p:extLst>
      <p:ext uri="{BB962C8B-B14F-4D97-AF65-F5344CB8AC3E}">
        <p14:creationId xmlns:p14="http://schemas.microsoft.com/office/powerpoint/2010/main" val="1727307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9C0CFE7-1B7C-457A-8627-358A54563CD0}" type="datetime1">
              <a:rPr lang="en-GB" smtClean="0"/>
              <a:t>15/04/2024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FB9D902-7619-4FE9-85FD-13C2F25CAED9}" type="slidenum">
              <a:rPr lang="en-GB" smtClean="0"/>
              <a:t>‹#›</a:t>
            </a:fld>
            <a:endParaRPr lang="en-GB"/>
          </a:p>
        </p:txBody>
      </p:sp>
    </p:spTree>
    <p:extLst>
      <p:ext uri="{BB962C8B-B14F-4D97-AF65-F5344CB8AC3E}">
        <p14:creationId xmlns:p14="http://schemas.microsoft.com/office/powerpoint/2010/main" val="41235384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F02B202D-C7EC-4D12-910C-46F4C517FCCF}" type="datetime1">
              <a:rPr lang="en-GB" smtClean="0"/>
              <a:t>15/04/2024</a:t>
            </a:fld>
            <a:endParaRPr lang="en-GB"/>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1FB9D902-7619-4FE9-85FD-13C2F25CAED9}" type="slidenum">
              <a:rPr lang="en-GB" smtClean="0"/>
              <a:t>‹#›</a:t>
            </a:fld>
            <a:endParaRPr lang="en-GB"/>
          </a:p>
        </p:txBody>
      </p:sp>
    </p:spTree>
    <p:extLst>
      <p:ext uri="{BB962C8B-B14F-4D97-AF65-F5344CB8AC3E}">
        <p14:creationId xmlns:p14="http://schemas.microsoft.com/office/powerpoint/2010/main" val="31829601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microsoft.com/office/2018/10/relationships/comments" Target="../comments/modernComment_123_A2F6EA4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microsoft.com/office/2018/10/relationships/comments" Target="../comments/modernComment_10D_272A7F8A.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64.png"/><Relationship Id="rId4" Type="http://schemas.openxmlformats.org/officeDocument/2006/relationships/image" Target="../media/image63.png"/></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5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5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76.png"/><Relationship Id="rId4" Type="http://schemas.openxmlformats.org/officeDocument/2006/relationships/image" Target="../media/image75.png"/></Relationships>
</file>

<file path=ppt/slides/_rels/slide5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5C6BC3-D31A-781F-ADBF-44D6A599398F}"/>
            </a:ext>
          </a:extLst>
        </p:cNvPr>
        <p:cNvGrpSpPr/>
        <p:nvPr/>
      </p:nvGrpSpPr>
      <p:grpSpPr>
        <a:xfrm>
          <a:off x="0" y="0"/>
          <a:ext cx="0" cy="0"/>
          <a:chOff x="0" y="0"/>
          <a:chExt cx="0" cy="0"/>
        </a:xfrm>
      </p:grpSpPr>
      <p:pic>
        <p:nvPicPr>
          <p:cNvPr id="46" name="Picture 45">
            <a:extLst>
              <a:ext uri="{FF2B5EF4-FFF2-40B4-BE49-F238E27FC236}">
                <a16:creationId xmlns:a16="http://schemas.microsoft.com/office/drawing/2014/main" id="{7805FBF7-89BF-A570-732B-76A9BBD0BE34}"/>
              </a:ext>
            </a:extLst>
          </p:cNvPr>
          <p:cNvPicPr>
            <a:picLocks noChangeAspect="1"/>
          </p:cNvPicPr>
          <p:nvPr/>
        </p:nvPicPr>
        <p:blipFill rotWithShape="1">
          <a:blip r:embed="rId2"/>
          <a:srcRect r="15098" b="4312"/>
          <a:stretch/>
        </p:blipFill>
        <p:spPr>
          <a:xfrm>
            <a:off x="125882" y="149360"/>
            <a:ext cx="6597647" cy="1013929"/>
          </a:xfrm>
          <a:prstGeom prst="rect">
            <a:avLst/>
          </a:prstGeom>
        </p:spPr>
      </p:pic>
      <p:sp>
        <p:nvSpPr>
          <p:cNvPr id="13" name="TextBox 12">
            <a:extLst>
              <a:ext uri="{FF2B5EF4-FFF2-40B4-BE49-F238E27FC236}">
                <a16:creationId xmlns:a16="http://schemas.microsoft.com/office/drawing/2014/main" id="{086C982C-9DC6-71A7-FBB7-6278D4EB2544}"/>
              </a:ext>
            </a:extLst>
          </p:cNvPr>
          <p:cNvSpPr txBox="1"/>
          <p:nvPr/>
        </p:nvSpPr>
        <p:spPr>
          <a:xfrm>
            <a:off x="1950440" y="865076"/>
            <a:ext cx="4257099" cy="338554"/>
          </a:xfrm>
          <a:prstGeom prst="rect">
            <a:avLst/>
          </a:prstGeom>
          <a:noFill/>
        </p:spPr>
        <p:txBody>
          <a:bodyPr wrap="square" rtlCol="0">
            <a:spAutoFit/>
          </a:bodyPr>
          <a:lstStyle/>
          <a:p>
            <a:r>
              <a:rPr lang="en-GB" sz="1600" b="1" dirty="0">
                <a:solidFill>
                  <a:srgbClr val="02765C"/>
                </a:solidFill>
              </a:rPr>
              <a:t>Ready		Respectful			 Safe</a:t>
            </a:r>
          </a:p>
        </p:txBody>
      </p:sp>
      <p:sp>
        <p:nvSpPr>
          <p:cNvPr id="50" name="Rectangle 49">
            <a:extLst>
              <a:ext uri="{FF2B5EF4-FFF2-40B4-BE49-F238E27FC236}">
                <a16:creationId xmlns:a16="http://schemas.microsoft.com/office/drawing/2014/main" id="{7B5D1C34-D568-5DD3-CA24-3525E9A694DB}"/>
              </a:ext>
            </a:extLst>
          </p:cNvPr>
          <p:cNvSpPr/>
          <p:nvPr/>
        </p:nvSpPr>
        <p:spPr>
          <a:xfrm>
            <a:off x="125882" y="7482840"/>
            <a:ext cx="6597647" cy="2111016"/>
          </a:xfrm>
          <a:prstGeom prst="rect">
            <a:avLst/>
          </a:prstGeom>
          <a:solidFill>
            <a:srgbClr val="D3F1E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5400" b="1" dirty="0">
                <a:solidFill>
                  <a:schemeClr val="tx1"/>
                </a:solidFill>
              </a:rPr>
              <a:t>Teaching and Learning Handbook</a:t>
            </a:r>
            <a:endParaRPr lang="en-GB" sz="5400" b="1" dirty="0">
              <a:solidFill>
                <a:schemeClr val="tx1"/>
              </a:solidFill>
            </a:endParaRPr>
          </a:p>
        </p:txBody>
      </p:sp>
      <p:sp>
        <p:nvSpPr>
          <p:cNvPr id="5" name="TextBox 4">
            <a:extLst>
              <a:ext uri="{FF2B5EF4-FFF2-40B4-BE49-F238E27FC236}">
                <a16:creationId xmlns:a16="http://schemas.microsoft.com/office/drawing/2014/main" id="{EC77D232-A046-2698-6A7E-A4FE4B35E0AF}"/>
              </a:ext>
            </a:extLst>
          </p:cNvPr>
          <p:cNvSpPr txBox="1"/>
          <p:nvPr/>
        </p:nvSpPr>
        <p:spPr>
          <a:xfrm>
            <a:off x="157778" y="3881369"/>
            <a:ext cx="638001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200">
              <a:cs typeface="Segoe UI"/>
            </a:endParaRPr>
          </a:p>
        </p:txBody>
      </p:sp>
      <p:pic>
        <p:nvPicPr>
          <p:cNvPr id="3" name="Picture 2">
            <a:extLst>
              <a:ext uri="{FF2B5EF4-FFF2-40B4-BE49-F238E27FC236}">
                <a16:creationId xmlns:a16="http://schemas.microsoft.com/office/drawing/2014/main" id="{9552D2A1-5CF6-0A34-3A2F-E69B845FC913}"/>
              </a:ext>
            </a:extLst>
          </p:cNvPr>
          <p:cNvPicPr>
            <a:picLocks noChangeAspect="1"/>
          </p:cNvPicPr>
          <p:nvPr/>
        </p:nvPicPr>
        <p:blipFill>
          <a:blip r:embed="rId3"/>
          <a:stretch>
            <a:fillRect/>
          </a:stretch>
        </p:blipFill>
        <p:spPr>
          <a:xfrm>
            <a:off x="157778" y="1498758"/>
            <a:ext cx="6599492" cy="2659610"/>
          </a:xfrm>
          <a:prstGeom prst="rect">
            <a:avLst/>
          </a:prstGeom>
        </p:spPr>
      </p:pic>
      <p:pic>
        <p:nvPicPr>
          <p:cNvPr id="9" name="Picture 8">
            <a:extLst>
              <a:ext uri="{FF2B5EF4-FFF2-40B4-BE49-F238E27FC236}">
                <a16:creationId xmlns:a16="http://schemas.microsoft.com/office/drawing/2014/main" id="{3A17B4C5-2460-CEA3-D60A-25FD5E0FB4CC}"/>
              </a:ext>
            </a:extLst>
          </p:cNvPr>
          <p:cNvPicPr>
            <a:picLocks noChangeAspect="1"/>
          </p:cNvPicPr>
          <p:nvPr/>
        </p:nvPicPr>
        <p:blipFill>
          <a:blip r:embed="rId4"/>
          <a:stretch>
            <a:fillRect/>
          </a:stretch>
        </p:blipFill>
        <p:spPr>
          <a:xfrm>
            <a:off x="1065399" y="4158368"/>
            <a:ext cx="4564776" cy="3098391"/>
          </a:xfrm>
          <a:prstGeom prst="rect">
            <a:avLst/>
          </a:prstGeom>
        </p:spPr>
      </p:pic>
      <p:sp>
        <p:nvSpPr>
          <p:cNvPr id="2" name="Slide Number Placeholder 1">
            <a:extLst>
              <a:ext uri="{FF2B5EF4-FFF2-40B4-BE49-F238E27FC236}">
                <a16:creationId xmlns:a16="http://schemas.microsoft.com/office/drawing/2014/main" id="{973A9525-BE1F-C75A-776C-209F725D6290}"/>
              </a:ext>
            </a:extLst>
          </p:cNvPr>
          <p:cNvSpPr>
            <a:spLocks noGrp="1"/>
          </p:cNvSpPr>
          <p:nvPr>
            <p:ph type="sldNum" sz="quarter" idx="12"/>
          </p:nvPr>
        </p:nvSpPr>
        <p:spPr/>
        <p:txBody>
          <a:bodyPr/>
          <a:lstStyle/>
          <a:p>
            <a:fld id="{1FB9D902-7619-4FE9-85FD-13C2F25CAED9}" type="slidenum">
              <a:rPr lang="en-GB" smtClean="0"/>
              <a:t>1</a:t>
            </a:fld>
            <a:endParaRPr lang="en-GB"/>
          </a:p>
        </p:txBody>
      </p:sp>
    </p:spTree>
    <p:extLst>
      <p:ext uri="{BB962C8B-B14F-4D97-AF65-F5344CB8AC3E}">
        <p14:creationId xmlns:p14="http://schemas.microsoft.com/office/powerpoint/2010/main" val="3584954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1C0ED8-EAE1-660A-7D98-330701006AE8}"/>
            </a:ext>
          </a:extLst>
        </p:cNvPr>
        <p:cNvGrpSpPr/>
        <p:nvPr/>
      </p:nvGrpSpPr>
      <p:grpSpPr>
        <a:xfrm>
          <a:off x="0" y="0"/>
          <a:ext cx="0" cy="0"/>
          <a:chOff x="0" y="0"/>
          <a:chExt cx="0" cy="0"/>
        </a:xfrm>
      </p:grpSpPr>
      <p:pic>
        <p:nvPicPr>
          <p:cNvPr id="46" name="Picture 45">
            <a:extLst>
              <a:ext uri="{FF2B5EF4-FFF2-40B4-BE49-F238E27FC236}">
                <a16:creationId xmlns:a16="http://schemas.microsoft.com/office/drawing/2014/main" id="{3BA3F292-340C-777C-B481-68662B4A39C3}"/>
              </a:ext>
            </a:extLst>
          </p:cNvPr>
          <p:cNvPicPr>
            <a:picLocks noChangeAspect="1"/>
          </p:cNvPicPr>
          <p:nvPr/>
        </p:nvPicPr>
        <p:blipFill>
          <a:blip r:embed="rId2"/>
          <a:stretch>
            <a:fillRect/>
          </a:stretch>
        </p:blipFill>
        <p:spPr>
          <a:xfrm>
            <a:off x="0" y="152150"/>
            <a:ext cx="6858000" cy="951186"/>
          </a:xfrm>
          <a:prstGeom prst="rect">
            <a:avLst/>
          </a:prstGeom>
        </p:spPr>
      </p:pic>
      <p:sp>
        <p:nvSpPr>
          <p:cNvPr id="13" name="TextBox 12">
            <a:extLst>
              <a:ext uri="{FF2B5EF4-FFF2-40B4-BE49-F238E27FC236}">
                <a16:creationId xmlns:a16="http://schemas.microsoft.com/office/drawing/2014/main" id="{97EC7A09-3CA8-007B-B3B6-78096DEBB009}"/>
              </a:ext>
            </a:extLst>
          </p:cNvPr>
          <p:cNvSpPr txBox="1"/>
          <p:nvPr/>
        </p:nvSpPr>
        <p:spPr>
          <a:xfrm>
            <a:off x="1641159" y="827525"/>
            <a:ext cx="4257099" cy="338554"/>
          </a:xfrm>
          <a:prstGeom prst="rect">
            <a:avLst/>
          </a:prstGeom>
          <a:noFill/>
        </p:spPr>
        <p:txBody>
          <a:bodyPr wrap="square" rtlCol="0">
            <a:spAutoFit/>
          </a:bodyPr>
          <a:lstStyle/>
          <a:p>
            <a:r>
              <a:rPr lang="en-GB" sz="1600" b="1" dirty="0">
                <a:solidFill>
                  <a:srgbClr val="02765C"/>
                </a:solidFill>
              </a:rPr>
              <a:t>Ready		Respectful			 Safe</a:t>
            </a:r>
          </a:p>
        </p:txBody>
      </p:sp>
      <p:sp>
        <p:nvSpPr>
          <p:cNvPr id="50" name="Rectangle 49">
            <a:extLst>
              <a:ext uri="{FF2B5EF4-FFF2-40B4-BE49-F238E27FC236}">
                <a16:creationId xmlns:a16="http://schemas.microsoft.com/office/drawing/2014/main" id="{D8916AF7-BB7B-A8A6-5725-B2311FB5AFE5}"/>
              </a:ext>
            </a:extLst>
          </p:cNvPr>
          <p:cNvSpPr/>
          <p:nvPr/>
        </p:nvSpPr>
        <p:spPr>
          <a:xfrm>
            <a:off x="161447" y="1167016"/>
            <a:ext cx="6469811" cy="504176"/>
          </a:xfrm>
          <a:prstGeom prst="rect">
            <a:avLst/>
          </a:prstGeom>
          <a:solidFill>
            <a:srgbClr val="FFDDD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dirty="0">
                <a:solidFill>
                  <a:schemeClr val="tx1"/>
                </a:solidFill>
              </a:rPr>
              <a:t>Relational Behaviour</a:t>
            </a:r>
            <a:endParaRPr lang="en-GB" sz="2800" b="1" dirty="0">
              <a:solidFill>
                <a:schemeClr val="tx1"/>
              </a:solidFill>
            </a:endParaRPr>
          </a:p>
        </p:txBody>
      </p:sp>
      <p:sp>
        <p:nvSpPr>
          <p:cNvPr id="5" name="TextBox 4">
            <a:extLst>
              <a:ext uri="{FF2B5EF4-FFF2-40B4-BE49-F238E27FC236}">
                <a16:creationId xmlns:a16="http://schemas.microsoft.com/office/drawing/2014/main" id="{335CBFD3-C23F-5340-CA09-2BF71BB07DA8}"/>
              </a:ext>
            </a:extLst>
          </p:cNvPr>
          <p:cNvSpPr txBox="1"/>
          <p:nvPr/>
        </p:nvSpPr>
        <p:spPr>
          <a:xfrm>
            <a:off x="157778" y="3881369"/>
            <a:ext cx="638001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200">
              <a:cs typeface="Segoe UI"/>
            </a:endParaRPr>
          </a:p>
        </p:txBody>
      </p:sp>
      <p:pic>
        <p:nvPicPr>
          <p:cNvPr id="6" name="Picture 5">
            <a:extLst>
              <a:ext uri="{FF2B5EF4-FFF2-40B4-BE49-F238E27FC236}">
                <a16:creationId xmlns:a16="http://schemas.microsoft.com/office/drawing/2014/main" id="{41EBF236-CBB6-37E2-6C3B-C3FA85F6EC57}"/>
              </a:ext>
            </a:extLst>
          </p:cNvPr>
          <p:cNvPicPr>
            <a:picLocks noChangeAspect="1"/>
          </p:cNvPicPr>
          <p:nvPr/>
        </p:nvPicPr>
        <p:blipFill>
          <a:blip r:embed="rId3"/>
          <a:stretch>
            <a:fillRect/>
          </a:stretch>
        </p:blipFill>
        <p:spPr>
          <a:xfrm>
            <a:off x="482101" y="1841454"/>
            <a:ext cx="5716993" cy="8007576"/>
          </a:xfrm>
          <a:prstGeom prst="rect">
            <a:avLst/>
          </a:prstGeom>
        </p:spPr>
      </p:pic>
      <p:sp>
        <p:nvSpPr>
          <p:cNvPr id="2" name="Slide Number Placeholder 1">
            <a:extLst>
              <a:ext uri="{FF2B5EF4-FFF2-40B4-BE49-F238E27FC236}">
                <a16:creationId xmlns:a16="http://schemas.microsoft.com/office/drawing/2014/main" id="{020E3BFB-9CDF-6A13-276E-E592C3349A2C}"/>
              </a:ext>
            </a:extLst>
          </p:cNvPr>
          <p:cNvSpPr>
            <a:spLocks noGrp="1"/>
          </p:cNvSpPr>
          <p:nvPr>
            <p:ph type="sldNum" sz="quarter" idx="12"/>
          </p:nvPr>
        </p:nvSpPr>
        <p:spPr/>
        <p:txBody>
          <a:bodyPr/>
          <a:lstStyle/>
          <a:p>
            <a:fld id="{1FB9D902-7619-4FE9-85FD-13C2F25CAED9}" type="slidenum">
              <a:rPr lang="en-GB" smtClean="0"/>
              <a:t>10</a:t>
            </a:fld>
            <a:endParaRPr lang="en-GB"/>
          </a:p>
        </p:txBody>
      </p:sp>
    </p:spTree>
    <p:extLst>
      <p:ext uri="{BB962C8B-B14F-4D97-AF65-F5344CB8AC3E}">
        <p14:creationId xmlns:p14="http://schemas.microsoft.com/office/powerpoint/2010/main" val="11506305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B295B6-B710-77D9-493E-8B2E8F5ECCD9}"/>
            </a:ext>
          </a:extLst>
        </p:cNvPr>
        <p:cNvGrpSpPr/>
        <p:nvPr/>
      </p:nvGrpSpPr>
      <p:grpSpPr>
        <a:xfrm>
          <a:off x="0" y="0"/>
          <a:ext cx="0" cy="0"/>
          <a:chOff x="0" y="0"/>
          <a:chExt cx="0" cy="0"/>
        </a:xfrm>
      </p:grpSpPr>
      <p:pic>
        <p:nvPicPr>
          <p:cNvPr id="46" name="Picture 45">
            <a:extLst>
              <a:ext uri="{FF2B5EF4-FFF2-40B4-BE49-F238E27FC236}">
                <a16:creationId xmlns:a16="http://schemas.microsoft.com/office/drawing/2014/main" id="{21D6DB40-709F-B9F2-C46D-3C2772E97A21}"/>
              </a:ext>
            </a:extLst>
          </p:cNvPr>
          <p:cNvPicPr>
            <a:picLocks noChangeAspect="1"/>
          </p:cNvPicPr>
          <p:nvPr/>
        </p:nvPicPr>
        <p:blipFill>
          <a:blip r:embed="rId2"/>
          <a:stretch>
            <a:fillRect/>
          </a:stretch>
        </p:blipFill>
        <p:spPr>
          <a:xfrm>
            <a:off x="0" y="152150"/>
            <a:ext cx="6858000" cy="951186"/>
          </a:xfrm>
          <a:prstGeom prst="rect">
            <a:avLst/>
          </a:prstGeom>
        </p:spPr>
      </p:pic>
      <p:sp>
        <p:nvSpPr>
          <p:cNvPr id="13" name="TextBox 12">
            <a:extLst>
              <a:ext uri="{FF2B5EF4-FFF2-40B4-BE49-F238E27FC236}">
                <a16:creationId xmlns:a16="http://schemas.microsoft.com/office/drawing/2014/main" id="{7DAA2D25-E96C-2336-8A5E-4757F395FB61}"/>
              </a:ext>
            </a:extLst>
          </p:cNvPr>
          <p:cNvSpPr txBox="1"/>
          <p:nvPr/>
        </p:nvSpPr>
        <p:spPr>
          <a:xfrm>
            <a:off x="1641159" y="827525"/>
            <a:ext cx="4257099" cy="338554"/>
          </a:xfrm>
          <a:prstGeom prst="rect">
            <a:avLst/>
          </a:prstGeom>
          <a:noFill/>
        </p:spPr>
        <p:txBody>
          <a:bodyPr wrap="square" rtlCol="0">
            <a:spAutoFit/>
          </a:bodyPr>
          <a:lstStyle/>
          <a:p>
            <a:r>
              <a:rPr lang="en-GB" sz="1600" b="1" dirty="0">
                <a:solidFill>
                  <a:srgbClr val="02765C"/>
                </a:solidFill>
              </a:rPr>
              <a:t>Ready		Respectful			 Safe</a:t>
            </a:r>
          </a:p>
        </p:txBody>
      </p:sp>
      <p:sp>
        <p:nvSpPr>
          <p:cNvPr id="50" name="Rectangle 49">
            <a:extLst>
              <a:ext uri="{FF2B5EF4-FFF2-40B4-BE49-F238E27FC236}">
                <a16:creationId xmlns:a16="http://schemas.microsoft.com/office/drawing/2014/main" id="{5523B8E7-4AD2-61B7-8DDD-515F61E46353}"/>
              </a:ext>
            </a:extLst>
          </p:cNvPr>
          <p:cNvSpPr/>
          <p:nvPr/>
        </p:nvSpPr>
        <p:spPr>
          <a:xfrm>
            <a:off x="161447" y="1167016"/>
            <a:ext cx="6469811" cy="504176"/>
          </a:xfrm>
          <a:prstGeom prst="rect">
            <a:avLst/>
          </a:prstGeom>
          <a:solidFill>
            <a:srgbClr val="FFDDD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dirty="0">
                <a:solidFill>
                  <a:schemeClr val="tx1"/>
                </a:solidFill>
              </a:rPr>
              <a:t>Ready, Respectful, Safe</a:t>
            </a:r>
            <a:endParaRPr lang="en-GB" sz="2800" b="1" dirty="0">
              <a:solidFill>
                <a:schemeClr val="tx1"/>
              </a:solidFill>
            </a:endParaRPr>
          </a:p>
        </p:txBody>
      </p:sp>
      <p:sp>
        <p:nvSpPr>
          <p:cNvPr id="5" name="TextBox 4">
            <a:extLst>
              <a:ext uri="{FF2B5EF4-FFF2-40B4-BE49-F238E27FC236}">
                <a16:creationId xmlns:a16="http://schemas.microsoft.com/office/drawing/2014/main" id="{494BADDA-129C-E105-38D0-02FAC3CBCAA1}"/>
              </a:ext>
            </a:extLst>
          </p:cNvPr>
          <p:cNvSpPr txBox="1"/>
          <p:nvPr/>
        </p:nvSpPr>
        <p:spPr>
          <a:xfrm>
            <a:off x="157778" y="3881369"/>
            <a:ext cx="638001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200">
              <a:cs typeface="Segoe UI"/>
            </a:endParaRPr>
          </a:p>
        </p:txBody>
      </p:sp>
      <p:sp>
        <p:nvSpPr>
          <p:cNvPr id="7" name="TextBox 6">
            <a:extLst>
              <a:ext uri="{FF2B5EF4-FFF2-40B4-BE49-F238E27FC236}">
                <a16:creationId xmlns:a16="http://schemas.microsoft.com/office/drawing/2014/main" id="{FA9F5B69-CF49-56F9-8763-B4486064A72D}"/>
              </a:ext>
            </a:extLst>
          </p:cNvPr>
          <p:cNvSpPr txBox="1"/>
          <p:nvPr/>
        </p:nvSpPr>
        <p:spPr>
          <a:xfrm>
            <a:off x="157778" y="1603373"/>
            <a:ext cx="3436620" cy="338554"/>
          </a:xfrm>
          <a:prstGeom prst="rect">
            <a:avLst/>
          </a:prstGeom>
          <a:noFill/>
        </p:spPr>
        <p:txBody>
          <a:bodyPr wrap="square">
            <a:spAutoFit/>
          </a:bodyPr>
          <a:lstStyle/>
          <a:p>
            <a:r>
              <a:rPr lang="en-US" sz="1600" b="1" dirty="0">
                <a:solidFill>
                  <a:schemeClr val="tx1"/>
                </a:solidFill>
              </a:rPr>
              <a:t>This is what we believe…</a:t>
            </a:r>
            <a:endParaRPr lang="en-GB" sz="1600" b="1" dirty="0">
              <a:solidFill>
                <a:schemeClr val="tx1"/>
              </a:solidFill>
            </a:endParaRPr>
          </a:p>
        </p:txBody>
      </p:sp>
      <p:sp>
        <p:nvSpPr>
          <p:cNvPr id="8" name="TextBox 7">
            <a:extLst>
              <a:ext uri="{FF2B5EF4-FFF2-40B4-BE49-F238E27FC236}">
                <a16:creationId xmlns:a16="http://schemas.microsoft.com/office/drawing/2014/main" id="{1F2721E6-1783-E43E-B584-F2909800206F}"/>
              </a:ext>
            </a:extLst>
          </p:cNvPr>
          <p:cNvSpPr txBox="1"/>
          <p:nvPr/>
        </p:nvSpPr>
        <p:spPr>
          <a:xfrm>
            <a:off x="157778" y="3876946"/>
            <a:ext cx="3436620" cy="338554"/>
          </a:xfrm>
          <a:prstGeom prst="rect">
            <a:avLst/>
          </a:prstGeom>
          <a:noFill/>
        </p:spPr>
        <p:txBody>
          <a:bodyPr wrap="square">
            <a:spAutoFit/>
          </a:bodyPr>
          <a:lstStyle/>
          <a:p>
            <a:r>
              <a:rPr lang="en-US" sz="1600" b="1" dirty="0"/>
              <a:t>So this is what we do</a:t>
            </a:r>
            <a:r>
              <a:rPr lang="en-US" sz="1600" b="1" dirty="0">
                <a:solidFill>
                  <a:schemeClr val="tx1"/>
                </a:solidFill>
              </a:rPr>
              <a:t>…</a:t>
            </a:r>
            <a:endParaRPr lang="en-GB" sz="1600" b="1" dirty="0">
              <a:solidFill>
                <a:schemeClr val="tx1"/>
              </a:solidFill>
            </a:endParaRPr>
          </a:p>
        </p:txBody>
      </p:sp>
      <p:sp>
        <p:nvSpPr>
          <p:cNvPr id="10" name="Rectangle 9">
            <a:extLst>
              <a:ext uri="{FF2B5EF4-FFF2-40B4-BE49-F238E27FC236}">
                <a16:creationId xmlns:a16="http://schemas.microsoft.com/office/drawing/2014/main" id="{DBE97098-A6C7-72E1-C72D-92AE3EAC6132}"/>
              </a:ext>
            </a:extLst>
          </p:cNvPr>
          <p:cNvSpPr/>
          <p:nvPr/>
        </p:nvSpPr>
        <p:spPr>
          <a:xfrm>
            <a:off x="194094" y="4247556"/>
            <a:ext cx="6469811" cy="5538350"/>
          </a:xfrm>
          <a:prstGeom prst="rect">
            <a:avLst/>
          </a:prstGeom>
          <a:solidFill>
            <a:srgbClr val="FFDDD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l" fontAlgn="t"/>
            <a:r>
              <a:rPr lang="en-US" sz="1400" b="0" i="0" dirty="0">
                <a:solidFill>
                  <a:schemeClr val="tx1"/>
                </a:solidFill>
                <a:effectLst/>
                <a:latin typeface="Muli"/>
              </a:rPr>
              <a:t>After engaging in CPD based on ‘When the Adults Change’ (Paul Dix), we use 3 school rules: Ready, Respectful, Safe.</a:t>
            </a:r>
          </a:p>
          <a:p>
            <a:pPr algn="l" fontAlgn="t"/>
            <a:endParaRPr lang="en-US" sz="1400" dirty="0">
              <a:solidFill>
                <a:schemeClr val="tx1"/>
              </a:solidFill>
              <a:latin typeface="Muli"/>
            </a:endParaRPr>
          </a:p>
          <a:p>
            <a:pPr algn="l">
              <a:buFont typeface="Arial" panose="020B0604020202020204" pitchFamily="34" charset="0"/>
              <a:buChar char="•"/>
            </a:pPr>
            <a:r>
              <a:rPr lang="en-US" sz="1400" b="1" i="0" dirty="0">
                <a:solidFill>
                  <a:srgbClr val="1A1A1A"/>
                </a:solidFill>
                <a:effectLst/>
                <a:latin typeface="-apple-system"/>
              </a:rPr>
              <a:t>be predictable – </a:t>
            </a:r>
            <a:r>
              <a:rPr lang="en-US" sz="1400" b="0" i="0" dirty="0">
                <a:solidFill>
                  <a:srgbClr val="1A1A1A"/>
                </a:solidFill>
                <a:effectLst/>
                <a:latin typeface="-apple-system"/>
              </a:rPr>
              <a:t>schools use sanctions and rewards in many different ways to reinforce desirable </a:t>
            </a:r>
            <a:r>
              <a:rPr lang="en-US" sz="1400" b="0" i="0" dirty="0" err="1">
                <a:solidFill>
                  <a:srgbClr val="1A1A1A"/>
                </a:solidFill>
                <a:effectLst/>
                <a:latin typeface="-apple-system"/>
              </a:rPr>
              <a:t>behaviours</a:t>
            </a:r>
            <a:r>
              <a:rPr lang="en-US" sz="1400" b="0" i="0" dirty="0">
                <a:solidFill>
                  <a:srgbClr val="1A1A1A"/>
                </a:solidFill>
                <a:effectLst/>
                <a:latin typeface="-apple-system"/>
              </a:rPr>
              <a:t>. The success of any system will be determined by its implementation, and predictability is a key part of this. For instance, sanctions that are only enforced sometimes will be less effective than those that always, predictably, follow a certain </a:t>
            </a:r>
            <a:r>
              <a:rPr lang="en-US" sz="1400" b="0" i="0" dirty="0" err="1">
                <a:solidFill>
                  <a:srgbClr val="1A1A1A"/>
                </a:solidFill>
                <a:effectLst/>
                <a:latin typeface="-apple-system"/>
              </a:rPr>
              <a:t>behaviour</a:t>
            </a:r>
            <a:r>
              <a:rPr lang="en-US" sz="1400" b="0" i="0" dirty="0">
                <a:solidFill>
                  <a:srgbClr val="1A1A1A"/>
                </a:solidFill>
                <a:effectLst/>
                <a:latin typeface="-apple-system"/>
              </a:rPr>
              <a:t>. Being predictable helps to reinforce your school’s high expectations of pupils</a:t>
            </a:r>
          </a:p>
          <a:p>
            <a:pPr algn="l">
              <a:buFont typeface="Arial" panose="020B0604020202020204" pitchFamily="34" charset="0"/>
              <a:buChar char="•"/>
            </a:pPr>
            <a:r>
              <a:rPr lang="en-US" sz="1400" b="1" i="0" dirty="0">
                <a:solidFill>
                  <a:srgbClr val="1A1A1A"/>
                </a:solidFill>
                <a:effectLst/>
                <a:latin typeface="-apple-system"/>
              </a:rPr>
              <a:t>be aware – </a:t>
            </a:r>
            <a:r>
              <a:rPr lang="en-US" sz="1400" b="0" i="0" dirty="0">
                <a:solidFill>
                  <a:srgbClr val="1A1A1A"/>
                </a:solidFill>
                <a:effectLst/>
                <a:latin typeface="-apple-system"/>
              </a:rPr>
              <a:t>awareness is important for preventing low-level disruption as well as for quickly managing bullying or other </a:t>
            </a:r>
            <a:r>
              <a:rPr lang="en-US" sz="1400" b="0" i="0" dirty="0" err="1">
                <a:solidFill>
                  <a:srgbClr val="1A1A1A"/>
                </a:solidFill>
                <a:effectLst/>
                <a:latin typeface="-apple-system"/>
              </a:rPr>
              <a:t>behaviours</a:t>
            </a:r>
            <a:r>
              <a:rPr lang="en-US" sz="1400" b="0" i="0" dirty="0">
                <a:solidFill>
                  <a:srgbClr val="1A1A1A"/>
                </a:solidFill>
                <a:effectLst/>
                <a:latin typeface="-apple-system"/>
              </a:rPr>
              <a:t> that threaten pupils’ emotional safety. To maintain awareness, you should position yourself physically so that you can visually monitor the whole class even when speaking to an individual or small group and frequently ‘be seen looking’ so that pupils know you are aware of what they are doing</a:t>
            </a:r>
          </a:p>
          <a:p>
            <a:pPr algn="l">
              <a:buFont typeface="Arial" panose="020B0604020202020204" pitchFamily="34" charset="0"/>
              <a:buChar char="•"/>
            </a:pPr>
            <a:r>
              <a:rPr lang="en-US" sz="1400" b="1" i="0" dirty="0">
                <a:solidFill>
                  <a:srgbClr val="1A1A1A"/>
                </a:solidFill>
                <a:effectLst/>
                <a:latin typeface="-apple-system"/>
              </a:rPr>
              <a:t>be responsive – </a:t>
            </a:r>
            <a:r>
              <a:rPr lang="en-US" sz="1400" b="0" i="0" dirty="0">
                <a:solidFill>
                  <a:srgbClr val="1A1A1A"/>
                </a:solidFill>
                <a:effectLst/>
                <a:latin typeface="-apple-system"/>
              </a:rPr>
              <a:t>responding early to low-level disruption usually helps to shut it down quickly. ‘Least-intrusive’ approaches – i.e. those which limit disruption to learning, including non-verbal signals – can be appropriate at this stage, such as pausing abruptly, moving physically closer to disruptive students or looking at pupils to show that you know what they are doing and that it is not acceptable (the ‘teacher glare’)</a:t>
            </a:r>
          </a:p>
          <a:p>
            <a:pPr algn="l">
              <a:buFont typeface="Arial" panose="020B0604020202020204" pitchFamily="34" charset="0"/>
              <a:buChar char="•"/>
            </a:pPr>
            <a:r>
              <a:rPr lang="en-US" sz="1400" b="1" i="0" dirty="0">
                <a:solidFill>
                  <a:srgbClr val="1A1A1A"/>
                </a:solidFill>
                <a:effectLst/>
                <a:latin typeface="-apple-system"/>
              </a:rPr>
              <a:t>review your expectations – </a:t>
            </a:r>
            <a:r>
              <a:rPr lang="en-US" sz="1400" b="0" i="0" dirty="0">
                <a:solidFill>
                  <a:srgbClr val="1A1A1A"/>
                </a:solidFill>
                <a:effectLst/>
                <a:latin typeface="-apple-system"/>
              </a:rPr>
              <a:t>you will have set your expectations with the best of intentions, but it may be appropriate to carefully review them if pupils are struggling to do as you wish. You should avoid lowering your expectations, but it may be helpful to alter routines to make these expectations more achievable</a:t>
            </a:r>
          </a:p>
          <a:p>
            <a:pPr algn="l" fontAlgn="t"/>
            <a:endParaRPr lang="en-US" sz="1400" b="0" i="0" dirty="0">
              <a:solidFill>
                <a:schemeClr val="tx1"/>
              </a:solidFill>
              <a:effectLst/>
              <a:latin typeface="Muli"/>
            </a:endParaRPr>
          </a:p>
        </p:txBody>
      </p:sp>
      <p:sp>
        <p:nvSpPr>
          <p:cNvPr id="11" name="Rectangle 10">
            <a:extLst>
              <a:ext uri="{FF2B5EF4-FFF2-40B4-BE49-F238E27FC236}">
                <a16:creationId xmlns:a16="http://schemas.microsoft.com/office/drawing/2014/main" id="{9C6CABEC-D962-5D5B-D13A-BA43A3CAC5AC}"/>
              </a:ext>
            </a:extLst>
          </p:cNvPr>
          <p:cNvSpPr/>
          <p:nvPr/>
        </p:nvSpPr>
        <p:spPr>
          <a:xfrm>
            <a:off x="161447" y="1869294"/>
            <a:ext cx="3267553" cy="1915306"/>
          </a:xfrm>
          <a:prstGeom prst="rect">
            <a:avLst/>
          </a:prstGeom>
          <a:solidFill>
            <a:srgbClr val="FFDDD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l" fontAlgn="t"/>
            <a:r>
              <a:rPr lang="en-US" sz="1600" dirty="0">
                <a:solidFill>
                  <a:schemeClr val="tx1"/>
                </a:solidFill>
              </a:rPr>
              <a:t>Setting clear expectations can help communicate shared values that improve classroom and school culture. Teachers are key role models, who can influence the attitudes, values and </a:t>
            </a:r>
            <a:r>
              <a:rPr lang="en-US" sz="1600" dirty="0" err="1">
                <a:solidFill>
                  <a:schemeClr val="tx1"/>
                </a:solidFill>
              </a:rPr>
              <a:t>behaviours</a:t>
            </a:r>
            <a:r>
              <a:rPr lang="en-US" sz="1600" dirty="0">
                <a:solidFill>
                  <a:schemeClr val="tx1"/>
                </a:solidFill>
              </a:rPr>
              <a:t> of their pupils.</a:t>
            </a:r>
            <a:r>
              <a:rPr lang="en-US" sz="1600" b="0" i="0" dirty="0">
                <a:solidFill>
                  <a:schemeClr val="tx1"/>
                </a:solidFill>
                <a:effectLst/>
              </a:rPr>
              <a:t> </a:t>
            </a:r>
          </a:p>
        </p:txBody>
      </p:sp>
      <p:pic>
        <p:nvPicPr>
          <p:cNvPr id="17" name="Picture 16">
            <a:extLst>
              <a:ext uri="{FF2B5EF4-FFF2-40B4-BE49-F238E27FC236}">
                <a16:creationId xmlns:a16="http://schemas.microsoft.com/office/drawing/2014/main" id="{D68E05BB-F485-8FAF-6C07-C4B2B7CD47EE}"/>
              </a:ext>
            </a:extLst>
          </p:cNvPr>
          <p:cNvPicPr>
            <a:picLocks noChangeAspect="1"/>
          </p:cNvPicPr>
          <p:nvPr/>
        </p:nvPicPr>
        <p:blipFill>
          <a:blip r:embed="rId3"/>
          <a:stretch>
            <a:fillRect/>
          </a:stretch>
        </p:blipFill>
        <p:spPr>
          <a:xfrm>
            <a:off x="3564425" y="1876498"/>
            <a:ext cx="2998678" cy="1908102"/>
          </a:xfrm>
          <a:prstGeom prst="rect">
            <a:avLst/>
          </a:prstGeom>
        </p:spPr>
      </p:pic>
      <p:sp>
        <p:nvSpPr>
          <p:cNvPr id="2" name="Slide Number Placeholder 1">
            <a:extLst>
              <a:ext uri="{FF2B5EF4-FFF2-40B4-BE49-F238E27FC236}">
                <a16:creationId xmlns:a16="http://schemas.microsoft.com/office/drawing/2014/main" id="{F66EA768-5A45-3539-14CE-D8F01F3F90E2}"/>
              </a:ext>
            </a:extLst>
          </p:cNvPr>
          <p:cNvSpPr>
            <a:spLocks noGrp="1"/>
          </p:cNvSpPr>
          <p:nvPr>
            <p:ph type="sldNum" sz="quarter" idx="12"/>
          </p:nvPr>
        </p:nvSpPr>
        <p:spPr/>
        <p:txBody>
          <a:bodyPr/>
          <a:lstStyle/>
          <a:p>
            <a:fld id="{1FB9D902-7619-4FE9-85FD-13C2F25CAED9}" type="slidenum">
              <a:rPr lang="en-GB" smtClean="0"/>
              <a:t>11</a:t>
            </a:fld>
            <a:endParaRPr lang="en-GB"/>
          </a:p>
        </p:txBody>
      </p:sp>
    </p:spTree>
    <p:extLst>
      <p:ext uri="{BB962C8B-B14F-4D97-AF65-F5344CB8AC3E}">
        <p14:creationId xmlns:p14="http://schemas.microsoft.com/office/powerpoint/2010/main" val="2707492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59884F-14FE-30EE-8A8F-0F858F2C51BC}"/>
            </a:ext>
          </a:extLst>
        </p:cNvPr>
        <p:cNvGrpSpPr/>
        <p:nvPr/>
      </p:nvGrpSpPr>
      <p:grpSpPr>
        <a:xfrm>
          <a:off x="0" y="0"/>
          <a:ext cx="0" cy="0"/>
          <a:chOff x="0" y="0"/>
          <a:chExt cx="0" cy="0"/>
        </a:xfrm>
      </p:grpSpPr>
      <p:pic>
        <p:nvPicPr>
          <p:cNvPr id="46" name="Picture 45">
            <a:extLst>
              <a:ext uri="{FF2B5EF4-FFF2-40B4-BE49-F238E27FC236}">
                <a16:creationId xmlns:a16="http://schemas.microsoft.com/office/drawing/2014/main" id="{3D3EAFC4-4713-1480-3C3D-CBEDB90FE93D}"/>
              </a:ext>
            </a:extLst>
          </p:cNvPr>
          <p:cNvPicPr>
            <a:picLocks noChangeAspect="1"/>
          </p:cNvPicPr>
          <p:nvPr/>
        </p:nvPicPr>
        <p:blipFill>
          <a:blip r:embed="rId2"/>
          <a:stretch>
            <a:fillRect/>
          </a:stretch>
        </p:blipFill>
        <p:spPr>
          <a:xfrm>
            <a:off x="0" y="152150"/>
            <a:ext cx="6858000" cy="951186"/>
          </a:xfrm>
          <a:prstGeom prst="rect">
            <a:avLst/>
          </a:prstGeom>
        </p:spPr>
      </p:pic>
      <p:sp>
        <p:nvSpPr>
          <p:cNvPr id="13" name="TextBox 12">
            <a:extLst>
              <a:ext uri="{FF2B5EF4-FFF2-40B4-BE49-F238E27FC236}">
                <a16:creationId xmlns:a16="http://schemas.microsoft.com/office/drawing/2014/main" id="{02FF84FA-C4B5-76A5-F7E8-F3C8C5E5E3A7}"/>
              </a:ext>
            </a:extLst>
          </p:cNvPr>
          <p:cNvSpPr txBox="1"/>
          <p:nvPr/>
        </p:nvSpPr>
        <p:spPr>
          <a:xfrm>
            <a:off x="1641159" y="827525"/>
            <a:ext cx="4257099" cy="338554"/>
          </a:xfrm>
          <a:prstGeom prst="rect">
            <a:avLst/>
          </a:prstGeom>
          <a:noFill/>
        </p:spPr>
        <p:txBody>
          <a:bodyPr wrap="square" rtlCol="0">
            <a:spAutoFit/>
          </a:bodyPr>
          <a:lstStyle/>
          <a:p>
            <a:r>
              <a:rPr lang="en-GB" sz="1600" b="1" dirty="0">
                <a:solidFill>
                  <a:srgbClr val="02765C"/>
                </a:solidFill>
              </a:rPr>
              <a:t>Ready		Respectful			 Safe</a:t>
            </a:r>
          </a:p>
        </p:txBody>
      </p:sp>
      <p:sp>
        <p:nvSpPr>
          <p:cNvPr id="50" name="Rectangle 49">
            <a:extLst>
              <a:ext uri="{FF2B5EF4-FFF2-40B4-BE49-F238E27FC236}">
                <a16:creationId xmlns:a16="http://schemas.microsoft.com/office/drawing/2014/main" id="{6D9D2FA9-9540-CA8A-9DAD-FD8ECA9ECDFB}"/>
              </a:ext>
            </a:extLst>
          </p:cNvPr>
          <p:cNvSpPr/>
          <p:nvPr/>
        </p:nvSpPr>
        <p:spPr>
          <a:xfrm>
            <a:off x="161447" y="1167016"/>
            <a:ext cx="6469811" cy="504176"/>
          </a:xfrm>
          <a:prstGeom prst="rect">
            <a:avLst/>
          </a:prstGeom>
          <a:solidFill>
            <a:srgbClr val="FFDDD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dirty="0">
                <a:solidFill>
                  <a:schemeClr val="tx1"/>
                </a:solidFill>
              </a:rPr>
              <a:t>Relational Behaviour</a:t>
            </a:r>
            <a:endParaRPr lang="en-GB" sz="2800" b="1" dirty="0">
              <a:solidFill>
                <a:schemeClr val="tx1"/>
              </a:solidFill>
            </a:endParaRPr>
          </a:p>
        </p:txBody>
      </p:sp>
      <p:sp>
        <p:nvSpPr>
          <p:cNvPr id="5" name="TextBox 4">
            <a:extLst>
              <a:ext uri="{FF2B5EF4-FFF2-40B4-BE49-F238E27FC236}">
                <a16:creationId xmlns:a16="http://schemas.microsoft.com/office/drawing/2014/main" id="{A9007352-4CC5-6391-CF8E-6E229DD4E536}"/>
              </a:ext>
            </a:extLst>
          </p:cNvPr>
          <p:cNvSpPr txBox="1"/>
          <p:nvPr/>
        </p:nvSpPr>
        <p:spPr>
          <a:xfrm>
            <a:off x="157778" y="3881369"/>
            <a:ext cx="638001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200">
              <a:cs typeface="Segoe UI"/>
            </a:endParaRPr>
          </a:p>
        </p:txBody>
      </p:sp>
      <p:sp>
        <p:nvSpPr>
          <p:cNvPr id="9" name="TextBox 8">
            <a:extLst>
              <a:ext uri="{FF2B5EF4-FFF2-40B4-BE49-F238E27FC236}">
                <a16:creationId xmlns:a16="http://schemas.microsoft.com/office/drawing/2014/main" id="{079F8486-252C-D979-F00E-7E92BAA110C1}"/>
              </a:ext>
            </a:extLst>
          </p:cNvPr>
          <p:cNvSpPr txBox="1"/>
          <p:nvPr/>
        </p:nvSpPr>
        <p:spPr>
          <a:xfrm>
            <a:off x="157778" y="4783723"/>
            <a:ext cx="3436620" cy="338554"/>
          </a:xfrm>
          <a:prstGeom prst="rect">
            <a:avLst/>
          </a:prstGeom>
          <a:noFill/>
        </p:spPr>
        <p:txBody>
          <a:bodyPr wrap="square">
            <a:spAutoFit/>
          </a:bodyPr>
          <a:lstStyle/>
          <a:p>
            <a:r>
              <a:rPr lang="en-US" sz="1600" b="1" dirty="0"/>
              <a:t>And this is how that looks</a:t>
            </a:r>
            <a:r>
              <a:rPr lang="en-US" sz="1600" b="1" dirty="0">
                <a:solidFill>
                  <a:schemeClr val="tx1"/>
                </a:solidFill>
              </a:rPr>
              <a:t>…</a:t>
            </a:r>
            <a:endParaRPr lang="en-GB" sz="1600" b="1" dirty="0">
              <a:solidFill>
                <a:schemeClr val="tx1"/>
              </a:solidFill>
            </a:endParaRPr>
          </a:p>
        </p:txBody>
      </p:sp>
      <p:pic>
        <p:nvPicPr>
          <p:cNvPr id="2" name="Picture 1">
            <a:extLst>
              <a:ext uri="{FF2B5EF4-FFF2-40B4-BE49-F238E27FC236}">
                <a16:creationId xmlns:a16="http://schemas.microsoft.com/office/drawing/2014/main" id="{FE64B6AC-D601-E528-5DA4-DA7EBCF23F34}"/>
              </a:ext>
            </a:extLst>
          </p:cNvPr>
          <p:cNvPicPr>
            <a:picLocks noChangeAspect="1"/>
          </p:cNvPicPr>
          <p:nvPr/>
        </p:nvPicPr>
        <p:blipFill>
          <a:blip r:embed="rId3"/>
          <a:stretch>
            <a:fillRect/>
          </a:stretch>
        </p:blipFill>
        <p:spPr>
          <a:xfrm>
            <a:off x="289882" y="5122276"/>
            <a:ext cx="6215274" cy="3335923"/>
          </a:xfrm>
          <a:prstGeom prst="rect">
            <a:avLst/>
          </a:prstGeom>
        </p:spPr>
      </p:pic>
      <p:sp>
        <p:nvSpPr>
          <p:cNvPr id="6" name="TextBox 5">
            <a:extLst>
              <a:ext uri="{FF2B5EF4-FFF2-40B4-BE49-F238E27FC236}">
                <a16:creationId xmlns:a16="http://schemas.microsoft.com/office/drawing/2014/main" id="{AF042368-7DA2-A528-91DB-3E4442F8C6B8}"/>
              </a:ext>
            </a:extLst>
          </p:cNvPr>
          <p:cNvSpPr txBox="1"/>
          <p:nvPr/>
        </p:nvSpPr>
        <p:spPr>
          <a:xfrm>
            <a:off x="157778" y="1814881"/>
            <a:ext cx="6542444" cy="2893100"/>
          </a:xfrm>
          <a:prstGeom prst="rect">
            <a:avLst/>
          </a:prstGeom>
          <a:noFill/>
        </p:spPr>
        <p:txBody>
          <a:bodyPr wrap="square">
            <a:spAutoFit/>
          </a:bodyPr>
          <a:lstStyle/>
          <a:p>
            <a:pPr algn="l"/>
            <a:r>
              <a:rPr lang="en-US" sz="1400" b="0" i="0" dirty="0">
                <a:solidFill>
                  <a:srgbClr val="1A1A1A"/>
                </a:solidFill>
                <a:effectLst/>
              </a:rPr>
              <a:t>Responding consistently to pupil </a:t>
            </a:r>
            <a:r>
              <a:rPr lang="en-US" sz="1400" b="0" i="0" dirty="0" err="1">
                <a:solidFill>
                  <a:srgbClr val="1A1A1A"/>
                </a:solidFill>
                <a:effectLst/>
              </a:rPr>
              <a:t>behaviour</a:t>
            </a:r>
            <a:r>
              <a:rPr lang="en-US" sz="1400" b="0" i="0" dirty="0">
                <a:solidFill>
                  <a:srgbClr val="1A1A1A"/>
                </a:solidFill>
                <a:effectLst/>
              </a:rPr>
              <a:t> is important for two reasons:</a:t>
            </a:r>
          </a:p>
          <a:p>
            <a:pPr algn="l">
              <a:buFont typeface="Arial" panose="020B0604020202020204" pitchFamily="34" charset="0"/>
              <a:buChar char="•"/>
            </a:pPr>
            <a:r>
              <a:rPr lang="en-US" sz="1400" b="1" i="0" dirty="0">
                <a:solidFill>
                  <a:srgbClr val="1A1A1A"/>
                </a:solidFill>
                <a:effectLst/>
              </a:rPr>
              <a:t>reinforcing expectations – </a:t>
            </a:r>
            <a:r>
              <a:rPr lang="en-US" sz="1400" b="0" i="0" dirty="0">
                <a:solidFill>
                  <a:srgbClr val="1A1A1A"/>
                </a:solidFill>
                <a:effectLst/>
              </a:rPr>
              <a:t>if you only sometimes reinforce your expectations in how you use sanctions and rewards, then pupils quickly learn that your expectations are optional. Over time, you will likely find that pupils adhere less and less to your high </a:t>
            </a:r>
            <a:r>
              <a:rPr lang="en-US" sz="1400" b="0" i="0" dirty="0" err="1">
                <a:solidFill>
                  <a:srgbClr val="1A1A1A"/>
                </a:solidFill>
                <a:effectLst/>
              </a:rPr>
              <a:t>behavioural</a:t>
            </a:r>
            <a:r>
              <a:rPr lang="en-US" sz="1400" b="0" i="0" dirty="0">
                <a:solidFill>
                  <a:srgbClr val="1A1A1A"/>
                </a:solidFill>
                <a:effectLst/>
              </a:rPr>
              <a:t> expectations</a:t>
            </a:r>
          </a:p>
          <a:p>
            <a:pPr algn="l">
              <a:buFont typeface="Arial" panose="020B0604020202020204" pitchFamily="34" charset="0"/>
              <a:buChar char="•"/>
            </a:pPr>
            <a:r>
              <a:rPr lang="en-US" sz="1400" b="1" i="0" dirty="0">
                <a:solidFill>
                  <a:srgbClr val="1A1A1A"/>
                </a:solidFill>
                <a:effectLst/>
              </a:rPr>
              <a:t>fairness – </a:t>
            </a:r>
            <a:r>
              <a:rPr lang="en-US" sz="1400" b="0" i="0" dirty="0">
                <a:solidFill>
                  <a:srgbClr val="1A1A1A"/>
                </a:solidFill>
                <a:effectLst/>
              </a:rPr>
              <a:t>pupils have a strong sense of fairness, so, if they notice (or perceive) they are being treated differently than their peers, this can undermine your relationship with them. Therefore, it is important to ‘be fair’ and to ‘be seen to be fair’. This can include, for example, using least-intrusive interventions so that pupils don’t feel that they are being singled out in front of their peers and linking your use of rewards and sanctions to the school </a:t>
            </a:r>
            <a:r>
              <a:rPr lang="en-US" sz="1400" b="0" i="0" dirty="0" err="1">
                <a:solidFill>
                  <a:srgbClr val="1A1A1A"/>
                </a:solidFill>
                <a:effectLst/>
              </a:rPr>
              <a:t>behaviour</a:t>
            </a:r>
            <a:r>
              <a:rPr lang="en-US" sz="1400" b="0" i="0" dirty="0">
                <a:solidFill>
                  <a:srgbClr val="1A1A1A"/>
                </a:solidFill>
                <a:effectLst/>
              </a:rPr>
              <a:t> policy. By being explicit like this, you make it clear to pupils why they are being sanctioned and others know what they need to do to achieve the rewards that their peers receive.</a:t>
            </a:r>
          </a:p>
        </p:txBody>
      </p:sp>
      <p:pic>
        <p:nvPicPr>
          <p:cNvPr id="8" name="Picture 7">
            <a:extLst>
              <a:ext uri="{FF2B5EF4-FFF2-40B4-BE49-F238E27FC236}">
                <a16:creationId xmlns:a16="http://schemas.microsoft.com/office/drawing/2014/main" id="{45DB25B0-8508-D543-E26F-263E71329828}"/>
              </a:ext>
            </a:extLst>
          </p:cNvPr>
          <p:cNvPicPr>
            <a:picLocks noChangeAspect="1"/>
          </p:cNvPicPr>
          <p:nvPr/>
        </p:nvPicPr>
        <p:blipFill>
          <a:blip r:embed="rId4"/>
          <a:stretch>
            <a:fillRect/>
          </a:stretch>
        </p:blipFill>
        <p:spPr>
          <a:xfrm>
            <a:off x="352843" y="8458199"/>
            <a:ext cx="5277529" cy="1169895"/>
          </a:xfrm>
          <a:prstGeom prst="rect">
            <a:avLst/>
          </a:prstGeom>
        </p:spPr>
      </p:pic>
      <p:sp>
        <p:nvSpPr>
          <p:cNvPr id="3" name="Slide Number Placeholder 2">
            <a:extLst>
              <a:ext uri="{FF2B5EF4-FFF2-40B4-BE49-F238E27FC236}">
                <a16:creationId xmlns:a16="http://schemas.microsoft.com/office/drawing/2014/main" id="{E04646F2-C97B-CB94-490B-BFE30614E249}"/>
              </a:ext>
            </a:extLst>
          </p:cNvPr>
          <p:cNvSpPr>
            <a:spLocks noGrp="1"/>
          </p:cNvSpPr>
          <p:nvPr>
            <p:ph type="sldNum" sz="quarter" idx="12"/>
          </p:nvPr>
        </p:nvSpPr>
        <p:spPr/>
        <p:txBody>
          <a:bodyPr/>
          <a:lstStyle/>
          <a:p>
            <a:fld id="{1FB9D902-7619-4FE9-85FD-13C2F25CAED9}" type="slidenum">
              <a:rPr lang="en-GB" smtClean="0"/>
              <a:t>12</a:t>
            </a:fld>
            <a:endParaRPr lang="en-GB"/>
          </a:p>
        </p:txBody>
      </p:sp>
    </p:spTree>
    <p:extLst>
      <p:ext uri="{BB962C8B-B14F-4D97-AF65-F5344CB8AC3E}">
        <p14:creationId xmlns:p14="http://schemas.microsoft.com/office/powerpoint/2010/main" val="20601299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6EB97F-03F6-2C04-26CD-5CC3B88BCCFB}"/>
            </a:ext>
          </a:extLst>
        </p:cNvPr>
        <p:cNvGrpSpPr/>
        <p:nvPr/>
      </p:nvGrpSpPr>
      <p:grpSpPr>
        <a:xfrm>
          <a:off x="0" y="0"/>
          <a:ext cx="0" cy="0"/>
          <a:chOff x="0" y="0"/>
          <a:chExt cx="0" cy="0"/>
        </a:xfrm>
      </p:grpSpPr>
      <p:pic>
        <p:nvPicPr>
          <p:cNvPr id="46" name="Picture 45">
            <a:extLst>
              <a:ext uri="{FF2B5EF4-FFF2-40B4-BE49-F238E27FC236}">
                <a16:creationId xmlns:a16="http://schemas.microsoft.com/office/drawing/2014/main" id="{3EEC5F15-011B-2CF5-0227-6737DC55DD05}"/>
              </a:ext>
            </a:extLst>
          </p:cNvPr>
          <p:cNvPicPr>
            <a:picLocks noChangeAspect="1"/>
          </p:cNvPicPr>
          <p:nvPr/>
        </p:nvPicPr>
        <p:blipFill>
          <a:blip r:embed="rId2"/>
          <a:stretch>
            <a:fillRect/>
          </a:stretch>
        </p:blipFill>
        <p:spPr>
          <a:xfrm>
            <a:off x="0" y="152150"/>
            <a:ext cx="6858000" cy="951186"/>
          </a:xfrm>
          <a:prstGeom prst="rect">
            <a:avLst/>
          </a:prstGeom>
        </p:spPr>
      </p:pic>
      <p:sp>
        <p:nvSpPr>
          <p:cNvPr id="13" name="TextBox 12">
            <a:extLst>
              <a:ext uri="{FF2B5EF4-FFF2-40B4-BE49-F238E27FC236}">
                <a16:creationId xmlns:a16="http://schemas.microsoft.com/office/drawing/2014/main" id="{D7EC64E2-CA29-2BD9-9474-5DB05F5B393F}"/>
              </a:ext>
            </a:extLst>
          </p:cNvPr>
          <p:cNvSpPr txBox="1"/>
          <p:nvPr/>
        </p:nvSpPr>
        <p:spPr>
          <a:xfrm>
            <a:off x="1641159" y="827525"/>
            <a:ext cx="4257099" cy="338554"/>
          </a:xfrm>
          <a:prstGeom prst="rect">
            <a:avLst/>
          </a:prstGeom>
          <a:noFill/>
        </p:spPr>
        <p:txBody>
          <a:bodyPr wrap="square" rtlCol="0">
            <a:spAutoFit/>
          </a:bodyPr>
          <a:lstStyle/>
          <a:p>
            <a:r>
              <a:rPr lang="en-GB" sz="1600" b="1" dirty="0">
                <a:solidFill>
                  <a:srgbClr val="02765C"/>
                </a:solidFill>
              </a:rPr>
              <a:t>Ready		Respectful			 Safe</a:t>
            </a:r>
          </a:p>
        </p:txBody>
      </p:sp>
      <p:sp>
        <p:nvSpPr>
          <p:cNvPr id="50" name="Rectangle 49">
            <a:extLst>
              <a:ext uri="{FF2B5EF4-FFF2-40B4-BE49-F238E27FC236}">
                <a16:creationId xmlns:a16="http://schemas.microsoft.com/office/drawing/2014/main" id="{9FDCC888-CBB6-356A-9982-F4314EF9CA58}"/>
              </a:ext>
            </a:extLst>
          </p:cNvPr>
          <p:cNvSpPr/>
          <p:nvPr/>
        </p:nvSpPr>
        <p:spPr>
          <a:xfrm>
            <a:off x="161447" y="1167016"/>
            <a:ext cx="6469811" cy="504176"/>
          </a:xfrm>
          <a:prstGeom prst="rect">
            <a:avLst/>
          </a:prstGeom>
          <a:solidFill>
            <a:srgbClr val="FFDDD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dirty="0">
                <a:solidFill>
                  <a:schemeClr val="tx1"/>
                </a:solidFill>
              </a:rPr>
              <a:t>Rewards and Praise</a:t>
            </a:r>
            <a:endParaRPr lang="en-GB" sz="2800" b="1" dirty="0">
              <a:solidFill>
                <a:schemeClr val="tx1"/>
              </a:solidFill>
            </a:endParaRPr>
          </a:p>
        </p:txBody>
      </p:sp>
      <p:sp>
        <p:nvSpPr>
          <p:cNvPr id="5" name="TextBox 4">
            <a:extLst>
              <a:ext uri="{FF2B5EF4-FFF2-40B4-BE49-F238E27FC236}">
                <a16:creationId xmlns:a16="http://schemas.microsoft.com/office/drawing/2014/main" id="{202922EA-974D-62C9-330B-7B81F9CDFD9D}"/>
              </a:ext>
            </a:extLst>
          </p:cNvPr>
          <p:cNvSpPr txBox="1"/>
          <p:nvPr/>
        </p:nvSpPr>
        <p:spPr>
          <a:xfrm>
            <a:off x="157778" y="3881369"/>
            <a:ext cx="638001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200">
              <a:cs typeface="Segoe UI"/>
            </a:endParaRPr>
          </a:p>
        </p:txBody>
      </p:sp>
      <p:sp>
        <p:nvSpPr>
          <p:cNvPr id="10" name="Rectangle 9">
            <a:extLst>
              <a:ext uri="{FF2B5EF4-FFF2-40B4-BE49-F238E27FC236}">
                <a16:creationId xmlns:a16="http://schemas.microsoft.com/office/drawing/2014/main" id="{79633DFD-F05D-FC68-F082-77D09E0F8D63}"/>
              </a:ext>
            </a:extLst>
          </p:cNvPr>
          <p:cNvSpPr/>
          <p:nvPr/>
        </p:nvSpPr>
        <p:spPr>
          <a:xfrm>
            <a:off x="194093" y="3322261"/>
            <a:ext cx="6469811" cy="408001"/>
          </a:xfrm>
          <a:prstGeom prst="rect">
            <a:avLst/>
          </a:prstGeom>
          <a:solidFill>
            <a:srgbClr val="FFDDD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l" fontAlgn="t"/>
            <a:r>
              <a:rPr lang="en-US" sz="1400" b="0" i="0" dirty="0">
                <a:solidFill>
                  <a:schemeClr val="tx1"/>
                </a:solidFill>
                <a:effectLst/>
              </a:rPr>
              <a:t>We all follow the same reward system across the school. </a:t>
            </a:r>
          </a:p>
        </p:txBody>
      </p:sp>
      <p:sp>
        <p:nvSpPr>
          <p:cNvPr id="11" name="Rectangle 10">
            <a:extLst>
              <a:ext uri="{FF2B5EF4-FFF2-40B4-BE49-F238E27FC236}">
                <a16:creationId xmlns:a16="http://schemas.microsoft.com/office/drawing/2014/main" id="{65B30B17-CC5A-BA3D-49AF-0E185A52660B}"/>
              </a:ext>
            </a:extLst>
          </p:cNvPr>
          <p:cNvSpPr/>
          <p:nvPr/>
        </p:nvSpPr>
        <p:spPr>
          <a:xfrm>
            <a:off x="157778" y="1965122"/>
            <a:ext cx="6469811" cy="968070"/>
          </a:xfrm>
          <a:prstGeom prst="rect">
            <a:avLst/>
          </a:prstGeom>
          <a:solidFill>
            <a:srgbClr val="FFDDD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l" fontAlgn="t"/>
            <a:r>
              <a:rPr lang="en-US" sz="1400" dirty="0">
                <a:solidFill>
                  <a:schemeClr val="tx1"/>
                </a:solidFill>
              </a:rPr>
              <a:t>Acknowledging and praising pupil effort and </a:t>
            </a:r>
            <a:r>
              <a:rPr lang="en-US" sz="1400" dirty="0" err="1">
                <a:solidFill>
                  <a:schemeClr val="tx1"/>
                </a:solidFill>
              </a:rPr>
              <a:t>emphasising</a:t>
            </a:r>
            <a:r>
              <a:rPr lang="en-US" sz="1400" dirty="0">
                <a:solidFill>
                  <a:schemeClr val="tx1"/>
                </a:solidFill>
              </a:rPr>
              <a:t> progress being made is integral to our culture.</a:t>
            </a:r>
          </a:p>
          <a:p>
            <a:pPr algn="l" fontAlgn="t"/>
            <a:r>
              <a:rPr lang="en-US" sz="1400" dirty="0">
                <a:solidFill>
                  <a:schemeClr val="tx1"/>
                </a:solidFill>
              </a:rPr>
              <a:t>Pupils are motivated by intrinsic factors (related to their identity and values) and extrinsic factors (related to reward).</a:t>
            </a:r>
            <a:endParaRPr lang="en-US" sz="1400" b="0" i="0" dirty="0">
              <a:solidFill>
                <a:schemeClr val="tx1"/>
              </a:solidFill>
              <a:effectLst/>
              <a:latin typeface="Muli"/>
            </a:endParaRPr>
          </a:p>
        </p:txBody>
      </p:sp>
      <p:sp>
        <p:nvSpPr>
          <p:cNvPr id="12" name="Rectangle 11">
            <a:extLst>
              <a:ext uri="{FF2B5EF4-FFF2-40B4-BE49-F238E27FC236}">
                <a16:creationId xmlns:a16="http://schemas.microsoft.com/office/drawing/2014/main" id="{03802684-0610-B325-77B1-0C2C71E09E4C}"/>
              </a:ext>
            </a:extLst>
          </p:cNvPr>
          <p:cNvSpPr/>
          <p:nvPr/>
        </p:nvSpPr>
        <p:spPr>
          <a:xfrm>
            <a:off x="194093" y="6777318"/>
            <a:ext cx="6469811" cy="2976532"/>
          </a:xfrm>
          <a:prstGeom prst="rect">
            <a:avLst/>
          </a:prstGeom>
          <a:solidFill>
            <a:srgbClr val="FFDDD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l" fontAlgn="t"/>
            <a:r>
              <a:rPr lang="en-US" sz="1400" b="0" i="0" dirty="0">
                <a:solidFill>
                  <a:srgbClr val="000000"/>
                </a:solidFill>
                <a:effectLst/>
                <a:latin typeface="Muli"/>
              </a:rPr>
              <a:t>Children receive VIP tokens for showing the </a:t>
            </a:r>
            <a:r>
              <a:rPr lang="en-US" sz="1400" b="0" i="0" dirty="0" err="1">
                <a:solidFill>
                  <a:srgbClr val="000000"/>
                </a:solidFill>
                <a:effectLst/>
                <a:latin typeface="Muli"/>
              </a:rPr>
              <a:t>Muscliff</a:t>
            </a:r>
            <a:r>
              <a:rPr lang="en-US" sz="1400" b="0" i="0" dirty="0">
                <a:solidFill>
                  <a:srgbClr val="000000"/>
                </a:solidFill>
                <a:effectLst/>
                <a:latin typeface="Muli"/>
              </a:rPr>
              <a:t> Values. These are physically given to the children at point of award and collated in their classroom. VIPs are then placed in the central Tower area at the end of the day. At the end of the week, we look at the amount of tokens in the tubes. Children are reminded that our reward is that we have a better school where everyone is invested in showing our values.</a:t>
            </a:r>
          </a:p>
          <a:p>
            <a:pPr algn="l" fontAlgn="t"/>
            <a:endParaRPr lang="en-US" sz="1400" dirty="0">
              <a:solidFill>
                <a:srgbClr val="000000"/>
              </a:solidFill>
              <a:latin typeface="Muli"/>
            </a:endParaRPr>
          </a:p>
          <a:p>
            <a:pPr algn="l" fontAlgn="t"/>
            <a:r>
              <a:rPr lang="en-US" sz="1400" b="0" i="0" dirty="0">
                <a:solidFill>
                  <a:srgbClr val="000000"/>
                </a:solidFill>
                <a:effectLst/>
                <a:latin typeface="Muli"/>
              </a:rPr>
              <a:t>When children have made a special effort, they may also be rewarded on a personal level with:</a:t>
            </a:r>
          </a:p>
          <a:p>
            <a:pPr marL="285750" indent="-285750" algn="l" fontAlgn="t">
              <a:buFont typeface="Arial" panose="020B0604020202020204" pitchFamily="34" charset="0"/>
              <a:buChar char="•"/>
            </a:pPr>
            <a:r>
              <a:rPr lang="en-US" sz="1400" dirty="0">
                <a:solidFill>
                  <a:srgbClr val="000000"/>
                </a:solidFill>
                <a:latin typeface="Muli"/>
              </a:rPr>
              <a:t>A values sticker  - when children receive a sticker we prompt them to consider which particular value they have demonstrated and how they might achieve one of the other values stickers.</a:t>
            </a:r>
          </a:p>
          <a:p>
            <a:pPr marL="285750" indent="-285750" algn="l" fontAlgn="t">
              <a:buFont typeface="Arial" panose="020B0604020202020204" pitchFamily="34" charset="0"/>
              <a:buChar char="•"/>
            </a:pPr>
            <a:r>
              <a:rPr lang="en-US" sz="1400" dirty="0">
                <a:solidFill>
                  <a:srgbClr val="000000"/>
                </a:solidFill>
                <a:latin typeface="Muli"/>
              </a:rPr>
              <a:t>A values card – this can be annotated by the class teacher.</a:t>
            </a:r>
            <a:endParaRPr lang="en-US" sz="1400" b="0" i="0" dirty="0">
              <a:solidFill>
                <a:srgbClr val="000000"/>
              </a:solidFill>
              <a:effectLst/>
              <a:latin typeface="Muli"/>
            </a:endParaRPr>
          </a:p>
          <a:p>
            <a:pPr marL="285750" indent="-285750" algn="l" fontAlgn="t">
              <a:buFont typeface="Arial" panose="020B0604020202020204" pitchFamily="34" charset="0"/>
              <a:buChar char="•"/>
            </a:pPr>
            <a:r>
              <a:rPr lang="en-US" sz="1400" dirty="0">
                <a:solidFill>
                  <a:srgbClr val="000000"/>
                </a:solidFill>
                <a:latin typeface="Muli"/>
              </a:rPr>
              <a:t>A values postcard – this is posted home with a message from a member of SLT.</a:t>
            </a:r>
            <a:endParaRPr lang="en-US" sz="1400" b="0" i="0" dirty="0">
              <a:solidFill>
                <a:srgbClr val="000000"/>
              </a:solidFill>
              <a:effectLst/>
              <a:latin typeface="Muli"/>
            </a:endParaRPr>
          </a:p>
        </p:txBody>
      </p:sp>
      <p:sp>
        <p:nvSpPr>
          <p:cNvPr id="2" name="TextBox 1">
            <a:extLst>
              <a:ext uri="{FF2B5EF4-FFF2-40B4-BE49-F238E27FC236}">
                <a16:creationId xmlns:a16="http://schemas.microsoft.com/office/drawing/2014/main" id="{1C2C74D2-EFA8-2588-B463-3B552D0E0B11}"/>
              </a:ext>
            </a:extLst>
          </p:cNvPr>
          <p:cNvSpPr txBox="1"/>
          <p:nvPr/>
        </p:nvSpPr>
        <p:spPr>
          <a:xfrm>
            <a:off x="157778" y="1627328"/>
            <a:ext cx="3436620" cy="338554"/>
          </a:xfrm>
          <a:prstGeom prst="rect">
            <a:avLst/>
          </a:prstGeom>
          <a:noFill/>
        </p:spPr>
        <p:txBody>
          <a:bodyPr wrap="square">
            <a:spAutoFit/>
          </a:bodyPr>
          <a:lstStyle/>
          <a:p>
            <a:r>
              <a:rPr lang="en-US" sz="1600" b="1" dirty="0">
                <a:solidFill>
                  <a:schemeClr val="tx1"/>
                </a:solidFill>
              </a:rPr>
              <a:t>This is what we believe…</a:t>
            </a:r>
            <a:endParaRPr lang="en-GB" sz="1600" b="1" dirty="0">
              <a:solidFill>
                <a:schemeClr val="tx1"/>
              </a:solidFill>
            </a:endParaRPr>
          </a:p>
        </p:txBody>
      </p:sp>
      <p:sp>
        <p:nvSpPr>
          <p:cNvPr id="3" name="TextBox 2">
            <a:extLst>
              <a:ext uri="{FF2B5EF4-FFF2-40B4-BE49-F238E27FC236}">
                <a16:creationId xmlns:a16="http://schemas.microsoft.com/office/drawing/2014/main" id="{A19F97CC-1BE9-A8C5-B236-0C551FBC0C81}"/>
              </a:ext>
            </a:extLst>
          </p:cNvPr>
          <p:cNvSpPr txBox="1"/>
          <p:nvPr/>
        </p:nvSpPr>
        <p:spPr>
          <a:xfrm>
            <a:off x="157778" y="2985392"/>
            <a:ext cx="3436620" cy="338554"/>
          </a:xfrm>
          <a:prstGeom prst="rect">
            <a:avLst/>
          </a:prstGeom>
          <a:noFill/>
        </p:spPr>
        <p:txBody>
          <a:bodyPr wrap="square">
            <a:spAutoFit/>
          </a:bodyPr>
          <a:lstStyle/>
          <a:p>
            <a:r>
              <a:rPr lang="en-US" sz="1600" b="1" dirty="0"/>
              <a:t>So this is what we do</a:t>
            </a:r>
            <a:r>
              <a:rPr lang="en-US" sz="1600" b="1" dirty="0">
                <a:solidFill>
                  <a:schemeClr val="tx1"/>
                </a:solidFill>
              </a:rPr>
              <a:t>…</a:t>
            </a:r>
            <a:endParaRPr lang="en-GB" sz="1600" b="1" dirty="0">
              <a:solidFill>
                <a:schemeClr val="tx1"/>
              </a:solidFill>
            </a:endParaRPr>
          </a:p>
        </p:txBody>
      </p:sp>
      <p:sp>
        <p:nvSpPr>
          <p:cNvPr id="4" name="TextBox 3">
            <a:extLst>
              <a:ext uri="{FF2B5EF4-FFF2-40B4-BE49-F238E27FC236}">
                <a16:creationId xmlns:a16="http://schemas.microsoft.com/office/drawing/2014/main" id="{47D4E84B-FEBC-DC5D-24D8-ED93E800BA26}"/>
              </a:ext>
            </a:extLst>
          </p:cNvPr>
          <p:cNvSpPr txBox="1"/>
          <p:nvPr/>
        </p:nvSpPr>
        <p:spPr>
          <a:xfrm>
            <a:off x="157778" y="3794924"/>
            <a:ext cx="3436620" cy="338554"/>
          </a:xfrm>
          <a:prstGeom prst="rect">
            <a:avLst/>
          </a:prstGeom>
          <a:noFill/>
        </p:spPr>
        <p:txBody>
          <a:bodyPr wrap="square">
            <a:spAutoFit/>
          </a:bodyPr>
          <a:lstStyle/>
          <a:p>
            <a:r>
              <a:rPr lang="en-US" sz="1600" b="1" dirty="0"/>
              <a:t>And this is how that looks here</a:t>
            </a:r>
            <a:r>
              <a:rPr lang="en-US" sz="1600" b="1" dirty="0">
                <a:solidFill>
                  <a:schemeClr val="tx1"/>
                </a:solidFill>
              </a:rPr>
              <a:t>…</a:t>
            </a:r>
            <a:endParaRPr lang="en-GB" sz="1600" b="1" dirty="0">
              <a:solidFill>
                <a:schemeClr val="tx1"/>
              </a:solidFill>
            </a:endParaRPr>
          </a:p>
        </p:txBody>
      </p:sp>
      <p:pic>
        <p:nvPicPr>
          <p:cNvPr id="6" name="Picture 5">
            <a:extLst>
              <a:ext uri="{FF2B5EF4-FFF2-40B4-BE49-F238E27FC236}">
                <a16:creationId xmlns:a16="http://schemas.microsoft.com/office/drawing/2014/main" id="{B3961A73-A35B-B11C-94E0-B60C0B4B8FAB}"/>
              </a:ext>
            </a:extLst>
          </p:cNvPr>
          <p:cNvPicPr>
            <a:picLocks noChangeAspect="1"/>
          </p:cNvPicPr>
          <p:nvPr/>
        </p:nvPicPr>
        <p:blipFill>
          <a:blip r:embed="rId3"/>
          <a:stretch>
            <a:fillRect/>
          </a:stretch>
        </p:blipFill>
        <p:spPr>
          <a:xfrm rot="16200000">
            <a:off x="996348" y="3311626"/>
            <a:ext cx="2512817" cy="4117324"/>
          </a:xfrm>
          <a:prstGeom prst="rect">
            <a:avLst/>
          </a:prstGeom>
        </p:spPr>
      </p:pic>
      <p:sp>
        <p:nvSpPr>
          <p:cNvPr id="15" name="TextBox 14">
            <a:extLst>
              <a:ext uri="{FF2B5EF4-FFF2-40B4-BE49-F238E27FC236}">
                <a16:creationId xmlns:a16="http://schemas.microsoft.com/office/drawing/2014/main" id="{41D21AE6-E8D2-2F99-1B95-162E1897557A}"/>
              </a:ext>
            </a:extLst>
          </p:cNvPr>
          <p:cNvSpPr txBox="1"/>
          <p:nvPr/>
        </p:nvSpPr>
        <p:spPr>
          <a:xfrm>
            <a:off x="4625787" y="4067131"/>
            <a:ext cx="1912009" cy="1815882"/>
          </a:xfrm>
          <a:prstGeom prst="rect">
            <a:avLst/>
          </a:prstGeom>
          <a:noFill/>
        </p:spPr>
        <p:txBody>
          <a:bodyPr wrap="square">
            <a:spAutoFit/>
          </a:bodyPr>
          <a:lstStyle/>
          <a:p>
            <a:r>
              <a:rPr lang="en-US" sz="1400" dirty="0">
                <a:solidFill>
                  <a:schemeClr val="tx1"/>
                </a:solidFill>
              </a:rPr>
              <a:t>The logos on the rewards correspond to the images in our Curriculum Tower. </a:t>
            </a:r>
            <a:r>
              <a:rPr lang="en-US" sz="1400" dirty="0"/>
              <a:t>We designed these images ourselves, which were translated into art work by a local artist.</a:t>
            </a:r>
            <a:endParaRPr lang="en-GB" sz="1400" dirty="0">
              <a:solidFill>
                <a:schemeClr val="tx1"/>
              </a:solidFill>
            </a:endParaRPr>
          </a:p>
        </p:txBody>
      </p:sp>
      <p:sp>
        <p:nvSpPr>
          <p:cNvPr id="7" name="Slide Number Placeholder 6">
            <a:extLst>
              <a:ext uri="{FF2B5EF4-FFF2-40B4-BE49-F238E27FC236}">
                <a16:creationId xmlns:a16="http://schemas.microsoft.com/office/drawing/2014/main" id="{BDD09926-B1E1-7458-0369-EE4B00CDCE21}"/>
              </a:ext>
            </a:extLst>
          </p:cNvPr>
          <p:cNvSpPr>
            <a:spLocks noGrp="1"/>
          </p:cNvSpPr>
          <p:nvPr>
            <p:ph type="sldNum" sz="quarter" idx="12"/>
          </p:nvPr>
        </p:nvSpPr>
        <p:spPr/>
        <p:txBody>
          <a:bodyPr/>
          <a:lstStyle/>
          <a:p>
            <a:fld id="{1FB9D902-7619-4FE9-85FD-13C2F25CAED9}" type="slidenum">
              <a:rPr lang="en-GB" smtClean="0"/>
              <a:t>13</a:t>
            </a:fld>
            <a:endParaRPr lang="en-GB"/>
          </a:p>
        </p:txBody>
      </p:sp>
    </p:spTree>
    <p:extLst>
      <p:ext uri="{BB962C8B-B14F-4D97-AF65-F5344CB8AC3E}">
        <p14:creationId xmlns:p14="http://schemas.microsoft.com/office/powerpoint/2010/main" val="7149555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C88A4D-6683-484A-DE33-297206B680F5}"/>
            </a:ext>
          </a:extLst>
        </p:cNvPr>
        <p:cNvGrpSpPr/>
        <p:nvPr/>
      </p:nvGrpSpPr>
      <p:grpSpPr>
        <a:xfrm>
          <a:off x="0" y="0"/>
          <a:ext cx="0" cy="0"/>
          <a:chOff x="0" y="0"/>
          <a:chExt cx="0" cy="0"/>
        </a:xfrm>
      </p:grpSpPr>
      <p:pic>
        <p:nvPicPr>
          <p:cNvPr id="46" name="Picture 45">
            <a:extLst>
              <a:ext uri="{FF2B5EF4-FFF2-40B4-BE49-F238E27FC236}">
                <a16:creationId xmlns:a16="http://schemas.microsoft.com/office/drawing/2014/main" id="{1652EE7F-6E16-8928-CB92-7399C4A9413B}"/>
              </a:ext>
            </a:extLst>
          </p:cNvPr>
          <p:cNvPicPr>
            <a:picLocks noChangeAspect="1"/>
          </p:cNvPicPr>
          <p:nvPr/>
        </p:nvPicPr>
        <p:blipFill>
          <a:blip r:embed="rId2"/>
          <a:stretch>
            <a:fillRect/>
          </a:stretch>
        </p:blipFill>
        <p:spPr>
          <a:xfrm>
            <a:off x="0" y="152150"/>
            <a:ext cx="6858000" cy="951186"/>
          </a:xfrm>
          <a:prstGeom prst="rect">
            <a:avLst/>
          </a:prstGeom>
        </p:spPr>
      </p:pic>
      <p:sp>
        <p:nvSpPr>
          <p:cNvPr id="13" name="TextBox 12">
            <a:extLst>
              <a:ext uri="{FF2B5EF4-FFF2-40B4-BE49-F238E27FC236}">
                <a16:creationId xmlns:a16="http://schemas.microsoft.com/office/drawing/2014/main" id="{E1B31F44-7D44-2E50-2371-57C6B4B918A3}"/>
              </a:ext>
            </a:extLst>
          </p:cNvPr>
          <p:cNvSpPr txBox="1"/>
          <p:nvPr/>
        </p:nvSpPr>
        <p:spPr>
          <a:xfrm>
            <a:off x="1641159" y="827525"/>
            <a:ext cx="4257099" cy="338554"/>
          </a:xfrm>
          <a:prstGeom prst="rect">
            <a:avLst/>
          </a:prstGeom>
          <a:noFill/>
        </p:spPr>
        <p:txBody>
          <a:bodyPr wrap="square" rtlCol="0">
            <a:spAutoFit/>
          </a:bodyPr>
          <a:lstStyle/>
          <a:p>
            <a:r>
              <a:rPr lang="en-GB" sz="1600" b="1" dirty="0">
                <a:solidFill>
                  <a:srgbClr val="02765C"/>
                </a:solidFill>
              </a:rPr>
              <a:t>Ready		Respectful			 Safe</a:t>
            </a:r>
          </a:p>
        </p:txBody>
      </p:sp>
      <p:sp>
        <p:nvSpPr>
          <p:cNvPr id="50" name="Rectangle 49">
            <a:extLst>
              <a:ext uri="{FF2B5EF4-FFF2-40B4-BE49-F238E27FC236}">
                <a16:creationId xmlns:a16="http://schemas.microsoft.com/office/drawing/2014/main" id="{FEB5D2AB-A7AC-9E8E-FE16-34F767655367}"/>
              </a:ext>
            </a:extLst>
          </p:cNvPr>
          <p:cNvSpPr/>
          <p:nvPr/>
        </p:nvSpPr>
        <p:spPr>
          <a:xfrm>
            <a:off x="157777" y="1166079"/>
            <a:ext cx="6469811" cy="504176"/>
          </a:xfrm>
          <a:prstGeom prst="rect">
            <a:avLst/>
          </a:prstGeom>
          <a:solidFill>
            <a:srgbClr val="FFDDD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dirty="0">
                <a:solidFill>
                  <a:schemeClr val="tx1"/>
                </a:solidFill>
              </a:rPr>
              <a:t>Self Regulation</a:t>
            </a:r>
            <a:endParaRPr lang="en-GB" sz="2800" b="1" dirty="0">
              <a:solidFill>
                <a:schemeClr val="tx1"/>
              </a:solidFill>
            </a:endParaRPr>
          </a:p>
        </p:txBody>
      </p:sp>
      <p:sp>
        <p:nvSpPr>
          <p:cNvPr id="5" name="TextBox 4">
            <a:extLst>
              <a:ext uri="{FF2B5EF4-FFF2-40B4-BE49-F238E27FC236}">
                <a16:creationId xmlns:a16="http://schemas.microsoft.com/office/drawing/2014/main" id="{CB390201-3DE8-159D-156E-8E82C2703465}"/>
              </a:ext>
            </a:extLst>
          </p:cNvPr>
          <p:cNvSpPr txBox="1"/>
          <p:nvPr/>
        </p:nvSpPr>
        <p:spPr>
          <a:xfrm>
            <a:off x="157778" y="3881369"/>
            <a:ext cx="638001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200">
              <a:cs typeface="Segoe UI"/>
            </a:endParaRPr>
          </a:p>
        </p:txBody>
      </p:sp>
      <p:sp>
        <p:nvSpPr>
          <p:cNvPr id="7" name="TextBox 6">
            <a:extLst>
              <a:ext uri="{FF2B5EF4-FFF2-40B4-BE49-F238E27FC236}">
                <a16:creationId xmlns:a16="http://schemas.microsoft.com/office/drawing/2014/main" id="{895A137B-4A28-748F-3330-6F43F9543856}"/>
              </a:ext>
            </a:extLst>
          </p:cNvPr>
          <p:cNvSpPr txBox="1"/>
          <p:nvPr/>
        </p:nvSpPr>
        <p:spPr>
          <a:xfrm>
            <a:off x="157778" y="1640429"/>
            <a:ext cx="3436620" cy="369332"/>
          </a:xfrm>
          <a:prstGeom prst="rect">
            <a:avLst/>
          </a:prstGeom>
          <a:noFill/>
        </p:spPr>
        <p:txBody>
          <a:bodyPr wrap="square">
            <a:spAutoFit/>
          </a:bodyPr>
          <a:lstStyle/>
          <a:p>
            <a:r>
              <a:rPr lang="en-US" sz="1800" b="1" dirty="0">
                <a:solidFill>
                  <a:schemeClr val="tx1"/>
                </a:solidFill>
              </a:rPr>
              <a:t>This is what we believe…</a:t>
            </a:r>
            <a:endParaRPr lang="en-GB" sz="1800" b="1" dirty="0">
              <a:solidFill>
                <a:schemeClr val="tx1"/>
              </a:solidFill>
            </a:endParaRPr>
          </a:p>
        </p:txBody>
      </p:sp>
      <p:sp>
        <p:nvSpPr>
          <p:cNvPr id="8" name="TextBox 7">
            <a:extLst>
              <a:ext uri="{FF2B5EF4-FFF2-40B4-BE49-F238E27FC236}">
                <a16:creationId xmlns:a16="http://schemas.microsoft.com/office/drawing/2014/main" id="{98B4B083-10A5-9336-74CB-EB5D8457CFA5}"/>
              </a:ext>
            </a:extLst>
          </p:cNvPr>
          <p:cNvSpPr txBox="1"/>
          <p:nvPr/>
        </p:nvSpPr>
        <p:spPr>
          <a:xfrm>
            <a:off x="157777" y="4095624"/>
            <a:ext cx="3436620" cy="369332"/>
          </a:xfrm>
          <a:prstGeom prst="rect">
            <a:avLst/>
          </a:prstGeom>
          <a:noFill/>
        </p:spPr>
        <p:txBody>
          <a:bodyPr wrap="square">
            <a:spAutoFit/>
          </a:bodyPr>
          <a:lstStyle/>
          <a:p>
            <a:r>
              <a:rPr lang="en-US" b="1" dirty="0"/>
              <a:t>So this is what we do</a:t>
            </a:r>
            <a:r>
              <a:rPr lang="en-US" sz="1800" b="1" dirty="0">
                <a:solidFill>
                  <a:schemeClr val="tx1"/>
                </a:solidFill>
              </a:rPr>
              <a:t>…</a:t>
            </a:r>
            <a:endParaRPr lang="en-GB" sz="1800" b="1" dirty="0">
              <a:solidFill>
                <a:schemeClr val="tx1"/>
              </a:solidFill>
            </a:endParaRPr>
          </a:p>
        </p:txBody>
      </p:sp>
      <p:sp>
        <p:nvSpPr>
          <p:cNvPr id="9" name="TextBox 8">
            <a:extLst>
              <a:ext uri="{FF2B5EF4-FFF2-40B4-BE49-F238E27FC236}">
                <a16:creationId xmlns:a16="http://schemas.microsoft.com/office/drawing/2014/main" id="{FB0C40F0-0138-C644-D103-7078F4599468}"/>
              </a:ext>
            </a:extLst>
          </p:cNvPr>
          <p:cNvSpPr txBox="1"/>
          <p:nvPr/>
        </p:nvSpPr>
        <p:spPr>
          <a:xfrm>
            <a:off x="134916" y="8349463"/>
            <a:ext cx="3436620" cy="369332"/>
          </a:xfrm>
          <a:prstGeom prst="rect">
            <a:avLst/>
          </a:prstGeom>
          <a:noFill/>
        </p:spPr>
        <p:txBody>
          <a:bodyPr wrap="square">
            <a:spAutoFit/>
          </a:bodyPr>
          <a:lstStyle/>
          <a:p>
            <a:r>
              <a:rPr lang="en-US" b="1" dirty="0"/>
              <a:t>And this is how that looks</a:t>
            </a:r>
            <a:r>
              <a:rPr lang="en-US" sz="1800" b="1" dirty="0">
                <a:solidFill>
                  <a:schemeClr val="tx1"/>
                </a:solidFill>
              </a:rPr>
              <a:t>…</a:t>
            </a:r>
            <a:endParaRPr lang="en-GB" sz="1800" b="1" dirty="0">
              <a:solidFill>
                <a:schemeClr val="tx1"/>
              </a:solidFill>
            </a:endParaRPr>
          </a:p>
        </p:txBody>
      </p:sp>
      <p:sp>
        <p:nvSpPr>
          <p:cNvPr id="10" name="Rectangle 9">
            <a:extLst>
              <a:ext uri="{FF2B5EF4-FFF2-40B4-BE49-F238E27FC236}">
                <a16:creationId xmlns:a16="http://schemas.microsoft.com/office/drawing/2014/main" id="{7E5576EC-E908-7672-E68A-8A98C51A9E4D}"/>
              </a:ext>
            </a:extLst>
          </p:cNvPr>
          <p:cNvSpPr/>
          <p:nvPr/>
        </p:nvSpPr>
        <p:spPr>
          <a:xfrm>
            <a:off x="112881" y="8619919"/>
            <a:ext cx="6469811" cy="1065143"/>
          </a:xfrm>
          <a:prstGeom prst="rect">
            <a:avLst/>
          </a:prstGeom>
          <a:solidFill>
            <a:srgbClr val="FFDDD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l" fontAlgn="t"/>
            <a:r>
              <a:rPr lang="en-US" sz="1600" b="0" i="0" dirty="0">
                <a:solidFill>
                  <a:schemeClr val="tx1"/>
                </a:solidFill>
                <a:effectLst/>
              </a:rPr>
              <a:t>Opportunities are created through our curriculum offer to teach children about what managing emotions. We purposely choose books that present ‘big’ emotions so that we can unpick these through the eyes of the book character. </a:t>
            </a:r>
          </a:p>
        </p:txBody>
      </p:sp>
      <p:sp>
        <p:nvSpPr>
          <p:cNvPr id="11" name="Rectangle 10">
            <a:extLst>
              <a:ext uri="{FF2B5EF4-FFF2-40B4-BE49-F238E27FC236}">
                <a16:creationId xmlns:a16="http://schemas.microsoft.com/office/drawing/2014/main" id="{5EBBCA02-5C83-1141-A4D7-998A0892F636}"/>
              </a:ext>
            </a:extLst>
          </p:cNvPr>
          <p:cNvSpPr/>
          <p:nvPr/>
        </p:nvSpPr>
        <p:spPr>
          <a:xfrm>
            <a:off x="157778" y="1965123"/>
            <a:ext cx="6469811" cy="2078576"/>
          </a:xfrm>
          <a:prstGeom prst="rect">
            <a:avLst/>
          </a:prstGeom>
          <a:solidFill>
            <a:srgbClr val="FFDDD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fontAlgn="t"/>
            <a:r>
              <a:rPr lang="en-US" sz="1600" b="0" i="0" dirty="0">
                <a:solidFill>
                  <a:srgbClr val="1A1A1A"/>
                </a:solidFill>
                <a:effectLst/>
              </a:rPr>
              <a:t>Self-regulation refers to a pupil’s ability to monitor, evaluate and modify their emotions and </a:t>
            </a:r>
            <a:r>
              <a:rPr lang="en-US" sz="1600" b="0" i="0" dirty="0" err="1">
                <a:solidFill>
                  <a:srgbClr val="1A1A1A"/>
                </a:solidFill>
                <a:effectLst/>
              </a:rPr>
              <a:t>behaviours</a:t>
            </a:r>
            <a:r>
              <a:rPr lang="en-US" sz="1600" b="0" i="0" dirty="0">
                <a:solidFill>
                  <a:srgbClr val="1A1A1A"/>
                </a:solidFill>
                <a:effectLst/>
              </a:rPr>
              <a:t>. This includes, for example, controlling emotions of anger, frustration or embarrassment – all common emotions experienced by pupils across their school career. The most effective learners are able to effectively regulate their own emotions, meaning they are better able to learn well, and to form positive relationships with others. If pupils struggle with this it can affect their own learning and future lives and may also negatively affect their peers.</a:t>
            </a:r>
            <a:endParaRPr lang="en-GB" altLang="en-US" sz="1600" dirty="0">
              <a:solidFill>
                <a:srgbClr val="37474F"/>
              </a:solidFill>
            </a:endParaRPr>
          </a:p>
        </p:txBody>
      </p:sp>
      <p:sp>
        <p:nvSpPr>
          <p:cNvPr id="2" name="Rectangle 1">
            <a:extLst>
              <a:ext uri="{FF2B5EF4-FFF2-40B4-BE49-F238E27FC236}">
                <a16:creationId xmlns:a16="http://schemas.microsoft.com/office/drawing/2014/main" id="{FDAA8775-F1FB-3169-CDEA-31ED1A772717}"/>
              </a:ext>
            </a:extLst>
          </p:cNvPr>
          <p:cNvSpPr/>
          <p:nvPr/>
        </p:nvSpPr>
        <p:spPr>
          <a:xfrm>
            <a:off x="134916" y="4428824"/>
            <a:ext cx="6469811" cy="3920639"/>
          </a:xfrm>
          <a:prstGeom prst="rect">
            <a:avLst/>
          </a:prstGeom>
          <a:solidFill>
            <a:srgbClr val="FFDDD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l"/>
            <a:r>
              <a:rPr lang="en-US" sz="1600" b="0" i="0" dirty="0">
                <a:solidFill>
                  <a:srgbClr val="1A1A1A"/>
                </a:solidFill>
                <a:effectLst/>
              </a:rPr>
              <a:t>The Education Endowment Foundation report that – on average – pupils from disadvantaged backgrounds, and lower-attaining pupils, are less effective at self-regulation than their peers. Therefore, explicitly teaching self-regulation may be particularly beneficial for these pupils.</a:t>
            </a:r>
          </a:p>
          <a:p>
            <a:pPr algn="l"/>
            <a:r>
              <a:rPr lang="en-US" sz="1600" b="0" i="0" dirty="0">
                <a:solidFill>
                  <a:srgbClr val="1A1A1A"/>
                </a:solidFill>
                <a:effectLst/>
              </a:rPr>
              <a:t>Pupils’ self-regulation depends on their prior knowledge and their stage of development. However, developing pupils’ self-regulation is as important for early years practitioners as for teachers of older pupils – especially as it relates to the regulation of emotions, which supports successful learning.</a:t>
            </a:r>
          </a:p>
          <a:p>
            <a:pPr algn="l"/>
            <a:r>
              <a:rPr lang="en-US" sz="1600" b="0" i="0" dirty="0">
                <a:solidFill>
                  <a:srgbClr val="1A1A1A"/>
                </a:solidFill>
                <a:effectLst/>
              </a:rPr>
              <a:t>Approaches to developing pupils’ emotional self-regulation include:</a:t>
            </a:r>
          </a:p>
          <a:p>
            <a:pPr algn="l"/>
            <a:endParaRPr lang="en-US" sz="1600" b="0" i="0" dirty="0">
              <a:solidFill>
                <a:srgbClr val="1A1A1A"/>
              </a:solidFill>
              <a:effectLst/>
            </a:endParaRPr>
          </a:p>
          <a:p>
            <a:pPr algn="l">
              <a:buFont typeface="Arial" panose="020B0604020202020204" pitchFamily="34" charset="0"/>
              <a:buChar char="•"/>
            </a:pPr>
            <a:r>
              <a:rPr lang="en-US" sz="1600" b="0" i="0" dirty="0">
                <a:solidFill>
                  <a:srgbClr val="1A1A1A"/>
                </a:solidFill>
                <a:effectLst/>
              </a:rPr>
              <a:t>using story books and discussing how characters may feel and why</a:t>
            </a:r>
          </a:p>
          <a:p>
            <a:pPr algn="l">
              <a:buFont typeface="Arial" panose="020B0604020202020204" pitchFamily="34" charset="0"/>
              <a:buChar char="•"/>
            </a:pPr>
            <a:r>
              <a:rPr lang="en-US" sz="1600" b="0" i="0" dirty="0">
                <a:solidFill>
                  <a:srgbClr val="1A1A1A"/>
                </a:solidFill>
                <a:effectLst/>
              </a:rPr>
              <a:t>developing pupils’ vocabulary to describe their emotions</a:t>
            </a:r>
          </a:p>
          <a:p>
            <a:pPr algn="l">
              <a:buFont typeface="Arial" panose="020B0604020202020204" pitchFamily="34" charset="0"/>
              <a:buChar char="•"/>
            </a:pPr>
            <a:r>
              <a:rPr lang="en-US" sz="1600" b="0" i="0" dirty="0">
                <a:solidFill>
                  <a:srgbClr val="1A1A1A"/>
                </a:solidFill>
                <a:effectLst/>
              </a:rPr>
              <a:t>teaching self-calming techniques, like deep breathing</a:t>
            </a:r>
          </a:p>
          <a:p>
            <a:pPr algn="l">
              <a:buFont typeface="Arial" panose="020B0604020202020204" pitchFamily="34" charset="0"/>
              <a:buChar char="•"/>
            </a:pPr>
            <a:r>
              <a:rPr lang="en-US" sz="1600" b="0" i="0" dirty="0">
                <a:solidFill>
                  <a:srgbClr val="1A1A1A"/>
                </a:solidFill>
                <a:effectLst/>
              </a:rPr>
              <a:t>supporting pupils to </a:t>
            </a:r>
            <a:r>
              <a:rPr lang="en-US" sz="1600" b="0" i="0" dirty="0" err="1">
                <a:solidFill>
                  <a:srgbClr val="1A1A1A"/>
                </a:solidFill>
                <a:effectLst/>
              </a:rPr>
              <a:t>recognise</a:t>
            </a:r>
            <a:r>
              <a:rPr lang="en-US" sz="1600" b="0" i="0" dirty="0">
                <a:solidFill>
                  <a:srgbClr val="1A1A1A"/>
                </a:solidFill>
                <a:effectLst/>
              </a:rPr>
              <a:t> their own body clues linked to strong emotions, like a changing tone of voice, hot face and increased heart rate</a:t>
            </a:r>
          </a:p>
        </p:txBody>
      </p:sp>
      <p:sp>
        <p:nvSpPr>
          <p:cNvPr id="3" name="Slide Number Placeholder 2">
            <a:extLst>
              <a:ext uri="{FF2B5EF4-FFF2-40B4-BE49-F238E27FC236}">
                <a16:creationId xmlns:a16="http://schemas.microsoft.com/office/drawing/2014/main" id="{43784611-6266-8B76-E250-C33DC41F73A2}"/>
              </a:ext>
            </a:extLst>
          </p:cNvPr>
          <p:cNvSpPr>
            <a:spLocks noGrp="1"/>
          </p:cNvSpPr>
          <p:nvPr>
            <p:ph type="sldNum" sz="quarter" idx="12"/>
          </p:nvPr>
        </p:nvSpPr>
        <p:spPr/>
        <p:txBody>
          <a:bodyPr/>
          <a:lstStyle/>
          <a:p>
            <a:fld id="{1FB9D902-7619-4FE9-85FD-13C2F25CAED9}" type="slidenum">
              <a:rPr lang="en-GB" smtClean="0"/>
              <a:t>14</a:t>
            </a:fld>
            <a:endParaRPr lang="en-GB"/>
          </a:p>
        </p:txBody>
      </p:sp>
    </p:spTree>
    <p:extLst>
      <p:ext uri="{BB962C8B-B14F-4D97-AF65-F5344CB8AC3E}">
        <p14:creationId xmlns:p14="http://schemas.microsoft.com/office/powerpoint/2010/main" val="38297083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67C604-080D-F40C-9423-5C3BA5D25C7C}"/>
            </a:ext>
          </a:extLst>
        </p:cNvPr>
        <p:cNvGrpSpPr/>
        <p:nvPr/>
      </p:nvGrpSpPr>
      <p:grpSpPr>
        <a:xfrm>
          <a:off x="0" y="0"/>
          <a:ext cx="0" cy="0"/>
          <a:chOff x="0" y="0"/>
          <a:chExt cx="0" cy="0"/>
        </a:xfrm>
      </p:grpSpPr>
      <p:pic>
        <p:nvPicPr>
          <p:cNvPr id="46" name="Picture 45">
            <a:extLst>
              <a:ext uri="{FF2B5EF4-FFF2-40B4-BE49-F238E27FC236}">
                <a16:creationId xmlns:a16="http://schemas.microsoft.com/office/drawing/2014/main" id="{DA7AB595-E443-59F9-9453-888AC9062311}"/>
              </a:ext>
            </a:extLst>
          </p:cNvPr>
          <p:cNvPicPr>
            <a:picLocks noChangeAspect="1"/>
          </p:cNvPicPr>
          <p:nvPr/>
        </p:nvPicPr>
        <p:blipFill>
          <a:blip r:embed="rId2"/>
          <a:stretch>
            <a:fillRect/>
          </a:stretch>
        </p:blipFill>
        <p:spPr>
          <a:xfrm>
            <a:off x="0" y="152150"/>
            <a:ext cx="6858000" cy="951186"/>
          </a:xfrm>
          <a:prstGeom prst="rect">
            <a:avLst/>
          </a:prstGeom>
        </p:spPr>
      </p:pic>
      <p:sp>
        <p:nvSpPr>
          <p:cNvPr id="13" name="TextBox 12">
            <a:extLst>
              <a:ext uri="{FF2B5EF4-FFF2-40B4-BE49-F238E27FC236}">
                <a16:creationId xmlns:a16="http://schemas.microsoft.com/office/drawing/2014/main" id="{3349A359-7CE7-8B46-C096-192EBD25012E}"/>
              </a:ext>
            </a:extLst>
          </p:cNvPr>
          <p:cNvSpPr txBox="1"/>
          <p:nvPr/>
        </p:nvSpPr>
        <p:spPr>
          <a:xfrm>
            <a:off x="1641159" y="827525"/>
            <a:ext cx="4257099" cy="338554"/>
          </a:xfrm>
          <a:prstGeom prst="rect">
            <a:avLst/>
          </a:prstGeom>
          <a:noFill/>
        </p:spPr>
        <p:txBody>
          <a:bodyPr wrap="square" rtlCol="0">
            <a:spAutoFit/>
          </a:bodyPr>
          <a:lstStyle/>
          <a:p>
            <a:r>
              <a:rPr lang="en-GB" sz="1600" b="1" dirty="0">
                <a:solidFill>
                  <a:srgbClr val="02765C"/>
                </a:solidFill>
              </a:rPr>
              <a:t>Ready		Respectful			 Safe</a:t>
            </a:r>
          </a:p>
        </p:txBody>
      </p:sp>
      <p:sp>
        <p:nvSpPr>
          <p:cNvPr id="50" name="Rectangle 49">
            <a:extLst>
              <a:ext uri="{FF2B5EF4-FFF2-40B4-BE49-F238E27FC236}">
                <a16:creationId xmlns:a16="http://schemas.microsoft.com/office/drawing/2014/main" id="{3FC5FADC-C1EE-EB0B-C5A9-38C6A26F565E}"/>
              </a:ext>
            </a:extLst>
          </p:cNvPr>
          <p:cNvSpPr/>
          <p:nvPr/>
        </p:nvSpPr>
        <p:spPr>
          <a:xfrm>
            <a:off x="161447" y="1167016"/>
            <a:ext cx="6469811" cy="504176"/>
          </a:xfrm>
          <a:prstGeom prst="rect">
            <a:avLst/>
          </a:prstGeom>
          <a:solidFill>
            <a:srgbClr val="FFDDD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dirty="0">
                <a:solidFill>
                  <a:schemeClr val="tx1"/>
                </a:solidFill>
              </a:rPr>
              <a:t>Wider Pastoral Team</a:t>
            </a:r>
            <a:endParaRPr lang="en-GB" sz="2800" b="1" dirty="0">
              <a:solidFill>
                <a:schemeClr val="tx1"/>
              </a:solidFill>
            </a:endParaRPr>
          </a:p>
        </p:txBody>
      </p:sp>
      <p:sp>
        <p:nvSpPr>
          <p:cNvPr id="5" name="TextBox 4">
            <a:extLst>
              <a:ext uri="{FF2B5EF4-FFF2-40B4-BE49-F238E27FC236}">
                <a16:creationId xmlns:a16="http://schemas.microsoft.com/office/drawing/2014/main" id="{0968E77D-B950-2AA5-3533-A417DFDC6F5C}"/>
              </a:ext>
            </a:extLst>
          </p:cNvPr>
          <p:cNvSpPr txBox="1"/>
          <p:nvPr/>
        </p:nvSpPr>
        <p:spPr>
          <a:xfrm>
            <a:off x="157778" y="3881369"/>
            <a:ext cx="638001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200">
              <a:cs typeface="Segoe UI"/>
            </a:endParaRPr>
          </a:p>
        </p:txBody>
      </p:sp>
      <p:sp>
        <p:nvSpPr>
          <p:cNvPr id="7" name="TextBox 6">
            <a:extLst>
              <a:ext uri="{FF2B5EF4-FFF2-40B4-BE49-F238E27FC236}">
                <a16:creationId xmlns:a16="http://schemas.microsoft.com/office/drawing/2014/main" id="{7619B64C-BED0-E3F5-498E-158335F9FD78}"/>
              </a:ext>
            </a:extLst>
          </p:cNvPr>
          <p:cNvSpPr txBox="1"/>
          <p:nvPr/>
        </p:nvSpPr>
        <p:spPr>
          <a:xfrm>
            <a:off x="157778" y="1734558"/>
            <a:ext cx="3436620" cy="369332"/>
          </a:xfrm>
          <a:prstGeom prst="rect">
            <a:avLst/>
          </a:prstGeom>
          <a:noFill/>
        </p:spPr>
        <p:txBody>
          <a:bodyPr wrap="square">
            <a:spAutoFit/>
          </a:bodyPr>
          <a:lstStyle/>
          <a:p>
            <a:r>
              <a:rPr lang="en-US" sz="1800" b="1" dirty="0">
                <a:solidFill>
                  <a:schemeClr val="tx1"/>
                </a:solidFill>
              </a:rPr>
              <a:t>This is what we believe…</a:t>
            </a:r>
            <a:endParaRPr lang="en-GB" sz="1800" b="1" dirty="0">
              <a:solidFill>
                <a:schemeClr val="tx1"/>
              </a:solidFill>
            </a:endParaRPr>
          </a:p>
        </p:txBody>
      </p:sp>
      <p:sp>
        <p:nvSpPr>
          <p:cNvPr id="8" name="TextBox 7">
            <a:extLst>
              <a:ext uri="{FF2B5EF4-FFF2-40B4-BE49-F238E27FC236}">
                <a16:creationId xmlns:a16="http://schemas.microsoft.com/office/drawing/2014/main" id="{A327C3ED-B091-4C61-DFF5-62FB2B0E4E1A}"/>
              </a:ext>
            </a:extLst>
          </p:cNvPr>
          <p:cNvSpPr txBox="1"/>
          <p:nvPr/>
        </p:nvSpPr>
        <p:spPr>
          <a:xfrm>
            <a:off x="151266" y="2639508"/>
            <a:ext cx="3436620" cy="369332"/>
          </a:xfrm>
          <a:prstGeom prst="rect">
            <a:avLst/>
          </a:prstGeom>
          <a:noFill/>
        </p:spPr>
        <p:txBody>
          <a:bodyPr wrap="square">
            <a:spAutoFit/>
          </a:bodyPr>
          <a:lstStyle/>
          <a:p>
            <a:r>
              <a:rPr lang="en-US" b="1" dirty="0"/>
              <a:t>So this is what we do</a:t>
            </a:r>
            <a:r>
              <a:rPr lang="en-US" sz="1800" b="1" dirty="0">
                <a:solidFill>
                  <a:schemeClr val="tx1"/>
                </a:solidFill>
              </a:rPr>
              <a:t>…</a:t>
            </a:r>
            <a:endParaRPr lang="en-GB" sz="1800" b="1" dirty="0">
              <a:solidFill>
                <a:schemeClr val="tx1"/>
              </a:solidFill>
            </a:endParaRPr>
          </a:p>
        </p:txBody>
      </p:sp>
      <p:sp>
        <p:nvSpPr>
          <p:cNvPr id="9" name="TextBox 8">
            <a:extLst>
              <a:ext uri="{FF2B5EF4-FFF2-40B4-BE49-F238E27FC236}">
                <a16:creationId xmlns:a16="http://schemas.microsoft.com/office/drawing/2014/main" id="{0B33E6AA-19A9-CF7E-5EA1-9E69AC6C28EB}"/>
              </a:ext>
            </a:extLst>
          </p:cNvPr>
          <p:cNvSpPr txBox="1"/>
          <p:nvPr/>
        </p:nvSpPr>
        <p:spPr>
          <a:xfrm>
            <a:off x="151266" y="3580796"/>
            <a:ext cx="3436620" cy="369332"/>
          </a:xfrm>
          <a:prstGeom prst="rect">
            <a:avLst/>
          </a:prstGeom>
          <a:noFill/>
        </p:spPr>
        <p:txBody>
          <a:bodyPr wrap="square">
            <a:spAutoFit/>
          </a:bodyPr>
          <a:lstStyle/>
          <a:p>
            <a:r>
              <a:rPr lang="en-US" b="1" dirty="0"/>
              <a:t>And this is how that looks</a:t>
            </a:r>
            <a:r>
              <a:rPr lang="en-US" sz="1800" b="1" dirty="0">
                <a:solidFill>
                  <a:schemeClr val="tx1"/>
                </a:solidFill>
              </a:rPr>
              <a:t>…</a:t>
            </a:r>
            <a:endParaRPr lang="en-GB" sz="1800" b="1" dirty="0">
              <a:solidFill>
                <a:schemeClr val="tx1"/>
              </a:solidFill>
            </a:endParaRPr>
          </a:p>
        </p:txBody>
      </p:sp>
      <p:sp>
        <p:nvSpPr>
          <p:cNvPr id="10" name="Rectangle 9">
            <a:extLst>
              <a:ext uri="{FF2B5EF4-FFF2-40B4-BE49-F238E27FC236}">
                <a16:creationId xmlns:a16="http://schemas.microsoft.com/office/drawing/2014/main" id="{8B7ED991-0C9A-4788-8F7E-17CD06FA16B4}"/>
              </a:ext>
            </a:extLst>
          </p:cNvPr>
          <p:cNvSpPr/>
          <p:nvPr/>
        </p:nvSpPr>
        <p:spPr>
          <a:xfrm>
            <a:off x="194091" y="2932033"/>
            <a:ext cx="6469811" cy="631702"/>
          </a:xfrm>
          <a:prstGeom prst="rect">
            <a:avLst/>
          </a:prstGeom>
          <a:solidFill>
            <a:srgbClr val="FFDDD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l" fontAlgn="t"/>
            <a:r>
              <a:rPr lang="en-US" sz="1600" b="0" i="0" dirty="0">
                <a:solidFill>
                  <a:schemeClr val="tx1"/>
                </a:solidFill>
                <a:effectLst/>
              </a:rPr>
              <a:t>We employ a wider team of professionals who work with our staff and children to provide more targeted, specific support.</a:t>
            </a:r>
          </a:p>
        </p:txBody>
      </p:sp>
      <p:sp>
        <p:nvSpPr>
          <p:cNvPr id="11" name="Rectangle 10">
            <a:extLst>
              <a:ext uri="{FF2B5EF4-FFF2-40B4-BE49-F238E27FC236}">
                <a16:creationId xmlns:a16="http://schemas.microsoft.com/office/drawing/2014/main" id="{31C01727-CD63-E9E7-A2AB-1D6E4D2F73C4}"/>
              </a:ext>
            </a:extLst>
          </p:cNvPr>
          <p:cNvSpPr/>
          <p:nvPr/>
        </p:nvSpPr>
        <p:spPr>
          <a:xfrm>
            <a:off x="194092" y="2001176"/>
            <a:ext cx="6469811" cy="631120"/>
          </a:xfrm>
          <a:prstGeom prst="rect">
            <a:avLst/>
          </a:prstGeom>
          <a:solidFill>
            <a:srgbClr val="FFDDD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l" fontAlgn="t"/>
            <a:r>
              <a:rPr lang="en-US" sz="1600" b="0" i="0" dirty="0">
                <a:solidFill>
                  <a:srgbClr val="000000"/>
                </a:solidFill>
                <a:effectLst/>
              </a:rPr>
              <a:t>Sometimes children need emotional support that stretches beyond the classroom and requires deeper exploration.</a:t>
            </a:r>
          </a:p>
        </p:txBody>
      </p:sp>
      <p:pic>
        <p:nvPicPr>
          <p:cNvPr id="3" name="Picture 2">
            <a:extLst>
              <a:ext uri="{FF2B5EF4-FFF2-40B4-BE49-F238E27FC236}">
                <a16:creationId xmlns:a16="http://schemas.microsoft.com/office/drawing/2014/main" id="{A4DF8363-226A-720A-1C99-BF31B7722183}"/>
              </a:ext>
            </a:extLst>
          </p:cNvPr>
          <p:cNvPicPr>
            <a:picLocks noChangeAspect="1"/>
          </p:cNvPicPr>
          <p:nvPr/>
        </p:nvPicPr>
        <p:blipFill>
          <a:blip r:embed="rId3"/>
          <a:stretch>
            <a:fillRect/>
          </a:stretch>
        </p:blipFill>
        <p:spPr>
          <a:xfrm>
            <a:off x="224292" y="3944661"/>
            <a:ext cx="2902280" cy="2943061"/>
          </a:xfrm>
          <a:prstGeom prst="rect">
            <a:avLst/>
          </a:prstGeom>
        </p:spPr>
      </p:pic>
      <p:pic>
        <p:nvPicPr>
          <p:cNvPr id="6" name="Picture 5">
            <a:extLst>
              <a:ext uri="{FF2B5EF4-FFF2-40B4-BE49-F238E27FC236}">
                <a16:creationId xmlns:a16="http://schemas.microsoft.com/office/drawing/2014/main" id="{1B153AD3-DBDC-4A3C-233C-7B9DAFB1CBC5}"/>
              </a:ext>
            </a:extLst>
          </p:cNvPr>
          <p:cNvPicPr>
            <a:picLocks noChangeAspect="1"/>
          </p:cNvPicPr>
          <p:nvPr/>
        </p:nvPicPr>
        <p:blipFill rotWithShape="1">
          <a:blip r:embed="rId4"/>
          <a:srcRect r="-1405" b="6089"/>
          <a:stretch/>
        </p:blipFill>
        <p:spPr>
          <a:xfrm>
            <a:off x="225246" y="8424772"/>
            <a:ext cx="2651093" cy="1329078"/>
          </a:xfrm>
          <a:prstGeom prst="rect">
            <a:avLst/>
          </a:prstGeom>
        </p:spPr>
      </p:pic>
      <p:pic>
        <p:nvPicPr>
          <p:cNvPr id="15" name="Picture 14">
            <a:extLst>
              <a:ext uri="{FF2B5EF4-FFF2-40B4-BE49-F238E27FC236}">
                <a16:creationId xmlns:a16="http://schemas.microsoft.com/office/drawing/2014/main" id="{26112A71-4DF7-A8C0-1321-D55C9830717B}"/>
              </a:ext>
            </a:extLst>
          </p:cNvPr>
          <p:cNvPicPr>
            <a:picLocks noChangeAspect="1"/>
          </p:cNvPicPr>
          <p:nvPr/>
        </p:nvPicPr>
        <p:blipFill>
          <a:blip r:embed="rId5"/>
          <a:stretch>
            <a:fillRect/>
          </a:stretch>
        </p:blipFill>
        <p:spPr>
          <a:xfrm>
            <a:off x="196680" y="7117087"/>
            <a:ext cx="1244954" cy="1307685"/>
          </a:xfrm>
          <a:prstGeom prst="rect">
            <a:avLst/>
          </a:prstGeom>
        </p:spPr>
      </p:pic>
      <p:pic>
        <p:nvPicPr>
          <p:cNvPr id="17" name="Picture 16">
            <a:extLst>
              <a:ext uri="{FF2B5EF4-FFF2-40B4-BE49-F238E27FC236}">
                <a16:creationId xmlns:a16="http://schemas.microsoft.com/office/drawing/2014/main" id="{79842F98-7991-E1A2-7780-314EB6BECA6D}"/>
              </a:ext>
            </a:extLst>
          </p:cNvPr>
          <p:cNvPicPr>
            <a:picLocks noChangeAspect="1"/>
          </p:cNvPicPr>
          <p:nvPr/>
        </p:nvPicPr>
        <p:blipFill>
          <a:blip r:embed="rId6"/>
          <a:stretch>
            <a:fillRect/>
          </a:stretch>
        </p:blipFill>
        <p:spPr>
          <a:xfrm>
            <a:off x="1921507" y="7106940"/>
            <a:ext cx="933206" cy="1272988"/>
          </a:xfrm>
          <a:prstGeom prst="rect">
            <a:avLst/>
          </a:prstGeom>
        </p:spPr>
      </p:pic>
      <p:sp>
        <p:nvSpPr>
          <p:cNvPr id="18" name="Rectangle 17">
            <a:extLst>
              <a:ext uri="{FF2B5EF4-FFF2-40B4-BE49-F238E27FC236}">
                <a16:creationId xmlns:a16="http://schemas.microsoft.com/office/drawing/2014/main" id="{8C1D3D70-6E46-C7B6-E17D-00726F19227D}"/>
              </a:ext>
            </a:extLst>
          </p:cNvPr>
          <p:cNvSpPr/>
          <p:nvPr/>
        </p:nvSpPr>
        <p:spPr>
          <a:xfrm>
            <a:off x="3227282" y="3917614"/>
            <a:ext cx="3436620" cy="5203720"/>
          </a:xfrm>
          <a:prstGeom prst="rect">
            <a:avLst/>
          </a:prstGeom>
          <a:solidFill>
            <a:srgbClr val="FFDDD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l" fontAlgn="t"/>
            <a:r>
              <a:rPr lang="en-US" sz="1600" dirty="0">
                <a:solidFill>
                  <a:schemeClr val="tx1"/>
                </a:solidFill>
                <a:latin typeface="Muli"/>
              </a:rPr>
              <a:t>Our wider team consists of highly skilled professionals who are both experts in their field and highly supportive in their nature. As emotional literacy is a priority here, considerable investment is directed into having such an effective team. The impact is that children are well-supported and teachers are able to develop their own skills and knowledge through such expertise.</a:t>
            </a:r>
          </a:p>
          <a:p>
            <a:pPr algn="l" fontAlgn="t"/>
            <a:r>
              <a:rPr lang="en-US" sz="1600" dirty="0">
                <a:solidFill>
                  <a:schemeClr val="tx1"/>
                </a:solidFill>
                <a:latin typeface="Muli"/>
              </a:rPr>
              <a:t> </a:t>
            </a:r>
          </a:p>
          <a:p>
            <a:pPr marL="285750" indent="-285750" algn="l" fontAlgn="t">
              <a:buFont typeface="Arial" panose="020B0604020202020204" pitchFamily="34" charset="0"/>
              <a:buChar char="•"/>
            </a:pPr>
            <a:r>
              <a:rPr lang="en-US" sz="1600" dirty="0">
                <a:solidFill>
                  <a:schemeClr val="tx1"/>
                </a:solidFill>
                <a:latin typeface="Muli"/>
              </a:rPr>
              <a:t>School Counsellor</a:t>
            </a:r>
          </a:p>
          <a:p>
            <a:pPr marL="285750" indent="-285750" algn="l" fontAlgn="t">
              <a:buFont typeface="Arial" panose="020B0604020202020204" pitchFamily="34" charset="0"/>
              <a:buChar char="•"/>
            </a:pPr>
            <a:r>
              <a:rPr lang="en-US" sz="1600" b="0" i="0" dirty="0">
                <a:solidFill>
                  <a:schemeClr val="tx1"/>
                </a:solidFill>
                <a:effectLst/>
                <a:latin typeface="Muli"/>
              </a:rPr>
              <a:t>Navigator</a:t>
            </a:r>
          </a:p>
          <a:p>
            <a:pPr marL="285750" indent="-285750" algn="l" fontAlgn="t">
              <a:buFont typeface="Arial" panose="020B0604020202020204" pitchFamily="34" charset="0"/>
              <a:buChar char="•"/>
            </a:pPr>
            <a:r>
              <a:rPr lang="en-US" sz="1600" dirty="0">
                <a:solidFill>
                  <a:schemeClr val="tx1"/>
                </a:solidFill>
                <a:latin typeface="Muli"/>
              </a:rPr>
              <a:t>Play therapist</a:t>
            </a:r>
          </a:p>
          <a:p>
            <a:pPr marL="285750" indent="-285750" algn="l" fontAlgn="t">
              <a:buFont typeface="Arial" panose="020B0604020202020204" pitchFamily="34" charset="0"/>
              <a:buChar char="•"/>
            </a:pPr>
            <a:r>
              <a:rPr lang="en-US" sz="1600" b="0" i="0" dirty="0">
                <a:solidFill>
                  <a:schemeClr val="tx1"/>
                </a:solidFill>
                <a:effectLst/>
                <a:latin typeface="Muli"/>
              </a:rPr>
              <a:t>Tra</a:t>
            </a:r>
            <a:r>
              <a:rPr lang="en-US" sz="1600" dirty="0">
                <a:solidFill>
                  <a:schemeClr val="tx1"/>
                </a:solidFill>
                <a:latin typeface="Muli"/>
              </a:rPr>
              <a:t>inee play therapist</a:t>
            </a:r>
          </a:p>
          <a:p>
            <a:pPr marL="285750" indent="-285750" algn="l" fontAlgn="t">
              <a:buFont typeface="Arial" panose="020B0604020202020204" pitchFamily="34" charset="0"/>
              <a:buChar char="•"/>
            </a:pPr>
            <a:r>
              <a:rPr lang="en-US" sz="1600" dirty="0">
                <a:solidFill>
                  <a:schemeClr val="tx1"/>
                </a:solidFill>
                <a:latin typeface="Muli"/>
              </a:rPr>
              <a:t>Pastoral Support Team</a:t>
            </a:r>
          </a:p>
          <a:p>
            <a:pPr marL="285750" indent="-285750" algn="l" fontAlgn="t">
              <a:buFont typeface="Arial" panose="020B0604020202020204" pitchFamily="34" charset="0"/>
              <a:buChar char="•"/>
            </a:pPr>
            <a:r>
              <a:rPr lang="en-US" sz="1600" dirty="0">
                <a:solidFill>
                  <a:schemeClr val="tx1"/>
                </a:solidFill>
                <a:latin typeface="Muli"/>
              </a:rPr>
              <a:t>School Social Worker</a:t>
            </a:r>
          </a:p>
          <a:p>
            <a:pPr marL="285750" indent="-285750" algn="l" fontAlgn="t">
              <a:buFont typeface="Arial" panose="020B0604020202020204" pitchFamily="34" charset="0"/>
              <a:buChar char="•"/>
            </a:pPr>
            <a:r>
              <a:rPr lang="en-US" sz="1600" dirty="0">
                <a:solidFill>
                  <a:schemeClr val="tx1"/>
                </a:solidFill>
                <a:latin typeface="Muli"/>
              </a:rPr>
              <a:t>Honey and Dottie – our support dogs! </a:t>
            </a:r>
            <a:endParaRPr lang="en-US" sz="1600" b="0" i="0" dirty="0">
              <a:solidFill>
                <a:schemeClr val="tx1"/>
              </a:solidFill>
              <a:effectLst/>
              <a:latin typeface="Muli"/>
            </a:endParaRPr>
          </a:p>
        </p:txBody>
      </p:sp>
      <p:sp>
        <p:nvSpPr>
          <p:cNvPr id="2" name="Slide Number Placeholder 1">
            <a:extLst>
              <a:ext uri="{FF2B5EF4-FFF2-40B4-BE49-F238E27FC236}">
                <a16:creationId xmlns:a16="http://schemas.microsoft.com/office/drawing/2014/main" id="{BC52B598-AAE0-2604-E625-499D35E0F8E4}"/>
              </a:ext>
            </a:extLst>
          </p:cNvPr>
          <p:cNvSpPr>
            <a:spLocks noGrp="1"/>
          </p:cNvSpPr>
          <p:nvPr>
            <p:ph type="sldNum" sz="quarter" idx="12"/>
          </p:nvPr>
        </p:nvSpPr>
        <p:spPr/>
        <p:txBody>
          <a:bodyPr/>
          <a:lstStyle/>
          <a:p>
            <a:fld id="{1FB9D902-7619-4FE9-85FD-13C2F25CAED9}" type="slidenum">
              <a:rPr lang="en-GB" smtClean="0"/>
              <a:t>15</a:t>
            </a:fld>
            <a:endParaRPr lang="en-GB"/>
          </a:p>
        </p:txBody>
      </p:sp>
    </p:spTree>
    <p:extLst>
      <p:ext uri="{BB962C8B-B14F-4D97-AF65-F5344CB8AC3E}">
        <p14:creationId xmlns:p14="http://schemas.microsoft.com/office/powerpoint/2010/main" val="13638992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B379CA-D968-8469-CFCB-02CEDD4A9239}"/>
            </a:ext>
          </a:extLst>
        </p:cNvPr>
        <p:cNvGrpSpPr/>
        <p:nvPr/>
      </p:nvGrpSpPr>
      <p:grpSpPr>
        <a:xfrm>
          <a:off x="0" y="0"/>
          <a:ext cx="0" cy="0"/>
          <a:chOff x="0" y="0"/>
          <a:chExt cx="0" cy="0"/>
        </a:xfrm>
      </p:grpSpPr>
      <p:pic>
        <p:nvPicPr>
          <p:cNvPr id="46" name="Picture 45">
            <a:extLst>
              <a:ext uri="{FF2B5EF4-FFF2-40B4-BE49-F238E27FC236}">
                <a16:creationId xmlns:a16="http://schemas.microsoft.com/office/drawing/2014/main" id="{CD807CE4-92C9-D79E-1621-9976E259C02E}"/>
              </a:ext>
            </a:extLst>
          </p:cNvPr>
          <p:cNvPicPr>
            <a:picLocks noChangeAspect="1"/>
          </p:cNvPicPr>
          <p:nvPr/>
        </p:nvPicPr>
        <p:blipFill>
          <a:blip r:embed="rId2"/>
          <a:stretch>
            <a:fillRect/>
          </a:stretch>
        </p:blipFill>
        <p:spPr>
          <a:xfrm>
            <a:off x="0" y="152150"/>
            <a:ext cx="6858000" cy="951186"/>
          </a:xfrm>
          <a:prstGeom prst="rect">
            <a:avLst/>
          </a:prstGeom>
        </p:spPr>
      </p:pic>
      <p:sp>
        <p:nvSpPr>
          <p:cNvPr id="13" name="TextBox 12">
            <a:extLst>
              <a:ext uri="{FF2B5EF4-FFF2-40B4-BE49-F238E27FC236}">
                <a16:creationId xmlns:a16="http://schemas.microsoft.com/office/drawing/2014/main" id="{0560D497-2B8E-91F5-5E4E-4D8ABC376D42}"/>
              </a:ext>
            </a:extLst>
          </p:cNvPr>
          <p:cNvSpPr txBox="1"/>
          <p:nvPr/>
        </p:nvSpPr>
        <p:spPr>
          <a:xfrm>
            <a:off x="1641159" y="827525"/>
            <a:ext cx="4257099" cy="338554"/>
          </a:xfrm>
          <a:prstGeom prst="rect">
            <a:avLst/>
          </a:prstGeom>
          <a:noFill/>
        </p:spPr>
        <p:txBody>
          <a:bodyPr wrap="square" rtlCol="0">
            <a:spAutoFit/>
          </a:bodyPr>
          <a:lstStyle/>
          <a:p>
            <a:r>
              <a:rPr lang="en-GB" sz="1600" b="1" dirty="0">
                <a:solidFill>
                  <a:srgbClr val="02765C"/>
                </a:solidFill>
              </a:rPr>
              <a:t>Ready		Respectful			 Safe</a:t>
            </a:r>
          </a:p>
        </p:txBody>
      </p:sp>
      <p:sp>
        <p:nvSpPr>
          <p:cNvPr id="50" name="Rectangle 49">
            <a:extLst>
              <a:ext uri="{FF2B5EF4-FFF2-40B4-BE49-F238E27FC236}">
                <a16:creationId xmlns:a16="http://schemas.microsoft.com/office/drawing/2014/main" id="{DBF2AAC8-4B7F-85E3-B082-76E57A4B1182}"/>
              </a:ext>
            </a:extLst>
          </p:cNvPr>
          <p:cNvSpPr/>
          <p:nvPr/>
        </p:nvSpPr>
        <p:spPr>
          <a:xfrm>
            <a:off x="161447" y="1167016"/>
            <a:ext cx="6469811" cy="504176"/>
          </a:xfrm>
          <a:prstGeom prst="rect">
            <a:avLst/>
          </a:prstGeom>
          <a:solidFill>
            <a:srgbClr val="FFDDD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dirty="0">
                <a:solidFill>
                  <a:schemeClr val="tx1"/>
                </a:solidFill>
              </a:rPr>
              <a:t>Assemblies</a:t>
            </a:r>
            <a:endParaRPr lang="en-GB" sz="2800" b="1" dirty="0">
              <a:solidFill>
                <a:schemeClr val="tx1"/>
              </a:solidFill>
            </a:endParaRPr>
          </a:p>
        </p:txBody>
      </p:sp>
      <p:sp>
        <p:nvSpPr>
          <p:cNvPr id="5" name="TextBox 4">
            <a:extLst>
              <a:ext uri="{FF2B5EF4-FFF2-40B4-BE49-F238E27FC236}">
                <a16:creationId xmlns:a16="http://schemas.microsoft.com/office/drawing/2014/main" id="{4018CF74-927B-66B0-8C4F-7FB638898F01}"/>
              </a:ext>
            </a:extLst>
          </p:cNvPr>
          <p:cNvSpPr txBox="1"/>
          <p:nvPr/>
        </p:nvSpPr>
        <p:spPr>
          <a:xfrm>
            <a:off x="157778" y="3881369"/>
            <a:ext cx="638001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200">
              <a:cs typeface="Segoe UI"/>
            </a:endParaRPr>
          </a:p>
        </p:txBody>
      </p:sp>
      <p:sp>
        <p:nvSpPr>
          <p:cNvPr id="18" name="Rectangle 17">
            <a:extLst>
              <a:ext uri="{FF2B5EF4-FFF2-40B4-BE49-F238E27FC236}">
                <a16:creationId xmlns:a16="http://schemas.microsoft.com/office/drawing/2014/main" id="{2D1FB766-6E97-83F9-6F0A-C1AB3EDA2C4A}"/>
              </a:ext>
            </a:extLst>
          </p:cNvPr>
          <p:cNvSpPr/>
          <p:nvPr/>
        </p:nvSpPr>
        <p:spPr>
          <a:xfrm>
            <a:off x="206342" y="1841454"/>
            <a:ext cx="6424915" cy="3321252"/>
          </a:xfrm>
          <a:prstGeom prst="rect">
            <a:avLst/>
          </a:prstGeom>
          <a:solidFill>
            <a:srgbClr val="FFDDD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nSpc>
                <a:spcPct val="115000"/>
              </a:lnSpc>
              <a:spcAft>
                <a:spcPts val="1000"/>
              </a:spcAft>
            </a:pPr>
            <a:r>
              <a:rPr lang="en-GB"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Assemblies are an important part of our school culture. </a:t>
            </a:r>
            <a:r>
              <a:rPr lang="en-US"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When it comes to shaping our school’s ethos and painting the picture of what our values look like in school, we believe assemblies hold a position like nothing else.</a:t>
            </a:r>
            <a:endParaRPr lang="en-GB"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As you would probably expect, our assemblies feature a ‘Beautiful Text’ and our discussions around the book put our five </a:t>
            </a:r>
            <a:r>
              <a:rPr lang="en-GB" sz="14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Muscliff</a:t>
            </a:r>
            <a:r>
              <a:rPr lang="en-GB"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values in the spotlight; we tend to choose books that illustrate how our values support success. And on top of this, our children just love hearing stories! Assemblies always end with a short reflection about how we can apply what we have learne</a:t>
            </a:r>
            <a:r>
              <a:rPr lang="en-GB" sz="1400" dirty="0">
                <a:solidFill>
                  <a:schemeClr val="tx1"/>
                </a:solidFill>
                <a:latin typeface="Calibri" panose="020F0502020204030204" pitchFamily="34" charset="0"/>
                <a:ea typeface="Calibri" panose="020F0502020204030204" pitchFamily="34" charset="0"/>
                <a:cs typeface="Calibri" panose="020F0502020204030204" pitchFamily="34" charset="0"/>
              </a:rPr>
              <a:t>d from the story.</a:t>
            </a:r>
            <a:endParaRPr lang="en-GB"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1000"/>
              </a:spcAft>
            </a:pPr>
            <a:r>
              <a:rPr lang="en-GB" sz="1400" dirty="0">
                <a:solidFill>
                  <a:schemeClr val="tx1"/>
                </a:solidFill>
                <a:latin typeface="Calibri" panose="020F0502020204030204" pitchFamily="34" charset="0"/>
                <a:ea typeface="Calibri" panose="020F0502020204030204" pitchFamily="34" charset="0"/>
                <a:cs typeface="Calibri" panose="020F0502020204030204" pitchFamily="34" charset="0"/>
              </a:rPr>
              <a:t>Assemblies are held throughout the week and are led by a member of SLT. However, we are increasing the number of visitors who lead assemblies as we are keen to develop closer links with the local community.</a:t>
            </a:r>
            <a:endParaRPr lang="en-GB"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5D056424-E515-5420-E502-7F16C9C0A72D}"/>
              </a:ext>
            </a:extLst>
          </p:cNvPr>
          <p:cNvSpPr/>
          <p:nvPr/>
        </p:nvSpPr>
        <p:spPr>
          <a:xfrm>
            <a:off x="351765" y="5309920"/>
            <a:ext cx="2866606" cy="1210756"/>
          </a:xfrm>
          <a:prstGeom prst="rect">
            <a:avLst/>
          </a:prstGeom>
          <a:solidFill>
            <a:srgbClr val="FFDDD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GB" sz="2800" b="1" dirty="0">
                <a:solidFill>
                  <a:schemeClr val="tx1"/>
                </a:solidFill>
              </a:rPr>
              <a:t>Whole School Assembly Books</a:t>
            </a:r>
          </a:p>
        </p:txBody>
      </p:sp>
      <p:sp>
        <p:nvSpPr>
          <p:cNvPr id="4" name="Rectangle 3">
            <a:extLst>
              <a:ext uri="{FF2B5EF4-FFF2-40B4-BE49-F238E27FC236}">
                <a16:creationId xmlns:a16="http://schemas.microsoft.com/office/drawing/2014/main" id="{5049E67A-AAF8-BC9A-09B1-EEFCB1D6E492}"/>
              </a:ext>
            </a:extLst>
          </p:cNvPr>
          <p:cNvSpPr/>
          <p:nvPr/>
        </p:nvSpPr>
        <p:spPr>
          <a:xfrm>
            <a:off x="281528" y="8543094"/>
            <a:ext cx="6374748" cy="1210756"/>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400" dirty="0">
                <a:solidFill>
                  <a:schemeClr val="tx1"/>
                </a:solidFill>
              </a:rPr>
              <a:t>We have mapped out the whole year of assemblies as we know how important they are. </a:t>
            </a:r>
          </a:p>
          <a:p>
            <a:r>
              <a:rPr lang="en-US" sz="1400" dirty="0">
                <a:solidFill>
                  <a:schemeClr val="tx1"/>
                </a:solidFill>
              </a:rPr>
              <a:t>Each assembly ends with a time for reflection where we consider how the book relates to us here at </a:t>
            </a:r>
            <a:r>
              <a:rPr lang="en-US" sz="1400" dirty="0" err="1">
                <a:solidFill>
                  <a:schemeClr val="tx1"/>
                </a:solidFill>
              </a:rPr>
              <a:t>Muscliff</a:t>
            </a:r>
            <a:r>
              <a:rPr lang="en-US" sz="1400" dirty="0">
                <a:solidFill>
                  <a:schemeClr val="tx1"/>
                </a:solidFill>
              </a:rPr>
              <a:t>. All of our assembly books are available in our Curriculum Tower for classes to access and re-read.</a:t>
            </a:r>
            <a:endParaRPr lang="en-GB" sz="1400" dirty="0">
              <a:solidFill>
                <a:schemeClr val="tx1"/>
              </a:solidFill>
            </a:endParaRPr>
          </a:p>
        </p:txBody>
      </p:sp>
      <p:sp>
        <p:nvSpPr>
          <p:cNvPr id="12" name="Rectangle 11">
            <a:extLst>
              <a:ext uri="{FF2B5EF4-FFF2-40B4-BE49-F238E27FC236}">
                <a16:creationId xmlns:a16="http://schemas.microsoft.com/office/drawing/2014/main" id="{6096E777-A950-31EF-9C81-71A71994D027}"/>
              </a:ext>
            </a:extLst>
          </p:cNvPr>
          <p:cNvSpPr/>
          <p:nvPr/>
        </p:nvSpPr>
        <p:spPr>
          <a:xfrm>
            <a:off x="326878" y="6819064"/>
            <a:ext cx="1387953" cy="157681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GB" sz="1200" dirty="0">
                <a:solidFill>
                  <a:schemeClr val="tx1"/>
                </a:solidFill>
              </a:rPr>
              <a:t>We use KS1 and KS2 assemblies to highlight the value.  At the end of the assembly, children reflect on how the lesson in the story is relevant to them.</a:t>
            </a:r>
          </a:p>
        </p:txBody>
      </p:sp>
      <p:pic>
        <p:nvPicPr>
          <p:cNvPr id="14" name="Picture 13">
            <a:extLst>
              <a:ext uri="{FF2B5EF4-FFF2-40B4-BE49-F238E27FC236}">
                <a16:creationId xmlns:a16="http://schemas.microsoft.com/office/drawing/2014/main" id="{D020920A-A443-EF0D-9892-32012123A3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5739" y="6833012"/>
            <a:ext cx="1590776" cy="156286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45468A56-A68B-B4FE-7FEA-1D6FA88F0D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9367" y="5268135"/>
            <a:ext cx="1437995" cy="141517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Be You!">
            <a:extLst>
              <a:ext uri="{FF2B5EF4-FFF2-40B4-BE49-F238E27FC236}">
                <a16:creationId xmlns:a16="http://schemas.microsoft.com/office/drawing/2014/main" id="{BC1D5818-3700-0586-65B0-E78AD7370B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5327615"/>
            <a:ext cx="1590776" cy="131789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Rosa Parks: 7 (Little People, Big Dreams) : Kaiser, Lisbeth, Antelo, Marta:  Amazon.co.uk: Books">
            <a:extLst>
              <a:ext uri="{FF2B5EF4-FFF2-40B4-BE49-F238E27FC236}">
                <a16:creationId xmlns:a16="http://schemas.microsoft.com/office/drawing/2014/main" id="{FF82E7CF-6164-1E71-EAB0-7BC999FA5B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39367" y="6819064"/>
            <a:ext cx="1491890" cy="156286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Women in Science: 50 Fearless Pioneers Who Changed the World: Amazon.co.uk:  Ignotofsky, Rachel: 9781607749769: Books">
            <a:extLst>
              <a:ext uri="{FF2B5EF4-FFF2-40B4-BE49-F238E27FC236}">
                <a16:creationId xmlns:a16="http://schemas.microsoft.com/office/drawing/2014/main" id="{D96FEB97-ADA9-1E34-001C-F7366184ED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92828" y="6843083"/>
            <a:ext cx="1519058" cy="1562868"/>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702A2A3F-DB6E-5482-BC80-20ABFF8A2BED}"/>
              </a:ext>
            </a:extLst>
          </p:cNvPr>
          <p:cNvSpPr>
            <a:spLocks noGrp="1"/>
          </p:cNvSpPr>
          <p:nvPr>
            <p:ph type="sldNum" sz="quarter" idx="12"/>
          </p:nvPr>
        </p:nvSpPr>
        <p:spPr/>
        <p:txBody>
          <a:bodyPr/>
          <a:lstStyle/>
          <a:p>
            <a:fld id="{1FB9D902-7619-4FE9-85FD-13C2F25CAED9}" type="slidenum">
              <a:rPr lang="en-GB" smtClean="0"/>
              <a:t>16</a:t>
            </a:fld>
            <a:endParaRPr lang="en-GB"/>
          </a:p>
        </p:txBody>
      </p:sp>
    </p:spTree>
    <p:extLst>
      <p:ext uri="{BB962C8B-B14F-4D97-AF65-F5344CB8AC3E}">
        <p14:creationId xmlns:p14="http://schemas.microsoft.com/office/powerpoint/2010/main" val="37384680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56324-770C-2DE7-FFF0-5B9A14A19395}"/>
            </a:ext>
          </a:extLst>
        </p:cNvPr>
        <p:cNvGrpSpPr/>
        <p:nvPr/>
      </p:nvGrpSpPr>
      <p:grpSpPr>
        <a:xfrm>
          <a:off x="0" y="0"/>
          <a:ext cx="0" cy="0"/>
          <a:chOff x="0" y="0"/>
          <a:chExt cx="0" cy="0"/>
        </a:xfrm>
      </p:grpSpPr>
      <p:pic>
        <p:nvPicPr>
          <p:cNvPr id="46" name="Picture 45">
            <a:extLst>
              <a:ext uri="{FF2B5EF4-FFF2-40B4-BE49-F238E27FC236}">
                <a16:creationId xmlns:a16="http://schemas.microsoft.com/office/drawing/2014/main" id="{2DAF0E0B-FB2B-10DA-C810-679D4B9BFB0E}"/>
              </a:ext>
            </a:extLst>
          </p:cNvPr>
          <p:cNvPicPr>
            <a:picLocks noChangeAspect="1"/>
          </p:cNvPicPr>
          <p:nvPr/>
        </p:nvPicPr>
        <p:blipFill>
          <a:blip r:embed="rId2"/>
          <a:stretch>
            <a:fillRect/>
          </a:stretch>
        </p:blipFill>
        <p:spPr>
          <a:xfrm>
            <a:off x="0" y="152150"/>
            <a:ext cx="6858000" cy="951186"/>
          </a:xfrm>
          <a:prstGeom prst="rect">
            <a:avLst/>
          </a:prstGeom>
        </p:spPr>
      </p:pic>
      <p:sp>
        <p:nvSpPr>
          <p:cNvPr id="13" name="TextBox 12">
            <a:extLst>
              <a:ext uri="{FF2B5EF4-FFF2-40B4-BE49-F238E27FC236}">
                <a16:creationId xmlns:a16="http://schemas.microsoft.com/office/drawing/2014/main" id="{7BD6E020-B35A-F068-30A9-516884B95264}"/>
              </a:ext>
            </a:extLst>
          </p:cNvPr>
          <p:cNvSpPr txBox="1"/>
          <p:nvPr/>
        </p:nvSpPr>
        <p:spPr>
          <a:xfrm>
            <a:off x="1641159" y="827525"/>
            <a:ext cx="4257099" cy="338554"/>
          </a:xfrm>
          <a:prstGeom prst="rect">
            <a:avLst/>
          </a:prstGeom>
          <a:noFill/>
        </p:spPr>
        <p:txBody>
          <a:bodyPr wrap="square" rtlCol="0">
            <a:spAutoFit/>
          </a:bodyPr>
          <a:lstStyle/>
          <a:p>
            <a:r>
              <a:rPr lang="en-GB" sz="1600" b="1" dirty="0">
                <a:solidFill>
                  <a:srgbClr val="02765C"/>
                </a:solidFill>
              </a:rPr>
              <a:t>Ready		Respectful			 Safe</a:t>
            </a:r>
          </a:p>
        </p:txBody>
      </p:sp>
      <p:sp>
        <p:nvSpPr>
          <p:cNvPr id="50" name="Rectangle 49">
            <a:extLst>
              <a:ext uri="{FF2B5EF4-FFF2-40B4-BE49-F238E27FC236}">
                <a16:creationId xmlns:a16="http://schemas.microsoft.com/office/drawing/2014/main" id="{FEB8D151-0922-531A-31FA-4A1553C0168E}"/>
              </a:ext>
            </a:extLst>
          </p:cNvPr>
          <p:cNvSpPr/>
          <p:nvPr/>
        </p:nvSpPr>
        <p:spPr>
          <a:xfrm>
            <a:off x="161447" y="1167016"/>
            <a:ext cx="6469811" cy="504176"/>
          </a:xfrm>
          <a:prstGeom prst="rect">
            <a:avLst/>
          </a:prstGeom>
          <a:solidFill>
            <a:srgbClr val="FFCC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dirty="0">
                <a:solidFill>
                  <a:schemeClr val="tx1"/>
                </a:solidFill>
              </a:rPr>
              <a:t>A Values Curriculum</a:t>
            </a:r>
            <a:endParaRPr lang="en-GB" sz="2800" b="1" dirty="0">
              <a:solidFill>
                <a:schemeClr val="tx1"/>
              </a:solidFill>
            </a:endParaRPr>
          </a:p>
        </p:txBody>
      </p:sp>
      <p:sp>
        <p:nvSpPr>
          <p:cNvPr id="5" name="TextBox 4">
            <a:extLst>
              <a:ext uri="{FF2B5EF4-FFF2-40B4-BE49-F238E27FC236}">
                <a16:creationId xmlns:a16="http://schemas.microsoft.com/office/drawing/2014/main" id="{10CD0E32-A3F0-34EF-9CEB-6DABE4DE1D87}"/>
              </a:ext>
            </a:extLst>
          </p:cNvPr>
          <p:cNvSpPr txBox="1"/>
          <p:nvPr/>
        </p:nvSpPr>
        <p:spPr>
          <a:xfrm>
            <a:off x="157778" y="3881369"/>
            <a:ext cx="638001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200">
              <a:cs typeface="Segoe UI"/>
            </a:endParaRPr>
          </a:p>
        </p:txBody>
      </p:sp>
      <p:sp>
        <p:nvSpPr>
          <p:cNvPr id="7" name="TextBox 6">
            <a:extLst>
              <a:ext uri="{FF2B5EF4-FFF2-40B4-BE49-F238E27FC236}">
                <a16:creationId xmlns:a16="http://schemas.microsoft.com/office/drawing/2014/main" id="{2B233CE4-E2CB-F6FD-F2F3-1B0042487590}"/>
              </a:ext>
            </a:extLst>
          </p:cNvPr>
          <p:cNvSpPr txBox="1"/>
          <p:nvPr/>
        </p:nvSpPr>
        <p:spPr>
          <a:xfrm>
            <a:off x="157778" y="1734558"/>
            <a:ext cx="3436620" cy="369332"/>
          </a:xfrm>
          <a:prstGeom prst="rect">
            <a:avLst/>
          </a:prstGeom>
          <a:noFill/>
        </p:spPr>
        <p:txBody>
          <a:bodyPr wrap="square">
            <a:spAutoFit/>
          </a:bodyPr>
          <a:lstStyle/>
          <a:p>
            <a:r>
              <a:rPr lang="en-US" sz="1800" b="1" dirty="0">
                <a:solidFill>
                  <a:schemeClr val="tx1"/>
                </a:solidFill>
              </a:rPr>
              <a:t>This is what we believe…</a:t>
            </a:r>
            <a:endParaRPr lang="en-GB" sz="1800" b="1" dirty="0">
              <a:solidFill>
                <a:schemeClr val="tx1"/>
              </a:solidFill>
            </a:endParaRPr>
          </a:p>
        </p:txBody>
      </p:sp>
      <p:sp>
        <p:nvSpPr>
          <p:cNvPr id="8" name="TextBox 7">
            <a:extLst>
              <a:ext uri="{FF2B5EF4-FFF2-40B4-BE49-F238E27FC236}">
                <a16:creationId xmlns:a16="http://schemas.microsoft.com/office/drawing/2014/main" id="{41B6AFB4-CECB-680C-678D-4418C71386B1}"/>
              </a:ext>
            </a:extLst>
          </p:cNvPr>
          <p:cNvSpPr txBox="1"/>
          <p:nvPr/>
        </p:nvSpPr>
        <p:spPr>
          <a:xfrm>
            <a:off x="191619" y="4080633"/>
            <a:ext cx="3436620" cy="369332"/>
          </a:xfrm>
          <a:prstGeom prst="rect">
            <a:avLst/>
          </a:prstGeom>
          <a:noFill/>
        </p:spPr>
        <p:txBody>
          <a:bodyPr wrap="square">
            <a:spAutoFit/>
          </a:bodyPr>
          <a:lstStyle/>
          <a:p>
            <a:r>
              <a:rPr lang="en-US" b="1" dirty="0"/>
              <a:t>So this is what we do</a:t>
            </a:r>
            <a:r>
              <a:rPr lang="en-US" sz="1800" b="1" dirty="0">
                <a:solidFill>
                  <a:schemeClr val="tx1"/>
                </a:solidFill>
              </a:rPr>
              <a:t>…</a:t>
            </a:r>
            <a:endParaRPr lang="en-GB" sz="1800" b="1" dirty="0">
              <a:solidFill>
                <a:schemeClr val="tx1"/>
              </a:solidFill>
            </a:endParaRPr>
          </a:p>
        </p:txBody>
      </p:sp>
      <p:sp>
        <p:nvSpPr>
          <p:cNvPr id="9" name="TextBox 8">
            <a:extLst>
              <a:ext uri="{FF2B5EF4-FFF2-40B4-BE49-F238E27FC236}">
                <a16:creationId xmlns:a16="http://schemas.microsoft.com/office/drawing/2014/main" id="{5B20A359-469E-4AD6-02A7-952CECEBE54D}"/>
              </a:ext>
            </a:extLst>
          </p:cNvPr>
          <p:cNvSpPr txBox="1"/>
          <p:nvPr/>
        </p:nvSpPr>
        <p:spPr>
          <a:xfrm>
            <a:off x="194093" y="5808735"/>
            <a:ext cx="3436620" cy="369332"/>
          </a:xfrm>
          <a:prstGeom prst="rect">
            <a:avLst/>
          </a:prstGeom>
          <a:noFill/>
        </p:spPr>
        <p:txBody>
          <a:bodyPr wrap="square">
            <a:spAutoFit/>
          </a:bodyPr>
          <a:lstStyle/>
          <a:p>
            <a:r>
              <a:rPr lang="en-US" b="1" dirty="0"/>
              <a:t>And this is how that looks</a:t>
            </a:r>
            <a:r>
              <a:rPr lang="en-US" sz="1800" b="1" dirty="0">
                <a:solidFill>
                  <a:schemeClr val="tx1"/>
                </a:solidFill>
              </a:rPr>
              <a:t>…</a:t>
            </a:r>
            <a:endParaRPr lang="en-GB" sz="1800" b="1" dirty="0">
              <a:solidFill>
                <a:schemeClr val="tx1"/>
              </a:solidFill>
            </a:endParaRPr>
          </a:p>
        </p:txBody>
      </p:sp>
      <p:sp>
        <p:nvSpPr>
          <p:cNvPr id="10" name="Rectangle 9">
            <a:extLst>
              <a:ext uri="{FF2B5EF4-FFF2-40B4-BE49-F238E27FC236}">
                <a16:creationId xmlns:a16="http://schemas.microsoft.com/office/drawing/2014/main" id="{CD6F0CA0-2112-7518-CC1A-B0A75957E877}"/>
              </a:ext>
            </a:extLst>
          </p:cNvPr>
          <p:cNvSpPr/>
          <p:nvPr/>
        </p:nvSpPr>
        <p:spPr>
          <a:xfrm>
            <a:off x="191619" y="4554318"/>
            <a:ext cx="6469811" cy="1147486"/>
          </a:xfrm>
          <a:prstGeom prst="rect">
            <a:avLst/>
          </a:prstGeom>
          <a:solidFill>
            <a:srgbClr val="FFCC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l" fontAlgn="t"/>
            <a:r>
              <a:rPr lang="en-US" sz="1400" b="0" i="0" dirty="0">
                <a:solidFill>
                  <a:srgbClr val="000000"/>
                </a:solidFill>
                <a:effectLst/>
                <a:latin typeface="Calibri" panose="020F0502020204030204" pitchFamily="34" charset="0"/>
              </a:rPr>
              <a:t>At </a:t>
            </a:r>
            <a:r>
              <a:rPr lang="en-US" sz="1400" b="0" i="0" dirty="0" err="1">
                <a:solidFill>
                  <a:srgbClr val="000000"/>
                </a:solidFill>
                <a:effectLst/>
                <a:latin typeface="Calibri" panose="020F0502020204030204" pitchFamily="34" charset="0"/>
              </a:rPr>
              <a:t>Muscliff</a:t>
            </a:r>
            <a:r>
              <a:rPr lang="en-US" sz="1400" b="0" i="0" dirty="0">
                <a:solidFill>
                  <a:srgbClr val="000000"/>
                </a:solidFill>
                <a:effectLst/>
                <a:latin typeface="Calibri" panose="020F0502020204030204" pitchFamily="34" charset="0"/>
              </a:rPr>
              <a:t> Primary school, our curriculum is designed to enable our children to explore the world around them, as well as the world of the past and their own future, through first-hand learning experiences and inspiring curriculum content focused on linking key skills and knowledge from Reception to Year 6 and beyond.</a:t>
            </a:r>
            <a:endParaRPr lang="en-US" sz="1400" b="0" i="0" dirty="0">
              <a:solidFill>
                <a:srgbClr val="000000"/>
              </a:solidFill>
              <a:effectLst/>
              <a:latin typeface="Muli"/>
            </a:endParaRPr>
          </a:p>
        </p:txBody>
      </p:sp>
      <p:sp>
        <p:nvSpPr>
          <p:cNvPr id="11" name="Rectangle 10">
            <a:extLst>
              <a:ext uri="{FF2B5EF4-FFF2-40B4-BE49-F238E27FC236}">
                <a16:creationId xmlns:a16="http://schemas.microsoft.com/office/drawing/2014/main" id="{3CF30C2C-B651-CCE7-5AD5-A23907F7B6B7}"/>
              </a:ext>
            </a:extLst>
          </p:cNvPr>
          <p:cNvSpPr/>
          <p:nvPr/>
        </p:nvSpPr>
        <p:spPr>
          <a:xfrm>
            <a:off x="157778" y="2099592"/>
            <a:ext cx="6469811" cy="582322"/>
          </a:xfrm>
          <a:prstGeom prst="rect">
            <a:avLst/>
          </a:prstGeom>
          <a:solidFill>
            <a:srgbClr val="FFCC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l" fontAlgn="t"/>
            <a:r>
              <a:rPr lang="en-US" sz="1600" b="0" i="0" dirty="0">
                <a:solidFill>
                  <a:srgbClr val="000000"/>
                </a:solidFill>
                <a:effectLst/>
                <a:latin typeface="Calibri" panose="020F0502020204030204" pitchFamily="34" charset="0"/>
              </a:rPr>
              <a:t>We believe that learning at </a:t>
            </a:r>
            <a:r>
              <a:rPr lang="en-US" sz="1600" b="0" i="0" dirty="0" err="1">
                <a:solidFill>
                  <a:srgbClr val="000000"/>
                </a:solidFill>
                <a:effectLst/>
                <a:latin typeface="Calibri" panose="020F0502020204030204" pitchFamily="34" charset="0"/>
              </a:rPr>
              <a:t>Muscliff</a:t>
            </a:r>
            <a:r>
              <a:rPr lang="en-US" sz="1600" b="0" i="0" dirty="0">
                <a:solidFill>
                  <a:srgbClr val="000000"/>
                </a:solidFill>
                <a:effectLst/>
                <a:latin typeface="Calibri" panose="020F0502020204030204" pitchFamily="34" charset="0"/>
              </a:rPr>
              <a:t> should be centered around our ‘beautiful’ texts and our core values.</a:t>
            </a:r>
            <a:endParaRPr lang="en-US" sz="1600" b="0" i="0" dirty="0">
              <a:solidFill>
                <a:srgbClr val="000000"/>
              </a:solidFill>
              <a:effectLst/>
              <a:latin typeface="Muli"/>
            </a:endParaRPr>
          </a:p>
        </p:txBody>
      </p:sp>
      <p:pic>
        <p:nvPicPr>
          <p:cNvPr id="4" name="Picture 3">
            <a:extLst>
              <a:ext uri="{FF2B5EF4-FFF2-40B4-BE49-F238E27FC236}">
                <a16:creationId xmlns:a16="http://schemas.microsoft.com/office/drawing/2014/main" id="{E15997CA-2BE4-18C0-82EF-F55FFB529A82}"/>
              </a:ext>
            </a:extLst>
          </p:cNvPr>
          <p:cNvPicPr>
            <a:picLocks noChangeAspect="1"/>
          </p:cNvPicPr>
          <p:nvPr/>
        </p:nvPicPr>
        <p:blipFill>
          <a:blip r:embed="rId3"/>
          <a:stretch>
            <a:fillRect/>
          </a:stretch>
        </p:blipFill>
        <p:spPr>
          <a:xfrm>
            <a:off x="246178" y="6212932"/>
            <a:ext cx="6203218" cy="1958510"/>
          </a:xfrm>
          <a:prstGeom prst="rect">
            <a:avLst/>
          </a:prstGeom>
        </p:spPr>
      </p:pic>
      <p:pic>
        <p:nvPicPr>
          <p:cNvPr id="6" name="Picture 5">
            <a:extLst>
              <a:ext uri="{FF2B5EF4-FFF2-40B4-BE49-F238E27FC236}">
                <a16:creationId xmlns:a16="http://schemas.microsoft.com/office/drawing/2014/main" id="{7175B667-B657-7A50-B067-F0E3552A1A99}"/>
              </a:ext>
            </a:extLst>
          </p:cNvPr>
          <p:cNvPicPr>
            <a:picLocks noChangeAspect="1"/>
          </p:cNvPicPr>
          <p:nvPr/>
        </p:nvPicPr>
        <p:blipFill>
          <a:blip r:embed="rId4"/>
          <a:stretch>
            <a:fillRect/>
          </a:stretch>
        </p:blipFill>
        <p:spPr>
          <a:xfrm>
            <a:off x="252519" y="8335460"/>
            <a:ext cx="6348010" cy="1486029"/>
          </a:xfrm>
          <a:prstGeom prst="rect">
            <a:avLst/>
          </a:prstGeom>
        </p:spPr>
      </p:pic>
      <p:sp>
        <p:nvSpPr>
          <p:cNvPr id="3" name="Slide Number Placeholder 2">
            <a:extLst>
              <a:ext uri="{FF2B5EF4-FFF2-40B4-BE49-F238E27FC236}">
                <a16:creationId xmlns:a16="http://schemas.microsoft.com/office/drawing/2014/main" id="{3E2EE633-08C8-18C8-9164-FC432CBFCE3F}"/>
              </a:ext>
            </a:extLst>
          </p:cNvPr>
          <p:cNvSpPr>
            <a:spLocks noGrp="1"/>
          </p:cNvSpPr>
          <p:nvPr>
            <p:ph type="sldNum" sz="quarter" idx="12"/>
          </p:nvPr>
        </p:nvSpPr>
        <p:spPr/>
        <p:txBody>
          <a:bodyPr/>
          <a:lstStyle/>
          <a:p>
            <a:fld id="{1FB9D902-7619-4FE9-85FD-13C2F25CAED9}" type="slidenum">
              <a:rPr lang="en-GB" smtClean="0"/>
              <a:t>17</a:t>
            </a:fld>
            <a:endParaRPr lang="en-GB"/>
          </a:p>
        </p:txBody>
      </p:sp>
      <p:pic>
        <p:nvPicPr>
          <p:cNvPr id="14" name="Picture 13">
            <a:extLst>
              <a:ext uri="{FF2B5EF4-FFF2-40B4-BE49-F238E27FC236}">
                <a16:creationId xmlns:a16="http://schemas.microsoft.com/office/drawing/2014/main" id="{5A5C320F-9918-B5DC-E5E8-6357E3C09C14}"/>
              </a:ext>
            </a:extLst>
          </p:cNvPr>
          <p:cNvPicPr>
            <a:picLocks noChangeAspect="1"/>
          </p:cNvPicPr>
          <p:nvPr/>
        </p:nvPicPr>
        <p:blipFill>
          <a:blip r:embed="rId5"/>
          <a:stretch>
            <a:fillRect/>
          </a:stretch>
        </p:blipFill>
        <p:spPr>
          <a:xfrm>
            <a:off x="80126" y="2674229"/>
            <a:ext cx="6697747" cy="1392024"/>
          </a:xfrm>
          <a:prstGeom prst="rect">
            <a:avLst/>
          </a:prstGeom>
        </p:spPr>
      </p:pic>
    </p:spTree>
    <p:extLst>
      <p:ext uri="{BB962C8B-B14F-4D97-AF65-F5344CB8AC3E}">
        <p14:creationId xmlns:p14="http://schemas.microsoft.com/office/powerpoint/2010/main" val="41616995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51951-BA8F-1250-CF4C-71923B52609F}"/>
            </a:ext>
          </a:extLst>
        </p:cNvPr>
        <p:cNvGrpSpPr/>
        <p:nvPr/>
      </p:nvGrpSpPr>
      <p:grpSpPr>
        <a:xfrm>
          <a:off x="0" y="0"/>
          <a:ext cx="0" cy="0"/>
          <a:chOff x="0" y="0"/>
          <a:chExt cx="0" cy="0"/>
        </a:xfrm>
      </p:grpSpPr>
      <p:pic>
        <p:nvPicPr>
          <p:cNvPr id="46" name="Picture 45">
            <a:extLst>
              <a:ext uri="{FF2B5EF4-FFF2-40B4-BE49-F238E27FC236}">
                <a16:creationId xmlns:a16="http://schemas.microsoft.com/office/drawing/2014/main" id="{3E8DDF4A-D962-5833-BA6D-4CEC1655FC57}"/>
              </a:ext>
            </a:extLst>
          </p:cNvPr>
          <p:cNvPicPr>
            <a:picLocks noChangeAspect="1"/>
          </p:cNvPicPr>
          <p:nvPr/>
        </p:nvPicPr>
        <p:blipFill>
          <a:blip r:embed="rId2"/>
          <a:stretch>
            <a:fillRect/>
          </a:stretch>
        </p:blipFill>
        <p:spPr>
          <a:xfrm>
            <a:off x="0" y="152150"/>
            <a:ext cx="6858000" cy="951186"/>
          </a:xfrm>
          <a:prstGeom prst="rect">
            <a:avLst/>
          </a:prstGeom>
        </p:spPr>
      </p:pic>
      <p:sp>
        <p:nvSpPr>
          <p:cNvPr id="13" name="TextBox 12">
            <a:extLst>
              <a:ext uri="{FF2B5EF4-FFF2-40B4-BE49-F238E27FC236}">
                <a16:creationId xmlns:a16="http://schemas.microsoft.com/office/drawing/2014/main" id="{781AAF41-D2B8-FC6C-BF70-DD613A77EE69}"/>
              </a:ext>
            </a:extLst>
          </p:cNvPr>
          <p:cNvSpPr txBox="1"/>
          <p:nvPr/>
        </p:nvSpPr>
        <p:spPr>
          <a:xfrm>
            <a:off x="1641159" y="827525"/>
            <a:ext cx="4257099" cy="338554"/>
          </a:xfrm>
          <a:prstGeom prst="rect">
            <a:avLst/>
          </a:prstGeom>
          <a:noFill/>
        </p:spPr>
        <p:txBody>
          <a:bodyPr wrap="square" rtlCol="0">
            <a:spAutoFit/>
          </a:bodyPr>
          <a:lstStyle/>
          <a:p>
            <a:r>
              <a:rPr lang="en-GB" sz="1600" b="1" dirty="0">
                <a:solidFill>
                  <a:srgbClr val="02765C"/>
                </a:solidFill>
              </a:rPr>
              <a:t>Ready		Respectful			 Safe</a:t>
            </a:r>
          </a:p>
        </p:txBody>
      </p:sp>
      <p:sp>
        <p:nvSpPr>
          <p:cNvPr id="50" name="Rectangle 49">
            <a:extLst>
              <a:ext uri="{FF2B5EF4-FFF2-40B4-BE49-F238E27FC236}">
                <a16:creationId xmlns:a16="http://schemas.microsoft.com/office/drawing/2014/main" id="{3FBAF364-15A1-B871-BCF0-1D82C1A29FFB}"/>
              </a:ext>
            </a:extLst>
          </p:cNvPr>
          <p:cNvSpPr/>
          <p:nvPr/>
        </p:nvSpPr>
        <p:spPr>
          <a:xfrm>
            <a:off x="161447" y="1167016"/>
            <a:ext cx="6469811" cy="504176"/>
          </a:xfrm>
          <a:prstGeom prst="rect">
            <a:avLst/>
          </a:prstGeom>
          <a:solidFill>
            <a:srgbClr val="FFCC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dirty="0">
                <a:solidFill>
                  <a:schemeClr val="tx1"/>
                </a:solidFill>
              </a:rPr>
              <a:t>A Values Curriculum</a:t>
            </a:r>
            <a:endParaRPr lang="en-GB" sz="2800" b="1" dirty="0">
              <a:solidFill>
                <a:schemeClr val="tx1"/>
              </a:solidFill>
            </a:endParaRPr>
          </a:p>
        </p:txBody>
      </p:sp>
      <p:sp>
        <p:nvSpPr>
          <p:cNvPr id="5" name="TextBox 4">
            <a:extLst>
              <a:ext uri="{FF2B5EF4-FFF2-40B4-BE49-F238E27FC236}">
                <a16:creationId xmlns:a16="http://schemas.microsoft.com/office/drawing/2014/main" id="{C67DF287-6C0B-1EDA-A13B-14D3B0B26F7F}"/>
              </a:ext>
            </a:extLst>
          </p:cNvPr>
          <p:cNvSpPr txBox="1"/>
          <p:nvPr/>
        </p:nvSpPr>
        <p:spPr>
          <a:xfrm>
            <a:off x="157778" y="3881369"/>
            <a:ext cx="638001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200">
              <a:cs typeface="Segoe UI"/>
            </a:endParaRPr>
          </a:p>
        </p:txBody>
      </p:sp>
      <p:sp>
        <p:nvSpPr>
          <p:cNvPr id="9" name="TextBox 8">
            <a:extLst>
              <a:ext uri="{FF2B5EF4-FFF2-40B4-BE49-F238E27FC236}">
                <a16:creationId xmlns:a16="http://schemas.microsoft.com/office/drawing/2014/main" id="{146CA1CB-39B9-B22B-AD45-950D34D2D240}"/>
              </a:ext>
            </a:extLst>
          </p:cNvPr>
          <p:cNvSpPr txBox="1"/>
          <p:nvPr/>
        </p:nvSpPr>
        <p:spPr>
          <a:xfrm>
            <a:off x="157778" y="1778789"/>
            <a:ext cx="3436620" cy="369332"/>
          </a:xfrm>
          <a:prstGeom prst="rect">
            <a:avLst/>
          </a:prstGeom>
          <a:noFill/>
        </p:spPr>
        <p:txBody>
          <a:bodyPr wrap="square">
            <a:spAutoFit/>
          </a:bodyPr>
          <a:lstStyle/>
          <a:p>
            <a:r>
              <a:rPr lang="en-US" b="1" dirty="0"/>
              <a:t>And this is how that looks</a:t>
            </a:r>
            <a:r>
              <a:rPr lang="en-US" sz="1800" b="1" dirty="0">
                <a:solidFill>
                  <a:schemeClr val="tx1"/>
                </a:solidFill>
              </a:rPr>
              <a:t>…</a:t>
            </a:r>
            <a:endParaRPr lang="en-GB" sz="1800" b="1" dirty="0">
              <a:solidFill>
                <a:schemeClr val="tx1"/>
              </a:solidFill>
            </a:endParaRPr>
          </a:p>
        </p:txBody>
      </p:sp>
      <p:pic>
        <p:nvPicPr>
          <p:cNvPr id="2" name="Picture 1">
            <a:extLst>
              <a:ext uri="{FF2B5EF4-FFF2-40B4-BE49-F238E27FC236}">
                <a16:creationId xmlns:a16="http://schemas.microsoft.com/office/drawing/2014/main" id="{CB4DC9A0-A793-B0AE-34EE-2405BB74797C}"/>
              </a:ext>
            </a:extLst>
          </p:cNvPr>
          <p:cNvPicPr>
            <a:picLocks noChangeAspect="1"/>
          </p:cNvPicPr>
          <p:nvPr/>
        </p:nvPicPr>
        <p:blipFill rotWithShape="1">
          <a:blip r:embed="rId3"/>
          <a:srcRect t="5556" r="1299" b="-8448"/>
          <a:stretch/>
        </p:blipFill>
        <p:spPr>
          <a:xfrm>
            <a:off x="313701" y="8310979"/>
            <a:ext cx="6081888" cy="1534991"/>
          </a:xfrm>
          <a:prstGeom prst="rect">
            <a:avLst/>
          </a:prstGeom>
        </p:spPr>
      </p:pic>
      <p:pic>
        <p:nvPicPr>
          <p:cNvPr id="6" name="Picture 5">
            <a:extLst>
              <a:ext uri="{FF2B5EF4-FFF2-40B4-BE49-F238E27FC236}">
                <a16:creationId xmlns:a16="http://schemas.microsoft.com/office/drawing/2014/main" id="{3FA95A8D-3001-807E-A49D-D77DD055BF01}"/>
              </a:ext>
            </a:extLst>
          </p:cNvPr>
          <p:cNvPicPr>
            <a:picLocks noChangeAspect="1"/>
          </p:cNvPicPr>
          <p:nvPr/>
        </p:nvPicPr>
        <p:blipFill>
          <a:blip r:embed="rId4"/>
          <a:stretch>
            <a:fillRect/>
          </a:stretch>
        </p:blipFill>
        <p:spPr>
          <a:xfrm>
            <a:off x="157778" y="2085821"/>
            <a:ext cx="6279424" cy="1813717"/>
          </a:xfrm>
          <a:prstGeom prst="rect">
            <a:avLst/>
          </a:prstGeom>
        </p:spPr>
      </p:pic>
      <p:pic>
        <p:nvPicPr>
          <p:cNvPr id="16" name="Picture 15">
            <a:extLst>
              <a:ext uri="{FF2B5EF4-FFF2-40B4-BE49-F238E27FC236}">
                <a16:creationId xmlns:a16="http://schemas.microsoft.com/office/drawing/2014/main" id="{A2C7106C-D43D-5C54-941E-D05B7AC9F91B}"/>
              </a:ext>
            </a:extLst>
          </p:cNvPr>
          <p:cNvPicPr>
            <a:picLocks noChangeAspect="1"/>
          </p:cNvPicPr>
          <p:nvPr/>
        </p:nvPicPr>
        <p:blipFill>
          <a:blip r:embed="rId5"/>
          <a:stretch>
            <a:fillRect/>
          </a:stretch>
        </p:blipFill>
        <p:spPr>
          <a:xfrm>
            <a:off x="157778" y="4086329"/>
            <a:ext cx="6393734" cy="1661304"/>
          </a:xfrm>
          <a:prstGeom prst="rect">
            <a:avLst/>
          </a:prstGeom>
        </p:spPr>
      </p:pic>
      <p:pic>
        <p:nvPicPr>
          <p:cNvPr id="18" name="Picture 17">
            <a:extLst>
              <a:ext uri="{FF2B5EF4-FFF2-40B4-BE49-F238E27FC236}">
                <a16:creationId xmlns:a16="http://schemas.microsoft.com/office/drawing/2014/main" id="{03409E69-4458-76E9-0FF0-289118814DF2}"/>
              </a:ext>
            </a:extLst>
          </p:cNvPr>
          <p:cNvPicPr>
            <a:picLocks noChangeAspect="1"/>
          </p:cNvPicPr>
          <p:nvPr/>
        </p:nvPicPr>
        <p:blipFill>
          <a:blip r:embed="rId6"/>
          <a:stretch>
            <a:fillRect/>
          </a:stretch>
        </p:blipFill>
        <p:spPr>
          <a:xfrm>
            <a:off x="187729" y="5810788"/>
            <a:ext cx="6248942" cy="1447925"/>
          </a:xfrm>
          <a:prstGeom prst="rect">
            <a:avLst/>
          </a:prstGeom>
        </p:spPr>
      </p:pic>
      <p:sp>
        <p:nvSpPr>
          <p:cNvPr id="3" name="Slide Number Placeholder 2">
            <a:extLst>
              <a:ext uri="{FF2B5EF4-FFF2-40B4-BE49-F238E27FC236}">
                <a16:creationId xmlns:a16="http://schemas.microsoft.com/office/drawing/2014/main" id="{FB45BB35-F524-981F-D215-0D7E2A21AD71}"/>
              </a:ext>
            </a:extLst>
          </p:cNvPr>
          <p:cNvSpPr>
            <a:spLocks noGrp="1"/>
          </p:cNvSpPr>
          <p:nvPr>
            <p:ph type="sldNum" sz="quarter" idx="12"/>
          </p:nvPr>
        </p:nvSpPr>
        <p:spPr/>
        <p:txBody>
          <a:bodyPr/>
          <a:lstStyle/>
          <a:p>
            <a:fld id="{1FB9D902-7619-4FE9-85FD-13C2F25CAED9}" type="slidenum">
              <a:rPr lang="en-GB" smtClean="0"/>
              <a:t>18</a:t>
            </a:fld>
            <a:endParaRPr lang="en-GB"/>
          </a:p>
        </p:txBody>
      </p:sp>
    </p:spTree>
    <p:extLst>
      <p:ext uri="{BB962C8B-B14F-4D97-AF65-F5344CB8AC3E}">
        <p14:creationId xmlns:p14="http://schemas.microsoft.com/office/powerpoint/2010/main" val="29235919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74A450-DC62-993A-F687-C7691ED3284C}"/>
            </a:ext>
          </a:extLst>
        </p:cNvPr>
        <p:cNvGrpSpPr/>
        <p:nvPr/>
      </p:nvGrpSpPr>
      <p:grpSpPr>
        <a:xfrm>
          <a:off x="0" y="0"/>
          <a:ext cx="0" cy="0"/>
          <a:chOff x="0" y="0"/>
          <a:chExt cx="0" cy="0"/>
        </a:xfrm>
      </p:grpSpPr>
      <p:pic>
        <p:nvPicPr>
          <p:cNvPr id="46" name="Picture 45">
            <a:extLst>
              <a:ext uri="{FF2B5EF4-FFF2-40B4-BE49-F238E27FC236}">
                <a16:creationId xmlns:a16="http://schemas.microsoft.com/office/drawing/2014/main" id="{9F4B69ED-ED99-B97A-72FB-B73E14042BEE}"/>
              </a:ext>
            </a:extLst>
          </p:cNvPr>
          <p:cNvPicPr>
            <a:picLocks noChangeAspect="1"/>
          </p:cNvPicPr>
          <p:nvPr/>
        </p:nvPicPr>
        <p:blipFill>
          <a:blip r:embed="rId3"/>
          <a:stretch>
            <a:fillRect/>
          </a:stretch>
        </p:blipFill>
        <p:spPr>
          <a:xfrm>
            <a:off x="0" y="152150"/>
            <a:ext cx="6858000" cy="951186"/>
          </a:xfrm>
          <a:prstGeom prst="rect">
            <a:avLst/>
          </a:prstGeom>
        </p:spPr>
      </p:pic>
      <p:sp>
        <p:nvSpPr>
          <p:cNvPr id="13" name="TextBox 12">
            <a:extLst>
              <a:ext uri="{FF2B5EF4-FFF2-40B4-BE49-F238E27FC236}">
                <a16:creationId xmlns:a16="http://schemas.microsoft.com/office/drawing/2014/main" id="{268D29DF-B7DE-49EF-D752-B6F726171906}"/>
              </a:ext>
            </a:extLst>
          </p:cNvPr>
          <p:cNvSpPr txBox="1"/>
          <p:nvPr/>
        </p:nvSpPr>
        <p:spPr>
          <a:xfrm>
            <a:off x="1641159" y="827525"/>
            <a:ext cx="4257099" cy="338554"/>
          </a:xfrm>
          <a:prstGeom prst="rect">
            <a:avLst/>
          </a:prstGeom>
          <a:noFill/>
        </p:spPr>
        <p:txBody>
          <a:bodyPr wrap="square" rtlCol="0">
            <a:spAutoFit/>
          </a:bodyPr>
          <a:lstStyle/>
          <a:p>
            <a:r>
              <a:rPr lang="en-GB" sz="1600" b="1" dirty="0">
                <a:solidFill>
                  <a:srgbClr val="02765C"/>
                </a:solidFill>
              </a:rPr>
              <a:t>Ready		Respectful			 Safe</a:t>
            </a:r>
          </a:p>
        </p:txBody>
      </p:sp>
      <p:sp>
        <p:nvSpPr>
          <p:cNvPr id="50" name="Rectangle 49">
            <a:extLst>
              <a:ext uri="{FF2B5EF4-FFF2-40B4-BE49-F238E27FC236}">
                <a16:creationId xmlns:a16="http://schemas.microsoft.com/office/drawing/2014/main" id="{55C58298-08D6-335E-56C2-8F9DA48C0CA3}"/>
              </a:ext>
            </a:extLst>
          </p:cNvPr>
          <p:cNvSpPr/>
          <p:nvPr/>
        </p:nvSpPr>
        <p:spPr>
          <a:xfrm>
            <a:off x="161447" y="1167016"/>
            <a:ext cx="6469811" cy="504176"/>
          </a:xfrm>
          <a:prstGeom prst="rect">
            <a:avLst/>
          </a:prstGeom>
          <a:solidFill>
            <a:srgbClr val="FFCC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dirty="0">
                <a:solidFill>
                  <a:schemeClr val="tx1"/>
                </a:solidFill>
              </a:rPr>
              <a:t>We are the authors</a:t>
            </a:r>
            <a:endParaRPr lang="en-GB" sz="2800" b="1" dirty="0">
              <a:solidFill>
                <a:schemeClr val="tx1"/>
              </a:solidFill>
            </a:endParaRPr>
          </a:p>
        </p:txBody>
      </p:sp>
      <p:sp>
        <p:nvSpPr>
          <p:cNvPr id="5" name="TextBox 4">
            <a:extLst>
              <a:ext uri="{FF2B5EF4-FFF2-40B4-BE49-F238E27FC236}">
                <a16:creationId xmlns:a16="http://schemas.microsoft.com/office/drawing/2014/main" id="{5179F90A-B214-2274-C8E8-821A361D442D}"/>
              </a:ext>
            </a:extLst>
          </p:cNvPr>
          <p:cNvSpPr txBox="1"/>
          <p:nvPr/>
        </p:nvSpPr>
        <p:spPr>
          <a:xfrm>
            <a:off x="157778" y="3881369"/>
            <a:ext cx="638001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200">
              <a:cs typeface="Segoe UI"/>
            </a:endParaRPr>
          </a:p>
        </p:txBody>
      </p:sp>
      <p:sp>
        <p:nvSpPr>
          <p:cNvPr id="7" name="TextBox 6">
            <a:extLst>
              <a:ext uri="{FF2B5EF4-FFF2-40B4-BE49-F238E27FC236}">
                <a16:creationId xmlns:a16="http://schemas.microsoft.com/office/drawing/2014/main" id="{63B1FA87-23DA-ED77-A6A1-F8339C6C2DFA}"/>
              </a:ext>
            </a:extLst>
          </p:cNvPr>
          <p:cNvSpPr txBox="1"/>
          <p:nvPr/>
        </p:nvSpPr>
        <p:spPr>
          <a:xfrm>
            <a:off x="157778" y="1734558"/>
            <a:ext cx="3436620" cy="369332"/>
          </a:xfrm>
          <a:prstGeom prst="rect">
            <a:avLst/>
          </a:prstGeom>
          <a:noFill/>
        </p:spPr>
        <p:txBody>
          <a:bodyPr wrap="square">
            <a:spAutoFit/>
          </a:bodyPr>
          <a:lstStyle/>
          <a:p>
            <a:r>
              <a:rPr lang="en-US" sz="1800" b="1" dirty="0">
                <a:solidFill>
                  <a:schemeClr val="tx1"/>
                </a:solidFill>
              </a:rPr>
              <a:t>This is what we believe…</a:t>
            </a:r>
            <a:endParaRPr lang="en-GB" sz="1800" b="1" dirty="0">
              <a:solidFill>
                <a:schemeClr val="tx1"/>
              </a:solidFill>
            </a:endParaRPr>
          </a:p>
        </p:txBody>
      </p:sp>
      <p:sp>
        <p:nvSpPr>
          <p:cNvPr id="8" name="TextBox 7">
            <a:extLst>
              <a:ext uri="{FF2B5EF4-FFF2-40B4-BE49-F238E27FC236}">
                <a16:creationId xmlns:a16="http://schemas.microsoft.com/office/drawing/2014/main" id="{CE3FF921-F1E9-8D3E-E6CD-7490CD55A3D7}"/>
              </a:ext>
            </a:extLst>
          </p:cNvPr>
          <p:cNvSpPr txBox="1"/>
          <p:nvPr/>
        </p:nvSpPr>
        <p:spPr>
          <a:xfrm>
            <a:off x="157778" y="3223025"/>
            <a:ext cx="3436620" cy="369332"/>
          </a:xfrm>
          <a:prstGeom prst="rect">
            <a:avLst/>
          </a:prstGeom>
          <a:noFill/>
        </p:spPr>
        <p:txBody>
          <a:bodyPr wrap="square">
            <a:spAutoFit/>
          </a:bodyPr>
          <a:lstStyle/>
          <a:p>
            <a:r>
              <a:rPr lang="en-US" b="1" dirty="0"/>
              <a:t>So this is what we do</a:t>
            </a:r>
            <a:r>
              <a:rPr lang="en-US" sz="1800" b="1" dirty="0">
                <a:solidFill>
                  <a:schemeClr val="tx1"/>
                </a:solidFill>
              </a:rPr>
              <a:t>…</a:t>
            </a:r>
            <a:endParaRPr lang="en-GB" sz="1800" b="1" dirty="0">
              <a:solidFill>
                <a:schemeClr val="tx1"/>
              </a:solidFill>
            </a:endParaRPr>
          </a:p>
        </p:txBody>
      </p:sp>
      <p:sp>
        <p:nvSpPr>
          <p:cNvPr id="9" name="TextBox 8">
            <a:extLst>
              <a:ext uri="{FF2B5EF4-FFF2-40B4-BE49-F238E27FC236}">
                <a16:creationId xmlns:a16="http://schemas.microsoft.com/office/drawing/2014/main" id="{ADF66443-E5C3-70C9-DD85-672C5BD90BD5}"/>
              </a:ext>
            </a:extLst>
          </p:cNvPr>
          <p:cNvSpPr txBox="1"/>
          <p:nvPr/>
        </p:nvSpPr>
        <p:spPr>
          <a:xfrm>
            <a:off x="194093" y="5514546"/>
            <a:ext cx="3436620" cy="369332"/>
          </a:xfrm>
          <a:prstGeom prst="rect">
            <a:avLst/>
          </a:prstGeom>
          <a:noFill/>
        </p:spPr>
        <p:txBody>
          <a:bodyPr wrap="square">
            <a:spAutoFit/>
          </a:bodyPr>
          <a:lstStyle/>
          <a:p>
            <a:r>
              <a:rPr lang="en-US" b="1" dirty="0"/>
              <a:t>And this is how that looks</a:t>
            </a:r>
            <a:r>
              <a:rPr lang="en-US" sz="1800" b="1" dirty="0">
                <a:solidFill>
                  <a:schemeClr val="tx1"/>
                </a:solidFill>
              </a:rPr>
              <a:t>…</a:t>
            </a:r>
            <a:endParaRPr lang="en-GB" sz="1800" b="1" dirty="0">
              <a:solidFill>
                <a:schemeClr val="tx1"/>
              </a:solidFill>
            </a:endParaRPr>
          </a:p>
        </p:txBody>
      </p:sp>
      <p:sp>
        <p:nvSpPr>
          <p:cNvPr id="10" name="Rectangle 9">
            <a:extLst>
              <a:ext uri="{FF2B5EF4-FFF2-40B4-BE49-F238E27FC236}">
                <a16:creationId xmlns:a16="http://schemas.microsoft.com/office/drawing/2014/main" id="{C36255C1-A26E-5EEF-F6BA-F7C8CED0E4C9}"/>
              </a:ext>
            </a:extLst>
          </p:cNvPr>
          <p:cNvSpPr/>
          <p:nvPr/>
        </p:nvSpPr>
        <p:spPr>
          <a:xfrm>
            <a:off x="194093" y="3552749"/>
            <a:ext cx="6469811" cy="1857451"/>
          </a:xfrm>
          <a:prstGeom prst="rect">
            <a:avLst/>
          </a:prstGeom>
          <a:solidFill>
            <a:srgbClr val="FFCC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l" fontAlgn="t"/>
            <a:r>
              <a:rPr lang="en-US" b="0" i="0" dirty="0">
                <a:solidFill>
                  <a:srgbClr val="000000"/>
                </a:solidFill>
                <a:effectLst/>
                <a:latin typeface="Muli"/>
              </a:rPr>
              <a:t>We are the authors of our own curriculum. This means that we own it – we can shape and </a:t>
            </a:r>
            <a:r>
              <a:rPr lang="en-US" b="0" i="0" dirty="0" err="1">
                <a:solidFill>
                  <a:srgbClr val="000000"/>
                </a:solidFill>
                <a:effectLst/>
                <a:latin typeface="Muli"/>
              </a:rPr>
              <a:t>mould</a:t>
            </a:r>
            <a:r>
              <a:rPr lang="en-US" b="0" i="0" dirty="0">
                <a:solidFill>
                  <a:srgbClr val="000000"/>
                </a:solidFill>
                <a:effectLst/>
                <a:latin typeface="Muli"/>
              </a:rPr>
              <a:t> it, develop and add it, take it in any direction we choose… or even </a:t>
            </a:r>
            <a:r>
              <a:rPr lang="en-US" dirty="0">
                <a:solidFill>
                  <a:srgbClr val="000000"/>
                </a:solidFill>
                <a:latin typeface="Muli"/>
              </a:rPr>
              <a:t>withdraw</a:t>
            </a:r>
            <a:r>
              <a:rPr lang="en-US" b="0" i="0" dirty="0">
                <a:solidFill>
                  <a:srgbClr val="000000"/>
                </a:solidFill>
                <a:effectLst/>
                <a:latin typeface="Muli"/>
              </a:rPr>
              <a:t> it altogether for something new. We work incredibly hard to ensure that this offer is as good as it can be for the children now. Our curriculum design takes a huge amount of effort and skill to create.</a:t>
            </a:r>
          </a:p>
        </p:txBody>
      </p:sp>
      <p:sp>
        <p:nvSpPr>
          <p:cNvPr id="11" name="Rectangle 10">
            <a:extLst>
              <a:ext uri="{FF2B5EF4-FFF2-40B4-BE49-F238E27FC236}">
                <a16:creationId xmlns:a16="http://schemas.microsoft.com/office/drawing/2014/main" id="{65C80471-C435-7D73-45F7-978F543A5A42}"/>
              </a:ext>
            </a:extLst>
          </p:cNvPr>
          <p:cNvSpPr/>
          <p:nvPr/>
        </p:nvSpPr>
        <p:spPr>
          <a:xfrm>
            <a:off x="157778" y="2099591"/>
            <a:ext cx="6469811" cy="1088125"/>
          </a:xfrm>
          <a:prstGeom prst="rect">
            <a:avLst/>
          </a:prstGeom>
          <a:solidFill>
            <a:srgbClr val="FFCC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l" fontAlgn="t"/>
            <a:r>
              <a:rPr lang="en-US" dirty="0" err="1">
                <a:solidFill>
                  <a:srgbClr val="000000"/>
                </a:solidFill>
                <a:latin typeface="Calibri" panose="020F0502020204030204" pitchFamily="34" charset="0"/>
              </a:rPr>
              <a:t>Muscliff</a:t>
            </a:r>
            <a:r>
              <a:rPr lang="en-US" dirty="0">
                <a:solidFill>
                  <a:srgbClr val="000000"/>
                </a:solidFill>
                <a:latin typeface="Calibri" panose="020F0502020204030204" pitchFamily="34" charset="0"/>
              </a:rPr>
              <a:t> children should receive the very best curriculum that is rooted in our values. We are proud of our bespoke curriculum offer.</a:t>
            </a:r>
            <a:endParaRPr lang="en-US" b="0" i="0" dirty="0">
              <a:solidFill>
                <a:srgbClr val="000000"/>
              </a:solidFill>
              <a:effectLst/>
              <a:latin typeface="Muli"/>
            </a:endParaRPr>
          </a:p>
        </p:txBody>
      </p:sp>
      <p:sp>
        <p:nvSpPr>
          <p:cNvPr id="12" name="Rectangle 11">
            <a:extLst>
              <a:ext uri="{FF2B5EF4-FFF2-40B4-BE49-F238E27FC236}">
                <a16:creationId xmlns:a16="http://schemas.microsoft.com/office/drawing/2014/main" id="{E893CC4D-389C-27E4-CB50-C79ED191F27A}"/>
              </a:ext>
            </a:extLst>
          </p:cNvPr>
          <p:cNvSpPr/>
          <p:nvPr/>
        </p:nvSpPr>
        <p:spPr>
          <a:xfrm>
            <a:off x="194093" y="5988224"/>
            <a:ext cx="6469811" cy="3612976"/>
          </a:xfrm>
          <a:prstGeom prst="rect">
            <a:avLst/>
          </a:prstGeom>
          <a:solidFill>
            <a:srgbClr val="FFCC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l" fontAlgn="t"/>
            <a:r>
              <a:rPr lang="en-US" dirty="0">
                <a:solidFill>
                  <a:srgbClr val="000000"/>
                </a:solidFill>
                <a:latin typeface="Muli"/>
              </a:rPr>
              <a:t>Our curriculum starts with one value. We then carefully select an age-appropriate book that highlights that value effectively. The book we choose must have the ‘wow factor’ too and be an example of a text that we feel will inspire our children.</a:t>
            </a:r>
          </a:p>
          <a:p>
            <a:pPr algn="l" fontAlgn="t"/>
            <a:r>
              <a:rPr lang="en-US" b="0" i="0" dirty="0">
                <a:solidFill>
                  <a:srgbClr val="000000"/>
                </a:solidFill>
                <a:effectLst/>
                <a:latin typeface="Muli"/>
              </a:rPr>
              <a:t>Next, we consider our key curriculum drivers and unpick objectives that would be taught best through this sequence. Ensuring curriculum coverage is important and the teacher’s knowledge of the year group is crucial. But ensuring progression of objectives across the whole curriculum (including Reception) requires a deeper knowledge of the curriculum. Teachers and Year Leaders are supported to make these significant changes to the curriculum. </a:t>
            </a:r>
            <a:r>
              <a:rPr lang="en-US" dirty="0">
                <a:solidFill>
                  <a:srgbClr val="000000"/>
                </a:solidFill>
                <a:latin typeface="Muli"/>
              </a:rPr>
              <a:t>The impact is that our teachers develop their pedagogy and the children benefit from a wonderfully engaging curriculum.</a:t>
            </a:r>
            <a:endParaRPr lang="en-US" b="0" i="0" dirty="0">
              <a:solidFill>
                <a:srgbClr val="000000"/>
              </a:solidFill>
              <a:effectLst/>
              <a:latin typeface="Muli"/>
            </a:endParaRPr>
          </a:p>
        </p:txBody>
      </p:sp>
      <p:sp>
        <p:nvSpPr>
          <p:cNvPr id="2" name="Slide Number Placeholder 1">
            <a:extLst>
              <a:ext uri="{FF2B5EF4-FFF2-40B4-BE49-F238E27FC236}">
                <a16:creationId xmlns:a16="http://schemas.microsoft.com/office/drawing/2014/main" id="{DD0CCF5F-1E26-8EA9-0AD7-2DB99634FFCC}"/>
              </a:ext>
            </a:extLst>
          </p:cNvPr>
          <p:cNvSpPr>
            <a:spLocks noGrp="1"/>
          </p:cNvSpPr>
          <p:nvPr>
            <p:ph type="sldNum" sz="quarter" idx="12"/>
          </p:nvPr>
        </p:nvSpPr>
        <p:spPr/>
        <p:txBody>
          <a:bodyPr/>
          <a:lstStyle/>
          <a:p>
            <a:fld id="{1FB9D902-7619-4FE9-85FD-13C2F25CAED9}" type="slidenum">
              <a:rPr lang="en-GB" smtClean="0"/>
              <a:t>19</a:t>
            </a:fld>
            <a:endParaRPr lang="en-GB"/>
          </a:p>
        </p:txBody>
      </p:sp>
    </p:spTree>
    <p:extLst>
      <p:ext uri="{BB962C8B-B14F-4D97-AF65-F5344CB8AC3E}">
        <p14:creationId xmlns:p14="http://schemas.microsoft.com/office/powerpoint/2010/main" val="2734090822"/>
      </p:ext>
    </p:extLst>
  </p:cSld>
  <p:clrMapOvr>
    <a:masterClrMapping/>
  </p:clrMapOvr>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43EF3-E285-B42D-951D-BF7F7A1B6F39}"/>
            </a:ext>
          </a:extLst>
        </p:cNvPr>
        <p:cNvGrpSpPr/>
        <p:nvPr/>
      </p:nvGrpSpPr>
      <p:grpSpPr>
        <a:xfrm>
          <a:off x="0" y="0"/>
          <a:ext cx="0" cy="0"/>
          <a:chOff x="0" y="0"/>
          <a:chExt cx="0" cy="0"/>
        </a:xfrm>
      </p:grpSpPr>
      <p:pic>
        <p:nvPicPr>
          <p:cNvPr id="46" name="Picture 45">
            <a:extLst>
              <a:ext uri="{FF2B5EF4-FFF2-40B4-BE49-F238E27FC236}">
                <a16:creationId xmlns:a16="http://schemas.microsoft.com/office/drawing/2014/main" id="{2118A80A-45E7-B621-78DE-C14C8E554EB0}"/>
              </a:ext>
            </a:extLst>
          </p:cNvPr>
          <p:cNvPicPr>
            <a:picLocks noChangeAspect="1"/>
          </p:cNvPicPr>
          <p:nvPr/>
        </p:nvPicPr>
        <p:blipFill rotWithShape="1">
          <a:blip r:embed="rId2"/>
          <a:srcRect r="15098" b="4312"/>
          <a:stretch/>
        </p:blipFill>
        <p:spPr>
          <a:xfrm>
            <a:off x="125882" y="149360"/>
            <a:ext cx="6597647" cy="1013929"/>
          </a:xfrm>
          <a:prstGeom prst="rect">
            <a:avLst/>
          </a:prstGeom>
        </p:spPr>
      </p:pic>
      <p:sp>
        <p:nvSpPr>
          <p:cNvPr id="13" name="TextBox 12">
            <a:extLst>
              <a:ext uri="{FF2B5EF4-FFF2-40B4-BE49-F238E27FC236}">
                <a16:creationId xmlns:a16="http://schemas.microsoft.com/office/drawing/2014/main" id="{8D251234-728A-61EA-5C0A-CA4950F5CAC9}"/>
              </a:ext>
            </a:extLst>
          </p:cNvPr>
          <p:cNvSpPr txBox="1"/>
          <p:nvPr/>
        </p:nvSpPr>
        <p:spPr>
          <a:xfrm>
            <a:off x="1950440" y="865076"/>
            <a:ext cx="4257099" cy="338554"/>
          </a:xfrm>
          <a:prstGeom prst="rect">
            <a:avLst/>
          </a:prstGeom>
          <a:noFill/>
        </p:spPr>
        <p:txBody>
          <a:bodyPr wrap="square" rtlCol="0">
            <a:spAutoFit/>
          </a:bodyPr>
          <a:lstStyle/>
          <a:p>
            <a:r>
              <a:rPr lang="en-GB" sz="1600" b="1" dirty="0">
                <a:solidFill>
                  <a:srgbClr val="02765C"/>
                </a:solidFill>
              </a:rPr>
              <a:t>Ready		Respectful			 Safe</a:t>
            </a:r>
          </a:p>
        </p:txBody>
      </p:sp>
      <p:sp>
        <p:nvSpPr>
          <p:cNvPr id="50" name="Rectangle 49">
            <a:extLst>
              <a:ext uri="{FF2B5EF4-FFF2-40B4-BE49-F238E27FC236}">
                <a16:creationId xmlns:a16="http://schemas.microsoft.com/office/drawing/2014/main" id="{170BAA57-6FBF-671B-8875-8A4E44124C25}"/>
              </a:ext>
            </a:extLst>
          </p:cNvPr>
          <p:cNvSpPr/>
          <p:nvPr/>
        </p:nvSpPr>
        <p:spPr>
          <a:xfrm>
            <a:off x="125882" y="1374829"/>
            <a:ext cx="6597647" cy="504176"/>
          </a:xfrm>
          <a:prstGeom prst="rect">
            <a:avLst/>
          </a:prstGeom>
          <a:solidFill>
            <a:srgbClr val="D3F1E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dirty="0">
                <a:solidFill>
                  <a:schemeClr val="tx1"/>
                </a:solidFill>
              </a:rPr>
              <a:t>School Culture</a:t>
            </a:r>
            <a:endParaRPr lang="en-GB" sz="2800" b="1" dirty="0">
              <a:solidFill>
                <a:schemeClr val="tx1"/>
              </a:solidFill>
            </a:endParaRPr>
          </a:p>
        </p:txBody>
      </p:sp>
      <p:sp>
        <p:nvSpPr>
          <p:cNvPr id="5" name="TextBox 4">
            <a:extLst>
              <a:ext uri="{FF2B5EF4-FFF2-40B4-BE49-F238E27FC236}">
                <a16:creationId xmlns:a16="http://schemas.microsoft.com/office/drawing/2014/main" id="{43C0C5C9-FA6E-9811-02F0-3CB00A8F4ADA}"/>
              </a:ext>
            </a:extLst>
          </p:cNvPr>
          <p:cNvSpPr txBox="1"/>
          <p:nvPr/>
        </p:nvSpPr>
        <p:spPr>
          <a:xfrm>
            <a:off x="157778" y="3881369"/>
            <a:ext cx="638001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200">
              <a:cs typeface="Segoe UI"/>
            </a:endParaRPr>
          </a:p>
        </p:txBody>
      </p:sp>
      <p:sp>
        <p:nvSpPr>
          <p:cNvPr id="34" name="Rectangle 33">
            <a:extLst>
              <a:ext uri="{FF2B5EF4-FFF2-40B4-BE49-F238E27FC236}">
                <a16:creationId xmlns:a16="http://schemas.microsoft.com/office/drawing/2014/main" id="{B8FEDC0B-93A8-6F9E-AC20-B028D3C7CA1E}"/>
              </a:ext>
            </a:extLst>
          </p:cNvPr>
          <p:cNvSpPr/>
          <p:nvPr/>
        </p:nvSpPr>
        <p:spPr>
          <a:xfrm>
            <a:off x="157778" y="2090545"/>
            <a:ext cx="6565751" cy="578853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GB" sz="1600" kern="100" spc="-25" dirty="0">
                <a:solidFill>
                  <a:schemeClr val="tx1"/>
                </a:solidFill>
                <a:effectLst/>
                <a:ea typeface="Aptos" panose="020B0004020202020204" pitchFamily="34" charset="0"/>
                <a:cs typeface="Times New Roman" panose="02020603050405020304" pitchFamily="18" charset="0"/>
              </a:rPr>
              <a:t>Most </a:t>
            </a:r>
            <a:r>
              <a:rPr lang="en-GB" sz="1600" kern="100" dirty="0">
                <a:solidFill>
                  <a:schemeClr val="tx1"/>
                </a:solidFill>
                <a:effectLst/>
                <a:ea typeface="Aptos" panose="020B0004020202020204" pitchFamily="34" charset="0"/>
                <a:cs typeface="Times New Roman" panose="02020603050405020304" pitchFamily="18" charset="0"/>
              </a:rPr>
              <a:t>school leaders have an instinctive awareness that organisational culture is a key element of school success. They might say their school has a “good culture.” </a:t>
            </a:r>
          </a:p>
          <a:p>
            <a:pPr>
              <a:lnSpc>
                <a:spcPct val="107000"/>
              </a:lnSpc>
              <a:spcAft>
                <a:spcPts val="800"/>
              </a:spcAft>
            </a:pPr>
            <a:r>
              <a:rPr lang="en-GB" sz="1600" kern="100" spc="-25" dirty="0">
                <a:solidFill>
                  <a:schemeClr val="tx1"/>
                </a:solidFill>
                <a:effectLst/>
                <a:ea typeface="Aptos" panose="020B0004020202020204" pitchFamily="34" charset="0"/>
                <a:cs typeface="Times New Roman" panose="02020603050405020304" pitchFamily="18" charset="0"/>
              </a:rPr>
              <a:t>You are invited to step into Muscliff… </a:t>
            </a:r>
            <a:endParaRPr lang="en-GB" sz="1600" kern="100" dirty="0">
              <a:solidFill>
                <a:schemeClr val="tx1"/>
              </a:solidFill>
              <a:effectLst/>
              <a:ea typeface="Aptos" panose="020B0004020202020204" pitchFamily="34" charset="0"/>
              <a:cs typeface="Times New Roman" panose="02020603050405020304" pitchFamily="18" charset="0"/>
            </a:endParaRPr>
          </a:p>
          <a:p>
            <a:pPr>
              <a:lnSpc>
                <a:spcPct val="107000"/>
              </a:lnSpc>
              <a:spcAft>
                <a:spcPts val="800"/>
              </a:spcAft>
            </a:pPr>
            <a:r>
              <a:rPr lang="en-GB" sz="1600" kern="100" spc="-25" dirty="0">
                <a:solidFill>
                  <a:schemeClr val="tx1"/>
                </a:solidFill>
                <a:effectLst/>
                <a:ea typeface="Aptos" panose="020B0004020202020204" pitchFamily="34" charset="0"/>
                <a:cs typeface="Times New Roman" panose="02020603050405020304" pitchFamily="18" charset="0"/>
              </a:rPr>
              <a:t>Spend just a few moments talking to our children, watch the interactions and relational behaviour between pupils and adults, absorb the smiles, ask about our curriculum offer. We believe that our identity and our understanding of our vision pervades all we do. And it </a:t>
            </a:r>
            <a:r>
              <a:rPr lang="en-GB" sz="1600" kern="100" spc="-30" dirty="0">
                <a:solidFill>
                  <a:schemeClr val="tx1"/>
                </a:solidFill>
                <a:effectLst/>
                <a:ea typeface="Aptos" panose="020B0004020202020204" pitchFamily="34" charset="0"/>
                <a:cs typeface="Times New Roman" panose="02020603050405020304" pitchFamily="18" charset="0"/>
              </a:rPr>
              <a:t>is through this unwavering commitment to our 5 core values, coupled with our continual, explicit sharing of our vision, that has helped us to cultivate a strong culture. </a:t>
            </a:r>
            <a:endParaRPr lang="en-GB" sz="1600" kern="100" dirty="0">
              <a:solidFill>
                <a:schemeClr val="tx1"/>
              </a:solidFill>
              <a:effectLst/>
              <a:ea typeface="Aptos" panose="020B0004020202020204" pitchFamily="34" charset="0"/>
              <a:cs typeface="Times New Roman" panose="02020603050405020304" pitchFamily="18" charset="0"/>
            </a:endParaRPr>
          </a:p>
          <a:p>
            <a:pPr>
              <a:lnSpc>
                <a:spcPct val="107000"/>
              </a:lnSpc>
              <a:spcAft>
                <a:spcPts val="800"/>
              </a:spcAft>
            </a:pPr>
            <a:r>
              <a:rPr lang="en-GB" sz="1600" kern="100" spc="-30" dirty="0">
                <a:solidFill>
                  <a:schemeClr val="tx1"/>
                </a:solidFill>
                <a:effectLst/>
                <a:ea typeface="Aptos" panose="020B0004020202020204" pitchFamily="34" charset="0"/>
                <a:cs typeface="Times New Roman" panose="02020603050405020304" pitchFamily="18" charset="0"/>
              </a:rPr>
              <a:t>We call this “The Muscliff Way.”</a:t>
            </a:r>
            <a:endParaRPr lang="en-GB" sz="1600" kern="100" dirty="0">
              <a:solidFill>
                <a:schemeClr val="tx1"/>
              </a:solidFill>
              <a:effectLst/>
              <a:ea typeface="Aptos" panose="020B0004020202020204" pitchFamily="34" charset="0"/>
              <a:cs typeface="Times New Roman" panose="02020603050405020304" pitchFamily="18" charset="0"/>
            </a:endParaRPr>
          </a:p>
          <a:p>
            <a:pPr>
              <a:lnSpc>
                <a:spcPct val="107000"/>
              </a:lnSpc>
              <a:spcAft>
                <a:spcPts val="800"/>
              </a:spcAft>
            </a:pPr>
            <a:r>
              <a:rPr lang="en-GB" sz="1600" kern="100" spc="-30" dirty="0">
                <a:solidFill>
                  <a:schemeClr val="tx1"/>
                </a:solidFill>
                <a:effectLst/>
                <a:ea typeface="Aptos" panose="020B0004020202020204" pitchFamily="34" charset="0"/>
                <a:cs typeface="Times New Roman" panose="02020603050405020304" pitchFamily="18" charset="0"/>
              </a:rPr>
              <a:t>We are particularly proud </a:t>
            </a:r>
            <a:r>
              <a:rPr lang="en-GB" sz="1600" kern="100" spc="-25" dirty="0">
                <a:solidFill>
                  <a:schemeClr val="tx1"/>
                </a:solidFill>
                <a:effectLst/>
                <a:ea typeface="Aptos" panose="020B0004020202020204" pitchFamily="34" charset="0"/>
                <a:cs typeface="Times New Roman" panose="02020603050405020304" pitchFamily="18" charset="0"/>
              </a:rPr>
              <a:t>of</a:t>
            </a:r>
            <a:r>
              <a:rPr lang="en-GB" sz="1600" kern="100" spc="-20" dirty="0">
                <a:solidFill>
                  <a:schemeClr val="tx1"/>
                </a:solidFill>
                <a:effectLst/>
                <a:ea typeface="Aptos" panose="020B0004020202020204" pitchFamily="34" charset="0"/>
                <a:cs typeface="Times New Roman" panose="02020603050405020304" pitchFamily="18" charset="0"/>
              </a:rPr>
              <a:t> </a:t>
            </a:r>
            <a:r>
              <a:rPr lang="en-GB" sz="1600" kern="100" spc="-30" dirty="0">
                <a:solidFill>
                  <a:schemeClr val="tx1"/>
                </a:solidFill>
                <a:effectLst/>
                <a:ea typeface="Aptos" panose="020B0004020202020204" pitchFamily="34" charset="0"/>
                <a:cs typeface="Times New Roman" panose="02020603050405020304" pitchFamily="18" charset="0"/>
              </a:rPr>
              <a:t>our school’s </a:t>
            </a:r>
            <a:r>
              <a:rPr lang="en-GB" sz="1600" kern="100" spc="-25" dirty="0">
                <a:solidFill>
                  <a:schemeClr val="tx1"/>
                </a:solidFill>
                <a:effectLst/>
                <a:ea typeface="Aptos" panose="020B0004020202020204" pitchFamily="34" charset="0"/>
                <a:cs typeface="Times New Roman" panose="02020603050405020304" pitchFamily="18" charset="0"/>
              </a:rPr>
              <a:t>identity and character, which we believe is incredibly strong and well-defined.  </a:t>
            </a:r>
            <a:r>
              <a:rPr lang="en-GB" sz="1600" kern="100" dirty="0">
                <a:solidFill>
                  <a:schemeClr val="tx1"/>
                </a:solidFill>
                <a:effectLst/>
                <a:ea typeface="Aptos" panose="020B0004020202020204" pitchFamily="34" charset="0"/>
                <a:cs typeface="Times New Roman" panose="02020603050405020304" pitchFamily="18" charset="0"/>
              </a:rPr>
              <a:t>As a result, everyone’s knowledge about Muscliff’s distinctive character — and what it takes to thrive in it — is widely spread and reinforced. </a:t>
            </a:r>
            <a:r>
              <a:rPr lang="en-GB" sz="1600" kern="100" spc="-25" dirty="0">
                <a:solidFill>
                  <a:schemeClr val="tx1"/>
                </a:solidFill>
                <a:effectLst/>
                <a:ea typeface="Aptos" panose="020B0004020202020204" pitchFamily="34" charset="0"/>
                <a:cs typeface="Times New Roman" panose="02020603050405020304" pitchFamily="18" charset="0"/>
              </a:rPr>
              <a:t>Being part of Muscliff means that you too align to these values yourself and that you recognise their role </a:t>
            </a:r>
            <a:r>
              <a:rPr lang="en-GB" sz="1600" kern="100" spc="-25" dirty="0">
                <a:solidFill>
                  <a:schemeClr val="tx1"/>
                </a:solidFill>
                <a:ea typeface="Aptos" panose="020B0004020202020204" pitchFamily="34" charset="0"/>
                <a:cs typeface="Times New Roman" panose="02020603050405020304" pitchFamily="18" charset="0"/>
              </a:rPr>
              <a:t>in guiding your approach to</a:t>
            </a:r>
            <a:r>
              <a:rPr lang="en-GB" sz="1600" kern="100" spc="-25" dirty="0">
                <a:solidFill>
                  <a:schemeClr val="tx1"/>
                </a:solidFill>
                <a:effectLst/>
                <a:ea typeface="Aptos" panose="020B0004020202020204" pitchFamily="34" charset="0"/>
                <a:cs typeface="Times New Roman" panose="02020603050405020304" pitchFamily="18" charset="0"/>
              </a:rPr>
              <a:t> your teaching practice</a:t>
            </a:r>
            <a:r>
              <a:rPr lang="en-GB" sz="1600" kern="100" spc="-25" dirty="0">
                <a:solidFill>
                  <a:schemeClr val="tx1"/>
                </a:solidFill>
                <a:ea typeface="Aptos" panose="020B0004020202020204" pitchFamily="34" charset="0"/>
                <a:cs typeface="Times New Roman" panose="02020603050405020304" pitchFamily="18" charset="0"/>
              </a:rPr>
              <a:t>, your professional behaviour and your interactions with the children.</a:t>
            </a:r>
            <a:endParaRPr lang="en-GB" sz="1600" kern="100" dirty="0">
              <a:solidFill>
                <a:schemeClr val="tx1"/>
              </a:solidFill>
              <a:effectLst/>
              <a:ea typeface="Aptos" panose="020B0004020202020204" pitchFamily="34" charset="0"/>
              <a:cs typeface="Times New Roman" panose="02020603050405020304" pitchFamily="18" charset="0"/>
            </a:endParaRPr>
          </a:p>
          <a:p>
            <a:pPr>
              <a:lnSpc>
                <a:spcPct val="107000"/>
              </a:lnSpc>
              <a:spcAft>
                <a:spcPts val="800"/>
              </a:spcAft>
            </a:pPr>
            <a:r>
              <a:rPr lang="en-GB" sz="1600" kern="100" dirty="0">
                <a:solidFill>
                  <a:schemeClr val="tx1"/>
                </a:solidFill>
                <a:effectLst/>
                <a:ea typeface="Aptos" panose="020B0004020202020204" pitchFamily="34" charset="0"/>
                <a:cs typeface="Times New Roman" panose="02020603050405020304" pitchFamily="18" charset="0"/>
              </a:rPr>
              <a:t> </a:t>
            </a:r>
          </a:p>
          <a:p>
            <a:pPr>
              <a:lnSpc>
                <a:spcPct val="107000"/>
              </a:lnSpc>
              <a:spcAft>
                <a:spcPts val="800"/>
              </a:spcAft>
            </a:pPr>
            <a:r>
              <a:rPr lang="en-GB" sz="1600" kern="100" spc="-25" dirty="0">
                <a:solidFill>
                  <a:schemeClr val="tx1"/>
                </a:solidFill>
                <a:effectLst/>
                <a:ea typeface="Aptos" panose="020B0004020202020204" pitchFamily="34" charset="0"/>
                <a:cs typeface="Times New Roman" panose="02020603050405020304" pitchFamily="18" charset="0"/>
              </a:rPr>
              <a:t>This is what we</a:t>
            </a:r>
            <a:r>
              <a:rPr lang="en-GB" sz="1600" kern="100" spc="-20" dirty="0">
                <a:solidFill>
                  <a:schemeClr val="tx1"/>
                </a:solidFill>
                <a:effectLst/>
                <a:ea typeface="Aptos" panose="020B0004020202020204" pitchFamily="34" charset="0"/>
                <a:cs typeface="Times New Roman" panose="02020603050405020304" pitchFamily="18" charset="0"/>
              </a:rPr>
              <a:t> </a:t>
            </a:r>
            <a:r>
              <a:rPr lang="en-GB" sz="1600" kern="100" spc="-25" dirty="0">
                <a:solidFill>
                  <a:schemeClr val="tx1"/>
                </a:solidFill>
                <a:effectLst/>
                <a:ea typeface="Aptos" panose="020B0004020202020204" pitchFamily="34" charset="0"/>
                <a:cs typeface="Times New Roman" panose="02020603050405020304" pitchFamily="18" charset="0"/>
              </a:rPr>
              <a:t>do</a:t>
            </a:r>
            <a:r>
              <a:rPr lang="en-GB" sz="1600" kern="100" spc="-65" dirty="0">
                <a:solidFill>
                  <a:schemeClr val="tx1"/>
                </a:solidFill>
                <a:effectLst/>
                <a:ea typeface="Aptos" panose="020B0004020202020204" pitchFamily="34" charset="0"/>
                <a:cs typeface="Times New Roman" panose="02020603050405020304" pitchFamily="18" charset="0"/>
              </a:rPr>
              <a:t> </a:t>
            </a:r>
            <a:r>
              <a:rPr lang="en-GB" sz="1600" kern="100" spc="-25" dirty="0">
                <a:solidFill>
                  <a:schemeClr val="tx1"/>
                </a:solidFill>
                <a:effectLst/>
                <a:ea typeface="Aptos" panose="020B0004020202020204" pitchFamily="34" charset="0"/>
                <a:cs typeface="Times New Roman" panose="02020603050405020304" pitchFamily="18" charset="0"/>
              </a:rPr>
              <a:t>here</a:t>
            </a:r>
            <a:r>
              <a:rPr lang="en-GB" sz="1600" kern="100" spc="-65" dirty="0">
                <a:solidFill>
                  <a:schemeClr val="tx1"/>
                </a:solidFill>
                <a:effectLst/>
                <a:ea typeface="Aptos" panose="020B0004020202020204" pitchFamily="34" charset="0"/>
                <a:cs typeface="Times New Roman" panose="02020603050405020304" pitchFamily="18" charset="0"/>
              </a:rPr>
              <a:t> </a:t>
            </a:r>
            <a:r>
              <a:rPr lang="en-GB" sz="1600" kern="100" spc="-25" dirty="0">
                <a:solidFill>
                  <a:schemeClr val="tx1"/>
                </a:solidFill>
                <a:effectLst/>
                <a:ea typeface="Aptos" panose="020B0004020202020204" pitchFamily="34" charset="0"/>
                <a:cs typeface="Times New Roman" panose="02020603050405020304" pitchFamily="18" charset="0"/>
              </a:rPr>
              <a:t>at</a:t>
            </a:r>
            <a:r>
              <a:rPr lang="en-GB" sz="1600" kern="100" spc="-65" dirty="0">
                <a:solidFill>
                  <a:schemeClr val="tx1"/>
                </a:solidFill>
                <a:effectLst/>
                <a:ea typeface="Aptos" panose="020B0004020202020204" pitchFamily="34" charset="0"/>
                <a:cs typeface="Times New Roman" panose="02020603050405020304" pitchFamily="18" charset="0"/>
              </a:rPr>
              <a:t> </a:t>
            </a:r>
            <a:r>
              <a:rPr lang="en-GB" sz="1600" kern="100" spc="-25" dirty="0">
                <a:solidFill>
                  <a:schemeClr val="tx1"/>
                </a:solidFill>
                <a:effectLst/>
                <a:ea typeface="Aptos" panose="020B0004020202020204" pitchFamily="34" charset="0"/>
                <a:cs typeface="Times New Roman" panose="02020603050405020304" pitchFamily="18" charset="0"/>
              </a:rPr>
              <a:t>Muscliff.</a:t>
            </a:r>
            <a:endParaRPr lang="en-GB" sz="1600" kern="100" dirty="0">
              <a:solidFill>
                <a:schemeClr val="tx1"/>
              </a:solidFill>
              <a:effectLst/>
              <a:ea typeface="Aptos" panose="020B0004020202020204" pitchFamily="34"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101CB2B7-2116-E81A-D2EB-E7763AD38590}"/>
              </a:ext>
            </a:extLst>
          </p:cNvPr>
          <p:cNvSpPr>
            <a:spLocks noGrp="1"/>
          </p:cNvSpPr>
          <p:nvPr>
            <p:ph type="sldNum" sz="quarter" idx="12"/>
          </p:nvPr>
        </p:nvSpPr>
        <p:spPr/>
        <p:txBody>
          <a:bodyPr/>
          <a:lstStyle/>
          <a:p>
            <a:fld id="{1FB9D902-7619-4FE9-85FD-13C2F25CAED9}" type="slidenum">
              <a:rPr lang="en-GB" smtClean="0"/>
              <a:t>2</a:t>
            </a:fld>
            <a:endParaRPr lang="en-GB"/>
          </a:p>
        </p:txBody>
      </p:sp>
      <p:pic>
        <p:nvPicPr>
          <p:cNvPr id="6" name="Picture 5">
            <a:extLst>
              <a:ext uri="{FF2B5EF4-FFF2-40B4-BE49-F238E27FC236}">
                <a16:creationId xmlns:a16="http://schemas.microsoft.com/office/drawing/2014/main" id="{EDB7E1B1-868A-22CC-2055-2B8CF72ED3D2}"/>
              </a:ext>
            </a:extLst>
          </p:cNvPr>
          <p:cNvPicPr>
            <a:picLocks noChangeAspect="1"/>
          </p:cNvPicPr>
          <p:nvPr/>
        </p:nvPicPr>
        <p:blipFill>
          <a:blip r:embed="rId3"/>
          <a:stretch>
            <a:fillRect/>
          </a:stretch>
        </p:blipFill>
        <p:spPr>
          <a:xfrm>
            <a:off x="130176" y="8090621"/>
            <a:ext cx="6597647" cy="1371220"/>
          </a:xfrm>
          <a:prstGeom prst="rect">
            <a:avLst/>
          </a:prstGeom>
        </p:spPr>
      </p:pic>
    </p:spTree>
    <p:extLst>
      <p:ext uri="{BB962C8B-B14F-4D97-AF65-F5344CB8AC3E}">
        <p14:creationId xmlns:p14="http://schemas.microsoft.com/office/powerpoint/2010/main" val="41742643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02D54-1610-4194-1B15-37EAEC296B03}"/>
            </a:ext>
          </a:extLst>
        </p:cNvPr>
        <p:cNvGrpSpPr/>
        <p:nvPr/>
      </p:nvGrpSpPr>
      <p:grpSpPr>
        <a:xfrm>
          <a:off x="0" y="0"/>
          <a:ext cx="0" cy="0"/>
          <a:chOff x="0" y="0"/>
          <a:chExt cx="0" cy="0"/>
        </a:xfrm>
      </p:grpSpPr>
      <p:pic>
        <p:nvPicPr>
          <p:cNvPr id="46" name="Picture 45">
            <a:extLst>
              <a:ext uri="{FF2B5EF4-FFF2-40B4-BE49-F238E27FC236}">
                <a16:creationId xmlns:a16="http://schemas.microsoft.com/office/drawing/2014/main" id="{96DB8459-653B-7C86-012D-F6547B04C91A}"/>
              </a:ext>
            </a:extLst>
          </p:cNvPr>
          <p:cNvPicPr>
            <a:picLocks noChangeAspect="1"/>
          </p:cNvPicPr>
          <p:nvPr/>
        </p:nvPicPr>
        <p:blipFill>
          <a:blip r:embed="rId2"/>
          <a:stretch>
            <a:fillRect/>
          </a:stretch>
        </p:blipFill>
        <p:spPr>
          <a:xfrm>
            <a:off x="0" y="152150"/>
            <a:ext cx="6858000" cy="951186"/>
          </a:xfrm>
          <a:prstGeom prst="rect">
            <a:avLst/>
          </a:prstGeom>
        </p:spPr>
      </p:pic>
      <p:sp>
        <p:nvSpPr>
          <p:cNvPr id="13" name="TextBox 12">
            <a:extLst>
              <a:ext uri="{FF2B5EF4-FFF2-40B4-BE49-F238E27FC236}">
                <a16:creationId xmlns:a16="http://schemas.microsoft.com/office/drawing/2014/main" id="{57B60B3A-183F-4994-C4D7-5BA12BEC9203}"/>
              </a:ext>
            </a:extLst>
          </p:cNvPr>
          <p:cNvSpPr txBox="1"/>
          <p:nvPr/>
        </p:nvSpPr>
        <p:spPr>
          <a:xfrm>
            <a:off x="1641159" y="827525"/>
            <a:ext cx="4257099" cy="338554"/>
          </a:xfrm>
          <a:prstGeom prst="rect">
            <a:avLst/>
          </a:prstGeom>
          <a:noFill/>
        </p:spPr>
        <p:txBody>
          <a:bodyPr wrap="square" rtlCol="0">
            <a:spAutoFit/>
          </a:bodyPr>
          <a:lstStyle/>
          <a:p>
            <a:r>
              <a:rPr lang="en-GB" sz="1600" b="1" dirty="0">
                <a:solidFill>
                  <a:srgbClr val="02765C"/>
                </a:solidFill>
              </a:rPr>
              <a:t>Ready		Respectful			 Safe</a:t>
            </a:r>
          </a:p>
        </p:txBody>
      </p:sp>
      <p:sp>
        <p:nvSpPr>
          <p:cNvPr id="50" name="Rectangle 49">
            <a:extLst>
              <a:ext uri="{FF2B5EF4-FFF2-40B4-BE49-F238E27FC236}">
                <a16:creationId xmlns:a16="http://schemas.microsoft.com/office/drawing/2014/main" id="{14407C23-02BB-6DF3-96CF-9DA8B36D2184}"/>
              </a:ext>
            </a:extLst>
          </p:cNvPr>
          <p:cNvSpPr/>
          <p:nvPr/>
        </p:nvSpPr>
        <p:spPr>
          <a:xfrm>
            <a:off x="161447" y="1167016"/>
            <a:ext cx="6469811" cy="504176"/>
          </a:xfrm>
          <a:prstGeom prst="rect">
            <a:avLst/>
          </a:prstGeom>
          <a:solidFill>
            <a:srgbClr val="FFCC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dirty="0">
                <a:solidFill>
                  <a:schemeClr val="tx1"/>
                </a:solidFill>
              </a:rPr>
              <a:t>Evolving Curriculum</a:t>
            </a:r>
            <a:endParaRPr lang="en-GB" sz="2800" b="1" dirty="0">
              <a:solidFill>
                <a:schemeClr val="tx1"/>
              </a:solidFill>
            </a:endParaRPr>
          </a:p>
        </p:txBody>
      </p:sp>
      <p:sp>
        <p:nvSpPr>
          <p:cNvPr id="5" name="TextBox 4">
            <a:extLst>
              <a:ext uri="{FF2B5EF4-FFF2-40B4-BE49-F238E27FC236}">
                <a16:creationId xmlns:a16="http://schemas.microsoft.com/office/drawing/2014/main" id="{698ABEA1-EEF4-EADE-385D-65D4FA941995}"/>
              </a:ext>
            </a:extLst>
          </p:cNvPr>
          <p:cNvSpPr txBox="1"/>
          <p:nvPr/>
        </p:nvSpPr>
        <p:spPr>
          <a:xfrm>
            <a:off x="157778" y="3881369"/>
            <a:ext cx="638001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200">
              <a:cs typeface="Segoe UI"/>
            </a:endParaRPr>
          </a:p>
        </p:txBody>
      </p:sp>
      <p:sp>
        <p:nvSpPr>
          <p:cNvPr id="7" name="TextBox 6">
            <a:extLst>
              <a:ext uri="{FF2B5EF4-FFF2-40B4-BE49-F238E27FC236}">
                <a16:creationId xmlns:a16="http://schemas.microsoft.com/office/drawing/2014/main" id="{790FCA97-BA91-CECF-941E-D06DF3F8E892}"/>
              </a:ext>
            </a:extLst>
          </p:cNvPr>
          <p:cNvSpPr txBox="1"/>
          <p:nvPr/>
        </p:nvSpPr>
        <p:spPr>
          <a:xfrm>
            <a:off x="157778" y="1734558"/>
            <a:ext cx="3436620" cy="338554"/>
          </a:xfrm>
          <a:prstGeom prst="rect">
            <a:avLst/>
          </a:prstGeom>
          <a:noFill/>
        </p:spPr>
        <p:txBody>
          <a:bodyPr wrap="square">
            <a:spAutoFit/>
          </a:bodyPr>
          <a:lstStyle/>
          <a:p>
            <a:r>
              <a:rPr lang="en-US" sz="1600" b="1" dirty="0">
                <a:solidFill>
                  <a:schemeClr val="tx1"/>
                </a:solidFill>
              </a:rPr>
              <a:t>This is what we believe…</a:t>
            </a:r>
            <a:endParaRPr lang="en-GB" sz="1600" b="1" dirty="0">
              <a:solidFill>
                <a:schemeClr val="tx1"/>
              </a:solidFill>
            </a:endParaRPr>
          </a:p>
        </p:txBody>
      </p:sp>
      <p:sp>
        <p:nvSpPr>
          <p:cNvPr id="8" name="TextBox 7">
            <a:extLst>
              <a:ext uri="{FF2B5EF4-FFF2-40B4-BE49-F238E27FC236}">
                <a16:creationId xmlns:a16="http://schemas.microsoft.com/office/drawing/2014/main" id="{32438B85-9BE5-11B9-ABAC-917867EC3B5D}"/>
              </a:ext>
            </a:extLst>
          </p:cNvPr>
          <p:cNvSpPr txBox="1"/>
          <p:nvPr/>
        </p:nvSpPr>
        <p:spPr>
          <a:xfrm>
            <a:off x="194093" y="4331271"/>
            <a:ext cx="3436620" cy="338554"/>
          </a:xfrm>
          <a:prstGeom prst="rect">
            <a:avLst/>
          </a:prstGeom>
          <a:noFill/>
        </p:spPr>
        <p:txBody>
          <a:bodyPr wrap="square">
            <a:spAutoFit/>
          </a:bodyPr>
          <a:lstStyle/>
          <a:p>
            <a:r>
              <a:rPr lang="en-US" sz="1600" b="1" dirty="0"/>
              <a:t>So this is what we do</a:t>
            </a:r>
            <a:r>
              <a:rPr lang="en-US" sz="1600" b="1" dirty="0">
                <a:solidFill>
                  <a:schemeClr val="tx1"/>
                </a:solidFill>
              </a:rPr>
              <a:t>…</a:t>
            </a:r>
            <a:endParaRPr lang="en-GB" sz="1600" b="1" dirty="0">
              <a:solidFill>
                <a:schemeClr val="tx1"/>
              </a:solidFill>
            </a:endParaRPr>
          </a:p>
        </p:txBody>
      </p:sp>
      <p:sp>
        <p:nvSpPr>
          <p:cNvPr id="9" name="TextBox 8">
            <a:extLst>
              <a:ext uri="{FF2B5EF4-FFF2-40B4-BE49-F238E27FC236}">
                <a16:creationId xmlns:a16="http://schemas.microsoft.com/office/drawing/2014/main" id="{91744B1F-4C8F-6E6F-0678-7E5B5A7F5BF1}"/>
              </a:ext>
            </a:extLst>
          </p:cNvPr>
          <p:cNvSpPr txBox="1"/>
          <p:nvPr/>
        </p:nvSpPr>
        <p:spPr>
          <a:xfrm>
            <a:off x="157778" y="7637132"/>
            <a:ext cx="3436620" cy="338554"/>
          </a:xfrm>
          <a:prstGeom prst="rect">
            <a:avLst/>
          </a:prstGeom>
          <a:noFill/>
        </p:spPr>
        <p:txBody>
          <a:bodyPr wrap="square">
            <a:spAutoFit/>
          </a:bodyPr>
          <a:lstStyle/>
          <a:p>
            <a:r>
              <a:rPr lang="en-US" sz="1600" b="1" dirty="0"/>
              <a:t>And this is how that looks</a:t>
            </a:r>
            <a:r>
              <a:rPr lang="en-US" sz="1600" b="1" dirty="0">
                <a:solidFill>
                  <a:schemeClr val="tx1"/>
                </a:solidFill>
              </a:rPr>
              <a:t>…</a:t>
            </a:r>
            <a:endParaRPr lang="en-GB" sz="1600" b="1" dirty="0">
              <a:solidFill>
                <a:schemeClr val="tx1"/>
              </a:solidFill>
            </a:endParaRPr>
          </a:p>
        </p:txBody>
      </p:sp>
      <p:sp>
        <p:nvSpPr>
          <p:cNvPr id="10" name="Rectangle 9">
            <a:extLst>
              <a:ext uri="{FF2B5EF4-FFF2-40B4-BE49-F238E27FC236}">
                <a16:creationId xmlns:a16="http://schemas.microsoft.com/office/drawing/2014/main" id="{FE314316-A82A-4DA4-C402-3E9B199F1981}"/>
              </a:ext>
            </a:extLst>
          </p:cNvPr>
          <p:cNvSpPr/>
          <p:nvPr/>
        </p:nvSpPr>
        <p:spPr>
          <a:xfrm>
            <a:off x="194093" y="5325035"/>
            <a:ext cx="6469811" cy="2217565"/>
          </a:xfrm>
          <a:prstGeom prst="rect">
            <a:avLst/>
          </a:prstGeom>
          <a:solidFill>
            <a:srgbClr val="FFCC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l" fontAlgn="t"/>
            <a:r>
              <a:rPr lang="en-US" sz="1400" b="0" i="0" dirty="0">
                <a:solidFill>
                  <a:srgbClr val="000000"/>
                </a:solidFill>
                <a:effectLst/>
                <a:latin typeface="Calibri" panose="020F0502020204030204" pitchFamily="34" charset="0"/>
              </a:rPr>
              <a:t>We always seek ways to improve our curriculum offer to the children of </a:t>
            </a:r>
            <a:r>
              <a:rPr lang="en-US" sz="1400" b="0" i="0" dirty="0" err="1">
                <a:solidFill>
                  <a:srgbClr val="000000"/>
                </a:solidFill>
                <a:effectLst/>
                <a:latin typeface="Calibri" panose="020F0502020204030204" pitchFamily="34" charset="0"/>
              </a:rPr>
              <a:t>Muscliff</a:t>
            </a:r>
            <a:r>
              <a:rPr lang="en-US" sz="1400" b="0" i="0" dirty="0">
                <a:solidFill>
                  <a:srgbClr val="000000"/>
                </a:solidFill>
                <a:effectLst/>
                <a:latin typeface="Calibri" panose="020F0502020204030204" pitchFamily="34" charset="0"/>
              </a:rPr>
              <a:t>. Whether the change is fueled by our passion for books (for example, if we come across a new beautiful book that we feel our children simply must read) or if it is prompted by significant events and the changing landscape, we remain adaptable and reflective.</a:t>
            </a:r>
            <a:endParaRPr lang="en-US" sz="1400" b="0" i="0" dirty="0">
              <a:solidFill>
                <a:srgbClr val="000000"/>
              </a:solidFill>
              <a:effectLst/>
              <a:latin typeface="Muli"/>
            </a:endParaRPr>
          </a:p>
          <a:p>
            <a:pPr algn="l" fontAlgn="t"/>
            <a:r>
              <a:rPr lang="en-US" sz="1400" b="0" i="0" dirty="0">
                <a:solidFill>
                  <a:srgbClr val="000000"/>
                </a:solidFill>
                <a:effectLst/>
                <a:latin typeface="Calibri" panose="020F0502020204030204" pitchFamily="34" charset="0"/>
              </a:rPr>
              <a:t>When we make changes to our curriculum, we consider what we know about the needs of our learners and look to evidence-based research; our curriculum is rooted in our culture of enquiry. By embracing change, we are creating a curriculum that is successive and durable.</a:t>
            </a:r>
            <a:endParaRPr lang="en-US" sz="1400" b="0" i="0" dirty="0">
              <a:solidFill>
                <a:srgbClr val="000000"/>
              </a:solidFill>
              <a:effectLst/>
              <a:latin typeface="Muli"/>
            </a:endParaRPr>
          </a:p>
        </p:txBody>
      </p:sp>
      <p:sp>
        <p:nvSpPr>
          <p:cNvPr id="11" name="Rectangle 10">
            <a:extLst>
              <a:ext uri="{FF2B5EF4-FFF2-40B4-BE49-F238E27FC236}">
                <a16:creationId xmlns:a16="http://schemas.microsoft.com/office/drawing/2014/main" id="{01C0753F-26EA-CE75-BD68-AC2A41D0D96E}"/>
              </a:ext>
            </a:extLst>
          </p:cNvPr>
          <p:cNvSpPr/>
          <p:nvPr/>
        </p:nvSpPr>
        <p:spPr>
          <a:xfrm>
            <a:off x="194093" y="2116145"/>
            <a:ext cx="3799684" cy="2132006"/>
          </a:xfrm>
          <a:prstGeom prst="rect">
            <a:avLst/>
          </a:prstGeom>
          <a:solidFill>
            <a:srgbClr val="FFCC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fontAlgn="t"/>
            <a:r>
              <a:rPr lang="en-US" sz="1600" b="0" i="0" dirty="0">
                <a:solidFill>
                  <a:srgbClr val="000000"/>
                </a:solidFill>
                <a:effectLst/>
              </a:rPr>
              <a:t>Our curriculum should always evolve. </a:t>
            </a:r>
            <a:r>
              <a:rPr lang="en-US" sz="1600" dirty="0">
                <a:solidFill>
                  <a:srgbClr val="000000"/>
                </a:solidFill>
              </a:rPr>
              <a:t>W</a:t>
            </a:r>
            <a:r>
              <a:rPr lang="en-US" sz="1600" b="0" i="0" dirty="0">
                <a:solidFill>
                  <a:srgbClr val="000000"/>
                </a:solidFill>
                <a:effectLst/>
              </a:rPr>
              <a:t>e </a:t>
            </a:r>
            <a:r>
              <a:rPr lang="en-US" sz="1600" b="0" i="0" dirty="0" err="1">
                <a:solidFill>
                  <a:srgbClr val="000000"/>
                </a:solidFill>
                <a:effectLst/>
              </a:rPr>
              <a:t>recognise</a:t>
            </a:r>
            <a:r>
              <a:rPr lang="en-US" sz="1600" b="0" i="0" dirty="0">
                <a:solidFill>
                  <a:srgbClr val="000000"/>
                </a:solidFill>
                <a:effectLst/>
              </a:rPr>
              <a:t> that it must perpetually change and be reshaped and remolded so that it reflects our ever-changing world and local community. </a:t>
            </a:r>
            <a:r>
              <a:rPr lang="en-GB" sz="1600" b="0" i="0" dirty="0">
                <a:solidFill>
                  <a:srgbClr val="000000"/>
                </a:solidFill>
                <a:cs typeface="Calibri" panose="020F0502020204030204" pitchFamily="34" charset="0"/>
              </a:rPr>
              <a:t>O</a:t>
            </a:r>
            <a:r>
              <a:rPr lang="en-GB" sz="1600" dirty="0">
                <a:solidFill>
                  <a:srgbClr val="000000"/>
                </a:solidFill>
                <a:effectLst/>
                <a:ea typeface="Calibri" panose="020F0502020204030204" pitchFamily="34" charset="0"/>
                <a:cs typeface="Calibri" panose="020F0502020204030204" pitchFamily="34" charset="0"/>
              </a:rPr>
              <a:t>ur curriculum should be seen both as a mirror (to see the world our children are growing into) and a window (to the world beyond </a:t>
            </a:r>
            <a:r>
              <a:rPr lang="en-GB" sz="1600" dirty="0" err="1">
                <a:solidFill>
                  <a:srgbClr val="000000"/>
                </a:solidFill>
                <a:effectLst/>
                <a:ea typeface="Calibri" panose="020F0502020204030204" pitchFamily="34" charset="0"/>
                <a:cs typeface="Calibri" panose="020F0502020204030204" pitchFamily="34" charset="0"/>
              </a:rPr>
              <a:t>Muscliff</a:t>
            </a:r>
            <a:r>
              <a:rPr lang="en-GB" sz="1600" dirty="0">
                <a:solidFill>
                  <a:srgbClr val="000000"/>
                </a:solidFill>
                <a:effectLst/>
                <a:ea typeface="Calibri" panose="020F0502020204030204" pitchFamily="34" charset="0"/>
                <a:cs typeface="Calibri" panose="020F0502020204030204" pitchFamily="34" charset="0"/>
              </a:rPr>
              <a:t>)</a:t>
            </a:r>
            <a:r>
              <a:rPr lang="en-US" sz="1600" dirty="0">
                <a:solidFill>
                  <a:srgbClr val="000000"/>
                </a:solidFill>
                <a:ea typeface="Calibri" panose="020F0502020204030204" pitchFamily="34" charset="0"/>
                <a:cs typeface="Calibri" panose="020F0502020204030204" pitchFamily="34" charset="0"/>
              </a:rPr>
              <a:t>.</a:t>
            </a:r>
            <a:endParaRPr lang="en-GB" sz="1600" dirty="0">
              <a:effectLst/>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16637FE9-65B1-EFDA-AD4A-18F77CD3EF33}"/>
              </a:ext>
            </a:extLst>
          </p:cNvPr>
          <p:cNvSpPr/>
          <p:nvPr/>
        </p:nvSpPr>
        <p:spPr>
          <a:xfrm>
            <a:off x="194093" y="7987553"/>
            <a:ext cx="6469811" cy="1567927"/>
          </a:xfrm>
          <a:prstGeom prst="rect">
            <a:avLst/>
          </a:prstGeom>
          <a:solidFill>
            <a:srgbClr val="FFCC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l" fontAlgn="t"/>
            <a:r>
              <a:rPr lang="en-US" sz="1400" dirty="0">
                <a:solidFill>
                  <a:srgbClr val="000000"/>
                </a:solidFill>
                <a:latin typeface="Calibri" panose="020F0502020204030204" pitchFamily="34" charset="0"/>
              </a:rPr>
              <a:t>We expect our teams to be reflective about their curriculum and be prepared to make significant changes… or small tweaks. We need to know the needs of our cohorts in terms of their academic needs as well as their emotional-social needs. We must be experts in curriculum content and understand statutory objectives for every subject we teach.</a:t>
            </a:r>
          </a:p>
          <a:p>
            <a:pPr algn="l" fontAlgn="t"/>
            <a:r>
              <a:rPr lang="en-US" sz="1400" b="0" i="0" dirty="0">
                <a:solidFill>
                  <a:srgbClr val="000000"/>
                </a:solidFill>
                <a:effectLst/>
                <a:latin typeface="Calibri" panose="020F0502020204030204" pitchFamily="34" charset="0"/>
              </a:rPr>
              <a:t>We keep up to date with books that are appropriate for the age </a:t>
            </a:r>
            <a:r>
              <a:rPr lang="en-US" sz="1400" dirty="0">
                <a:solidFill>
                  <a:srgbClr val="000000"/>
                </a:solidFill>
                <a:latin typeface="Calibri" panose="020F0502020204030204" pitchFamily="34" charset="0"/>
              </a:rPr>
              <a:t>of children we teach.</a:t>
            </a:r>
            <a:endParaRPr lang="en-US" sz="1400" b="0" i="0" dirty="0">
              <a:solidFill>
                <a:srgbClr val="000000"/>
              </a:solidFill>
              <a:effectLst/>
              <a:latin typeface="Muli"/>
            </a:endParaRPr>
          </a:p>
        </p:txBody>
      </p:sp>
      <p:pic>
        <p:nvPicPr>
          <p:cNvPr id="3" name="Picture 2">
            <a:extLst>
              <a:ext uri="{FF2B5EF4-FFF2-40B4-BE49-F238E27FC236}">
                <a16:creationId xmlns:a16="http://schemas.microsoft.com/office/drawing/2014/main" id="{1DE549DA-657F-EB8C-6399-EF7053D82F43}"/>
              </a:ext>
            </a:extLst>
          </p:cNvPr>
          <p:cNvPicPr>
            <a:picLocks noChangeAspect="1"/>
          </p:cNvPicPr>
          <p:nvPr/>
        </p:nvPicPr>
        <p:blipFill>
          <a:blip r:embed="rId3"/>
          <a:stretch>
            <a:fillRect/>
          </a:stretch>
        </p:blipFill>
        <p:spPr>
          <a:xfrm>
            <a:off x="4141694" y="1778711"/>
            <a:ext cx="2489564" cy="3370879"/>
          </a:xfrm>
          <a:prstGeom prst="rect">
            <a:avLst/>
          </a:prstGeom>
        </p:spPr>
      </p:pic>
      <p:sp>
        <p:nvSpPr>
          <p:cNvPr id="2" name="Slide Number Placeholder 1">
            <a:extLst>
              <a:ext uri="{FF2B5EF4-FFF2-40B4-BE49-F238E27FC236}">
                <a16:creationId xmlns:a16="http://schemas.microsoft.com/office/drawing/2014/main" id="{7C1C0F15-A01D-9AA3-0766-B7B1CB5C0A35}"/>
              </a:ext>
            </a:extLst>
          </p:cNvPr>
          <p:cNvSpPr>
            <a:spLocks noGrp="1"/>
          </p:cNvSpPr>
          <p:nvPr>
            <p:ph type="sldNum" sz="quarter" idx="12"/>
          </p:nvPr>
        </p:nvSpPr>
        <p:spPr/>
        <p:txBody>
          <a:bodyPr/>
          <a:lstStyle/>
          <a:p>
            <a:fld id="{1FB9D902-7619-4FE9-85FD-13C2F25CAED9}" type="slidenum">
              <a:rPr lang="en-GB" smtClean="0"/>
              <a:t>20</a:t>
            </a:fld>
            <a:endParaRPr lang="en-GB"/>
          </a:p>
        </p:txBody>
      </p:sp>
    </p:spTree>
    <p:extLst>
      <p:ext uri="{BB962C8B-B14F-4D97-AF65-F5344CB8AC3E}">
        <p14:creationId xmlns:p14="http://schemas.microsoft.com/office/powerpoint/2010/main" val="33789689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8813B9-1C69-E926-1E3C-1E1CAC586C7C}"/>
            </a:ext>
          </a:extLst>
        </p:cNvPr>
        <p:cNvGrpSpPr/>
        <p:nvPr/>
      </p:nvGrpSpPr>
      <p:grpSpPr>
        <a:xfrm>
          <a:off x="0" y="0"/>
          <a:ext cx="0" cy="0"/>
          <a:chOff x="0" y="0"/>
          <a:chExt cx="0" cy="0"/>
        </a:xfrm>
      </p:grpSpPr>
      <p:pic>
        <p:nvPicPr>
          <p:cNvPr id="46" name="Picture 45">
            <a:extLst>
              <a:ext uri="{FF2B5EF4-FFF2-40B4-BE49-F238E27FC236}">
                <a16:creationId xmlns:a16="http://schemas.microsoft.com/office/drawing/2014/main" id="{15A13801-7714-8EDE-33C5-A2523196720A}"/>
              </a:ext>
            </a:extLst>
          </p:cNvPr>
          <p:cNvPicPr>
            <a:picLocks noChangeAspect="1"/>
          </p:cNvPicPr>
          <p:nvPr/>
        </p:nvPicPr>
        <p:blipFill>
          <a:blip r:embed="rId3"/>
          <a:stretch>
            <a:fillRect/>
          </a:stretch>
        </p:blipFill>
        <p:spPr>
          <a:xfrm>
            <a:off x="0" y="152150"/>
            <a:ext cx="6858000" cy="951186"/>
          </a:xfrm>
          <a:prstGeom prst="rect">
            <a:avLst/>
          </a:prstGeom>
        </p:spPr>
      </p:pic>
      <p:sp>
        <p:nvSpPr>
          <p:cNvPr id="13" name="TextBox 12">
            <a:extLst>
              <a:ext uri="{FF2B5EF4-FFF2-40B4-BE49-F238E27FC236}">
                <a16:creationId xmlns:a16="http://schemas.microsoft.com/office/drawing/2014/main" id="{3CDBF162-65F3-5185-0D74-97DC1F8185C9}"/>
              </a:ext>
            </a:extLst>
          </p:cNvPr>
          <p:cNvSpPr txBox="1"/>
          <p:nvPr/>
        </p:nvSpPr>
        <p:spPr>
          <a:xfrm>
            <a:off x="1641159" y="827525"/>
            <a:ext cx="4257099" cy="338554"/>
          </a:xfrm>
          <a:prstGeom prst="rect">
            <a:avLst/>
          </a:prstGeom>
          <a:noFill/>
        </p:spPr>
        <p:txBody>
          <a:bodyPr wrap="square" rtlCol="0">
            <a:spAutoFit/>
          </a:bodyPr>
          <a:lstStyle/>
          <a:p>
            <a:r>
              <a:rPr lang="en-GB" sz="1600" b="1" dirty="0">
                <a:solidFill>
                  <a:srgbClr val="02765C"/>
                </a:solidFill>
              </a:rPr>
              <a:t>Ready		Respectful			 Safe</a:t>
            </a:r>
          </a:p>
        </p:txBody>
      </p:sp>
      <p:sp>
        <p:nvSpPr>
          <p:cNvPr id="50" name="Rectangle 49">
            <a:extLst>
              <a:ext uri="{FF2B5EF4-FFF2-40B4-BE49-F238E27FC236}">
                <a16:creationId xmlns:a16="http://schemas.microsoft.com/office/drawing/2014/main" id="{569D4D38-8E1F-1B9F-D40F-4955548B2D28}"/>
              </a:ext>
            </a:extLst>
          </p:cNvPr>
          <p:cNvSpPr/>
          <p:nvPr/>
        </p:nvSpPr>
        <p:spPr>
          <a:xfrm>
            <a:off x="161447" y="1167016"/>
            <a:ext cx="6469811" cy="504176"/>
          </a:xfrm>
          <a:prstGeom prst="rect">
            <a:avLst/>
          </a:prstGeom>
          <a:solidFill>
            <a:srgbClr val="FFCC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dirty="0">
                <a:solidFill>
                  <a:schemeClr val="tx1"/>
                </a:solidFill>
              </a:rPr>
              <a:t>Specific Schemes</a:t>
            </a:r>
            <a:endParaRPr lang="en-GB" sz="2800" b="1" dirty="0">
              <a:solidFill>
                <a:schemeClr val="tx1"/>
              </a:solidFill>
            </a:endParaRPr>
          </a:p>
        </p:txBody>
      </p:sp>
      <p:sp>
        <p:nvSpPr>
          <p:cNvPr id="5" name="TextBox 4">
            <a:extLst>
              <a:ext uri="{FF2B5EF4-FFF2-40B4-BE49-F238E27FC236}">
                <a16:creationId xmlns:a16="http://schemas.microsoft.com/office/drawing/2014/main" id="{220207AD-1651-2330-34A4-B3C395021E51}"/>
              </a:ext>
            </a:extLst>
          </p:cNvPr>
          <p:cNvSpPr txBox="1"/>
          <p:nvPr/>
        </p:nvSpPr>
        <p:spPr>
          <a:xfrm>
            <a:off x="157778" y="3881369"/>
            <a:ext cx="638001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200">
              <a:cs typeface="Segoe UI"/>
            </a:endParaRPr>
          </a:p>
        </p:txBody>
      </p:sp>
      <p:sp>
        <p:nvSpPr>
          <p:cNvPr id="7" name="TextBox 6">
            <a:extLst>
              <a:ext uri="{FF2B5EF4-FFF2-40B4-BE49-F238E27FC236}">
                <a16:creationId xmlns:a16="http://schemas.microsoft.com/office/drawing/2014/main" id="{DC152D47-A4CD-1EBA-DF0C-76BC5AE0419E}"/>
              </a:ext>
            </a:extLst>
          </p:cNvPr>
          <p:cNvSpPr txBox="1"/>
          <p:nvPr/>
        </p:nvSpPr>
        <p:spPr>
          <a:xfrm>
            <a:off x="157778" y="1734558"/>
            <a:ext cx="3436620" cy="338554"/>
          </a:xfrm>
          <a:prstGeom prst="rect">
            <a:avLst/>
          </a:prstGeom>
          <a:noFill/>
        </p:spPr>
        <p:txBody>
          <a:bodyPr wrap="square">
            <a:spAutoFit/>
          </a:bodyPr>
          <a:lstStyle/>
          <a:p>
            <a:r>
              <a:rPr lang="en-US" sz="1600" b="1" dirty="0">
                <a:solidFill>
                  <a:schemeClr val="tx1"/>
                </a:solidFill>
              </a:rPr>
              <a:t>This is what we believe…</a:t>
            </a:r>
            <a:endParaRPr lang="en-GB" sz="1600" b="1" dirty="0">
              <a:solidFill>
                <a:schemeClr val="tx1"/>
              </a:solidFill>
            </a:endParaRPr>
          </a:p>
        </p:txBody>
      </p:sp>
      <p:sp>
        <p:nvSpPr>
          <p:cNvPr id="8" name="TextBox 7">
            <a:extLst>
              <a:ext uri="{FF2B5EF4-FFF2-40B4-BE49-F238E27FC236}">
                <a16:creationId xmlns:a16="http://schemas.microsoft.com/office/drawing/2014/main" id="{A54879A2-B269-31A3-D95D-D98FCCF8AB4A}"/>
              </a:ext>
            </a:extLst>
          </p:cNvPr>
          <p:cNvSpPr txBox="1"/>
          <p:nvPr/>
        </p:nvSpPr>
        <p:spPr>
          <a:xfrm>
            <a:off x="157778" y="2793937"/>
            <a:ext cx="3436620" cy="338554"/>
          </a:xfrm>
          <a:prstGeom prst="rect">
            <a:avLst/>
          </a:prstGeom>
          <a:noFill/>
        </p:spPr>
        <p:txBody>
          <a:bodyPr wrap="square">
            <a:spAutoFit/>
          </a:bodyPr>
          <a:lstStyle/>
          <a:p>
            <a:r>
              <a:rPr lang="en-US" sz="1600" b="1" dirty="0"/>
              <a:t>So this is what we do</a:t>
            </a:r>
            <a:r>
              <a:rPr lang="en-US" sz="1600" b="1" dirty="0">
                <a:solidFill>
                  <a:schemeClr val="tx1"/>
                </a:solidFill>
              </a:rPr>
              <a:t>…</a:t>
            </a:r>
            <a:endParaRPr lang="en-GB" sz="1600" b="1" dirty="0">
              <a:solidFill>
                <a:schemeClr val="tx1"/>
              </a:solidFill>
            </a:endParaRPr>
          </a:p>
        </p:txBody>
      </p:sp>
      <p:sp>
        <p:nvSpPr>
          <p:cNvPr id="9" name="TextBox 8">
            <a:extLst>
              <a:ext uri="{FF2B5EF4-FFF2-40B4-BE49-F238E27FC236}">
                <a16:creationId xmlns:a16="http://schemas.microsoft.com/office/drawing/2014/main" id="{FB8BE177-764C-907A-670C-8A760A28C049}"/>
              </a:ext>
            </a:extLst>
          </p:cNvPr>
          <p:cNvSpPr txBox="1"/>
          <p:nvPr/>
        </p:nvSpPr>
        <p:spPr>
          <a:xfrm>
            <a:off x="194093" y="7259221"/>
            <a:ext cx="3436620" cy="369332"/>
          </a:xfrm>
          <a:prstGeom prst="rect">
            <a:avLst/>
          </a:prstGeom>
          <a:noFill/>
        </p:spPr>
        <p:txBody>
          <a:bodyPr wrap="square">
            <a:spAutoFit/>
          </a:bodyPr>
          <a:lstStyle/>
          <a:p>
            <a:r>
              <a:rPr lang="en-US" b="1" dirty="0"/>
              <a:t>And this is how that looks</a:t>
            </a:r>
            <a:r>
              <a:rPr lang="en-US" sz="1800" b="1" dirty="0">
                <a:solidFill>
                  <a:schemeClr val="tx1"/>
                </a:solidFill>
              </a:rPr>
              <a:t>…</a:t>
            </a:r>
            <a:endParaRPr lang="en-GB" sz="1800" b="1" dirty="0">
              <a:solidFill>
                <a:schemeClr val="tx1"/>
              </a:solidFill>
            </a:endParaRPr>
          </a:p>
        </p:txBody>
      </p:sp>
      <p:sp>
        <p:nvSpPr>
          <p:cNvPr id="10" name="Rectangle 9">
            <a:extLst>
              <a:ext uri="{FF2B5EF4-FFF2-40B4-BE49-F238E27FC236}">
                <a16:creationId xmlns:a16="http://schemas.microsoft.com/office/drawing/2014/main" id="{1A1048C3-6F35-3BC0-BC3D-6FC5CFEB5757}"/>
              </a:ext>
            </a:extLst>
          </p:cNvPr>
          <p:cNvSpPr/>
          <p:nvPr/>
        </p:nvSpPr>
        <p:spPr>
          <a:xfrm>
            <a:off x="157779" y="3167803"/>
            <a:ext cx="1724809" cy="3730538"/>
          </a:xfrm>
          <a:prstGeom prst="rect">
            <a:avLst/>
          </a:prstGeom>
          <a:solidFill>
            <a:srgbClr val="FFCC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l" fontAlgn="t"/>
            <a:r>
              <a:rPr lang="en-US" sz="1400" dirty="0">
                <a:solidFill>
                  <a:srgbClr val="000000"/>
                </a:solidFill>
              </a:rPr>
              <a:t>For the following curriculum subjects, we follow a scheme of work:</a:t>
            </a:r>
          </a:p>
          <a:p>
            <a:pPr algn="l" fontAlgn="t"/>
            <a:endParaRPr lang="en-US" sz="1400" b="0" i="0" dirty="0">
              <a:solidFill>
                <a:srgbClr val="000000"/>
              </a:solidFill>
              <a:effectLst/>
            </a:endParaRPr>
          </a:p>
          <a:p>
            <a:pPr algn="l" fontAlgn="t"/>
            <a:r>
              <a:rPr lang="en-US" sz="1400" dirty="0">
                <a:solidFill>
                  <a:srgbClr val="000000"/>
                </a:solidFill>
              </a:rPr>
              <a:t>Phonics – Little Wandle</a:t>
            </a:r>
          </a:p>
          <a:p>
            <a:pPr algn="l" fontAlgn="t"/>
            <a:r>
              <a:rPr lang="en-US" sz="1400" b="0" i="0" dirty="0">
                <a:solidFill>
                  <a:srgbClr val="000000"/>
                </a:solidFill>
                <a:effectLst/>
              </a:rPr>
              <a:t>Math</a:t>
            </a:r>
            <a:r>
              <a:rPr lang="en-US" sz="1400" dirty="0">
                <a:solidFill>
                  <a:srgbClr val="000000"/>
                </a:solidFill>
              </a:rPr>
              <a:t>ematics – </a:t>
            </a:r>
            <a:r>
              <a:rPr lang="en-US" sz="1400" dirty="0" err="1">
                <a:solidFill>
                  <a:srgbClr val="000000"/>
                </a:solidFill>
              </a:rPr>
              <a:t>Maths</a:t>
            </a:r>
            <a:r>
              <a:rPr lang="en-US" sz="1400" dirty="0">
                <a:solidFill>
                  <a:srgbClr val="000000"/>
                </a:solidFill>
              </a:rPr>
              <a:t> – No Problem!</a:t>
            </a:r>
          </a:p>
          <a:p>
            <a:pPr algn="l" fontAlgn="t"/>
            <a:r>
              <a:rPr lang="en-US" sz="1400" b="0" i="0" dirty="0">
                <a:solidFill>
                  <a:srgbClr val="000000"/>
                </a:solidFill>
                <a:effectLst/>
              </a:rPr>
              <a:t>PE – Complete PE</a:t>
            </a:r>
          </a:p>
          <a:p>
            <a:pPr algn="l" fontAlgn="t"/>
            <a:r>
              <a:rPr lang="en-US" sz="1400" dirty="0">
                <a:solidFill>
                  <a:srgbClr val="000000"/>
                </a:solidFill>
              </a:rPr>
              <a:t>French – Language Angels</a:t>
            </a:r>
          </a:p>
          <a:p>
            <a:pPr algn="l" fontAlgn="t"/>
            <a:r>
              <a:rPr lang="en-US" sz="1400" dirty="0">
                <a:solidFill>
                  <a:srgbClr val="000000"/>
                </a:solidFill>
              </a:rPr>
              <a:t>ICT: Teach computing</a:t>
            </a:r>
          </a:p>
          <a:p>
            <a:pPr algn="l" fontAlgn="t"/>
            <a:r>
              <a:rPr lang="en-US" sz="1400" dirty="0">
                <a:solidFill>
                  <a:srgbClr val="000000"/>
                </a:solidFill>
              </a:rPr>
              <a:t>RE: Discovery RE</a:t>
            </a:r>
          </a:p>
        </p:txBody>
      </p:sp>
      <p:sp>
        <p:nvSpPr>
          <p:cNvPr id="11" name="Rectangle 10">
            <a:extLst>
              <a:ext uri="{FF2B5EF4-FFF2-40B4-BE49-F238E27FC236}">
                <a16:creationId xmlns:a16="http://schemas.microsoft.com/office/drawing/2014/main" id="{07DE98A8-3049-8278-EE7F-4983186FE5D0}"/>
              </a:ext>
            </a:extLst>
          </p:cNvPr>
          <p:cNvSpPr/>
          <p:nvPr/>
        </p:nvSpPr>
        <p:spPr>
          <a:xfrm>
            <a:off x="157778" y="2037110"/>
            <a:ext cx="6469811" cy="721514"/>
          </a:xfrm>
          <a:prstGeom prst="rect">
            <a:avLst/>
          </a:prstGeom>
          <a:solidFill>
            <a:srgbClr val="FFCC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l" fontAlgn="t"/>
            <a:r>
              <a:rPr lang="en-US" sz="1400" b="0" i="0" dirty="0">
                <a:solidFill>
                  <a:srgbClr val="000000"/>
                </a:solidFill>
                <a:effectLst/>
                <a:latin typeface="Calibri" panose="020F0502020204030204" pitchFamily="34" charset="0"/>
              </a:rPr>
              <a:t>There are some areas of the curriculum that should be taught through specific schemes. For example, schools are directed to adopt an accredited phonics sche</a:t>
            </a:r>
            <a:r>
              <a:rPr lang="en-US" sz="1400" dirty="0">
                <a:solidFill>
                  <a:srgbClr val="000000"/>
                </a:solidFill>
                <a:latin typeface="Calibri" panose="020F0502020204030204" pitchFamily="34" charset="0"/>
              </a:rPr>
              <a:t>me.</a:t>
            </a:r>
            <a:endParaRPr lang="en-US" sz="1400" b="0" i="0" dirty="0">
              <a:solidFill>
                <a:srgbClr val="000000"/>
              </a:solidFill>
              <a:effectLst/>
              <a:latin typeface="Muli"/>
            </a:endParaRPr>
          </a:p>
        </p:txBody>
      </p:sp>
      <p:sp>
        <p:nvSpPr>
          <p:cNvPr id="12" name="Rectangle 11">
            <a:extLst>
              <a:ext uri="{FF2B5EF4-FFF2-40B4-BE49-F238E27FC236}">
                <a16:creationId xmlns:a16="http://schemas.microsoft.com/office/drawing/2014/main" id="{BB619177-5818-E41F-0DB9-7C81A6B94492}"/>
              </a:ext>
            </a:extLst>
          </p:cNvPr>
          <p:cNvSpPr/>
          <p:nvPr/>
        </p:nvSpPr>
        <p:spPr>
          <a:xfrm>
            <a:off x="194093" y="7701331"/>
            <a:ext cx="6469811" cy="2003612"/>
          </a:xfrm>
          <a:prstGeom prst="rect">
            <a:avLst/>
          </a:prstGeom>
          <a:solidFill>
            <a:srgbClr val="FFCC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l" fontAlgn="t"/>
            <a:r>
              <a:rPr lang="en-US" sz="1400" dirty="0">
                <a:solidFill>
                  <a:srgbClr val="000000"/>
                </a:solidFill>
              </a:rPr>
              <a:t>Each of the schemes have been adopted after careful research. We never adopt something on the basis of, “The school up the road is having success with this so let’s do the same.” In fact, where schemes are introduced, we do so using EEF’s guidance on implementing change. This is because we need to be confident that the scheme is well-matched to our needs and that we have considered fully the process involved in implementing this effectively. We believe that change is a process, not an event. Time is allowed to ‘explore’ a change fully, considering why this (and not something else)? We also ensure that the introduction of a new scheme is supported through best-quality CPD.  </a:t>
            </a:r>
            <a:endParaRPr lang="en-US" sz="1400" b="0" i="0" dirty="0">
              <a:solidFill>
                <a:srgbClr val="000000"/>
              </a:solidFill>
              <a:effectLst/>
            </a:endParaRPr>
          </a:p>
        </p:txBody>
      </p:sp>
      <p:pic>
        <p:nvPicPr>
          <p:cNvPr id="3074" name="Picture 2" descr="EEF publish their report on evidence implementation in schools. - CIRL">
            <a:extLst>
              <a:ext uri="{FF2B5EF4-FFF2-40B4-BE49-F238E27FC236}">
                <a16:creationId xmlns:a16="http://schemas.microsoft.com/office/drawing/2014/main" id="{B25C999C-880E-ABB2-3970-1DD65D5E26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6088" y="3086064"/>
            <a:ext cx="4858770" cy="392975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AD26D0C3-6CB2-DAF1-FCC9-9D08AB6FD569}"/>
              </a:ext>
            </a:extLst>
          </p:cNvPr>
          <p:cNvSpPr>
            <a:spLocks noGrp="1"/>
          </p:cNvSpPr>
          <p:nvPr>
            <p:ph type="sldNum" sz="quarter" idx="12"/>
          </p:nvPr>
        </p:nvSpPr>
        <p:spPr/>
        <p:txBody>
          <a:bodyPr/>
          <a:lstStyle/>
          <a:p>
            <a:fld id="{1FB9D902-7619-4FE9-85FD-13C2F25CAED9}" type="slidenum">
              <a:rPr lang="en-GB" smtClean="0"/>
              <a:t>21</a:t>
            </a:fld>
            <a:endParaRPr lang="en-GB"/>
          </a:p>
        </p:txBody>
      </p:sp>
    </p:spTree>
    <p:extLst>
      <p:ext uri="{BB962C8B-B14F-4D97-AF65-F5344CB8AC3E}">
        <p14:creationId xmlns:p14="http://schemas.microsoft.com/office/powerpoint/2010/main" val="657096586"/>
      </p:ext>
    </p:extLst>
  </p:cSld>
  <p:clrMapOvr>
    <a:masterClrMapping/>
  </p:clrMapOvr>
  <p:extLst>
    <p:ext uri="{6950BFC3-D8DA-4A85-94F7-54DA5524770B}">
      <p188:commentRel xmlns:p188="http://schemas.microsoft.com/office/powerpoint/2018/8/main" r:id="rId2"/>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39112D-C32F-FF37-5630-C1244082577F}"/>
            </a:ext>
          </a:extLst>
        </p:cNvPr>
        <p:cNvGrpSpPr/>
        <p:nvPr/>
      </p:nvGrpSpPr>
      <p:grpSpPr>
        <a:xfrm>
          <a:off x="0" y="0"/>
          <a:ext cx="0" cy="0"/>
          <a:chOff x="0" y="0"/>
          <a:chExt cx="0" cy="0"/>
        </a:xfrm>
      </p:grpSpPr>
      <p:pic>
        <p:nvPicPr>
          <p:cNvPr id="46" name="Picture 45">
            <a:extLst>
              <a:ext uri="{FF2B5EF4-FFF2-40B4-BE49-F238E27FC236}">
                <a16:creationId xmlns:a16="http://schemas.microsoft.com/office/drawing/2014/main" id="{ED96B836-0589-9F8F-CEA6-27157090EC98}"/>
              </a:ext>
            </a:extLst>
          </p:cNvPr>
          <p:cNvPicPr>
            <a:picLocks noChangeAspect="1"/>
          </p:cNvPicPr>
          <p:nvPr/>
        </p:nvPicPr>
        <p:blipFill>
          <a:blip r:embed="rId2"/>
          <a:stretch>
            <a:fillRect/>
          </a:stretch>
        </p:blipFill>
        <p:spPr>
          <a:xfrm>
            <a:off x="0" y="152150"/>
            <a:ext cx="6858000" cy="951186"/>
          </a:xfrm>
          <a:prstGeom prst="rect">
            <a:avLst/>
          </a:prstGeom>
        </p:spPr>
      </p:pic>
      <p:sp>
        <p:nvSpPr>
          <p:cNvPr id="13" name="TextBox 12">
            <a:extLst>
              <a:ext uri="{FF2B5EF4-FFF2-40B4-BE49-F238E27FC236}">
                <a16:creationId xmlns:a16="http://schemas.microsoft.com/office/drawing/2014/main" id="{61653672-48EC-ABD8-0CA6-A189D0F99CED}"/>
              </a:ext>
            </a:extLst>
          </p:cNvPr>
          <p:cNvSpPr txBox="1"/>
          <p:nvPr/>
        </p:nvSpPr>
        <p:spPr>
          <a:xfrm>
            <a:off x="1641159" y="827525"/>
            <a:ext cx="4257099" cy="338554"/>
          </a:xfrm>
          <a:prstGeom prst="rect">
            <a:avLst/>
          </a:prstGeom>
          <a:noFill/>
        </p:spPr>
        <p:txBody>
          <a:bodyPr wrap="square" rtlCol="0">
            <a:spAutoFit/>
          </a:bodyPr>
          <a:lstStyle/>
          <a:p>
            <a:r>
              <a:rPr lang="en-GB" sz="1600" b="1" dirty="0">
                <a:solidFill>
                  <a:srgbClr val="02765C"/>
                </a:solidFill>
              </a:rPr>
              <a:t>Ready		Respectful			 Safe</a:t>
            </a:r>
          </a:p>
        </p:txBody>
      </p:sp>
      <p:sp>
        <p:nvSpPr>
          <p:cNvPr id="50" name="Rectangle 49">
            <a:extLst>
              <a:ext uri="{FF2B5EF4-FFF2-40B4-BE49-F238E27FC236}">
                <a16:creationId xmlns:a16="http://schemas.microsoft.com/office/drawing/2014/main" id="{22401C5B-0AD0-E467-DD07-C33C09BF7E08}"/>
              </a:ext>
            </a:extLst>
          </p:cNvPr>
          <p:cNvSpPr/>
          <p:nvPr/>
        </p:nvSpPr>
        <p:spPr>
          <a:xfrm>
            <a:off x="161447" y="1167016"/>
            <a:ext cx="6469811" cy="504176"/>
          </a:xfrm>
          <a:prstGeom prst="rect">
            <a:avLst/>
          </a:prstGeom>
          <a:solidFill>
            <a:srgbClr val="FFCC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dirty="0">
                <a:solidFill>
                  <a:schemeClr val="tx1"/>
                </a:solidFill>
              </a:rPr>
              <a:t>Book Talk</a:t>
            </a:r>
            <a:endParaRPr lang="en-GB" sz="2800" b="1" dirty="0">
              <a:solidFill>
                <a:schemeClr val="tx1"/>
              </a:solidFill>
            </a:endParaRPr>
          </a:p>
        </p:txBody>
      </p:sp>
      <p:sp>
        <p:nvSpPr>
          <p:cNvPr id="5" name="TextBox 4">
            <a:extLst>
              <a:ext uri="{FF2B5EF4-FFF2-40B4-BE49-F238E27FC236}">
                <a16:creationId xmlns:a16="http://schemas.microsoft.com/office/drawing/2014/main" id="{57166971-C137-8E21-440F-5B7D89338581}"/>
              </a:ext>
            </a:extLst>
          </p:cNvPr>
          <p:cNvSpPr txBox="1"/>
          <p:nvPr/>
        </p:nvSpPr>
        <p:spPr>
          <a:xfrm>
            <a:off x="157778" y="3881369"/>
            <a:ext cx="638001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200">
              <a:cs typeface="Segoe UI"/>
            </a:endParaRPr>
          </a:p>
        </p:txBody>
      </p:sp>
      <p:sp>
        <p:nvSpPr>
          <p:cNvPr id="7" name="TextBox 6">
            <a:extLst>
              <a:ext uri="{FF2B5EF4-FFF2-40B4-BE49-F238E27FC236}">
                <a16:creationId xmlns:a16="http://schemas.microsoft.com/office/drawing/2014/main" id="{C172392B-32BC-4B67-2AD7-EBCDD8C01DCC}"/>
              </a:ext>
            </a:extLst>
          </p:cNvPr>
          <p:cNvSpPr txBox="1"/>
          <p:nvPr/>
        </p:nvSpPr>
        <p:spPr>
          <a:xfrm>
            <a:off x="157778" y="1734558"/>
            <a:ext cx="3436620" cy="338554"/>
          </a:xfrm>
          <a:prstGeom prst="rect">
            <a:avLst/>
          </a:prstGeom>
          <a:noFill/>
        </p:spPr>
        <p:txBody>
          <a:bodyPr wrap="square">
            <a:spAutoFit/>
          </a:bodyPr>
          <a:lstStyle/>
          <a:p>
            <a:r>
              <a:rPr lang="en-US" sz="1600" b="1" dirty="0">
                <a:solidFill>
                  <a:schemeClr val="tx1"/>
                </a:solidFill>
              </a:rPr>
              <a:t>This is what we believe…</a:t>
            </a:r>
            <a:endParaRPr lang="en-GB" sz="1600" b="1" dirty="0">
              <a:solidFill>
                <a:schemeClr val="tx1"/>
              </a:solidFill>
            </a:endParaRPr>
          </a:p>
        </p:txBody>
      </p:sp>
      <p:sp>
        <p:nvSpPr>
          <p:cNvPr id="8" name="TextBox 7">
            <a:extLst>
              <a:ext uri="{FF2B5EF4-FFF2-40B4-BE49-F238E27FC236}">
                <a16:creationId xmlns:a16="http://schemas.microsoft.com/office/drawing/2014/main" id="{737487FA-CFAC-7A56-E3F3-FAE7242E2F16}"/>
              </a:ext>
            </a:extLst>
          </p:cNvPr>
          <p:cNvSpPr txBox="1"/>
          <p:nvPr/>
        </p:nvSpPr>
        <p:spPr>
          <a:xfrm>
            <a:off x="4501796" y="2812789"/>
            <a:ext cx="3436620" cy="338554"/>
          </a:xfrm>
          <a:prstGeom prst="rect">
            <a:avLst/>
          </a:prstGeom>
          <a:noFill/>
        </p:spPr>
        <p:txBody>
          <a:bodyPr wrap="square">
            <a:spAutoFit/>
          </a:bodyPr>
          <a:lstStyle/>
          <a:p>
            <a:r>
              <a:rPr lang="en-US" sz="1600" b="1" dirty="0"/>
              <a:t>So this is what we do</a:t>
            </a:r>
            <a:r>
              <a:rPr lang="en-US" sz="1600" b="1" dirty="0">
                <a:solidFill>
                  <a:schemeClr val="tx1"/>
                </a:solidFill>
              </a:rPr>
              <a:t>…</a:t>
            </a:r>
            <a:endParaRPr lang="en-GB" sz="1600" b="1" dirty="0">
              <a:solidFill>
                <a:schemeClr val="tx1"/>
              </a:solidFill>
            </a:endParaRPr>
          </a:p>
        </p:txBody>
      </p:sp>
      <p:sp>
        <p:nvSpPr>
          <p:cNvPr id="9" name="TextBox 8">
            <a:extLst>
              <a:ext uri="{FF2B5EF4-FFF2-40B4-BE49-F238E27FC236}">
                <a16:creationId xmlns:a16="http://schemas.microsoft.com/office/drawing/2014/main" id="{97F1B98F-A10A-1A90-311F-8E91A757949F}"/>
              </a:ext>
            </a:extLst>
          </p:cNvPr>
          <p:cNvSpPr txBox="1"/>
          <p:nvPr/>
        </p:nvSpPr>
        <p:spPr>
          <a:xfrm>
            <a:off x="157778" y="5409079"/>
            <a:ext cx="3436620" cy="338554"/>
          </a:xfrm>
          <a:prstGeom prst="rect">
            <a:avLst/>
          </a:prstGeom>
          <a:noFill/>
        </p:spPr>
        <p:txBody>
          <a:bodyPr wrap="square">
            <a:spAutoFit/>
          </a:bodyPr>
          <a:lstStyle/>
          <a:p>
            <a:r>
              <a:rPr lang="en-US" sz="1600" b="1" dirty="0"/>
              <a:t>And this is how that looks</a:t>
            </a:r>
            <a:r>
              <a:rPr lang="en-US" sz="1600" b="1" dirty="0">
                <a:solidFill>
                  <a:schemeClr val="tx1"/>
                </a:solidFill>
              </a:rPr>
              <a:t>…</a:t>
            </a:r>
            <a:endParaRPr lang="en-GB" sz="1600" b="1" dirty="0">
              <a:solidFill>
                <a:schemeClr val="tx1"/>
              </a:solidFill>
            </a:endParaRPr>
          </a:p>
        </p:txBody>
      </p:sp>
      <p:sp>
        <p:nvSpPr>
          <p:cNvPr id="10" name="Rectangle 9">
            <a:extLst>
              <a:ext uri="{FF2B5EF4-FFF2-40B4-BE49-F238E27FC236}">
                <a16:creationId xmlns:a16="http://schemas.microsoft.com/office/drawing/2014/main" id="{B8F5DE4D-3240-CFF9-9ADF-77892DA0A49E}"/>
              </a:ext>
            </a:extLst>
          </p:cNvPr>
          <p:cNvSpPr/>
          <p:nvPr/>
        </p:nvSpPr>
        <p:spPr>
          <a:xfrm>
            <a:off x="3190969" y="3199390"/>
            <a:ext cx="3436619" cy="2354246"/>
          </a:xfrm>
          <a:prstGeom prst="rect">
            <a:avLst/>
          </a:prstGeom>
          <a:solidFill>
            <a:srgbClr val="FFCC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1400" dirty="0">
                <a:solidFill>
                  <a:schemeClr val="tx1"/>
                </a:solidFill>
              </a:rPr>
              <a:t>Book talk is our super-power! </a:t>
            </a:r>
            <a:r>
              <a:rPr lang="en-GB" sz="1400" kern="0" dirty="0">
                <a:solidFill>
                  <a:srgbClr val="333333"/>
                </a:solidFill>
                <a:cs typeface="Times New Roman" panose="02020603050405020304" pitchFamily="18" charset="0"/>
              </a:rPr>
              <a:t>L</a:t>
            </a:r>
            <a:r>
              <a:rPr lang="en-GB" sz="1400" kern="0" dirty="0">
                <a:solidFill>
                  <a:srgbClr val="333333"/>
                </a:solidFill>
                <a:effectLst/>
                <a:ea typeface="Times New Roman" panose="02020603050405020304" pitchFamily="18" charset="0"/>
                <a:cs typeface="Times New Roman" panose="02020603050405020304" pitchFamily="18" charset="0"/>
              </a:rPr>
              <a:t>anguage comprehension and composition are developed by talking, listening to and talking about stories, and by learning poetry and songs. We pride ourselves on the level of discussion of our texts and how language and vocabulary is explored.</a:t>
            </a:r>
            <a:r>
              <a:rPr lang="en-GB" sz="1400" b="1" dirty="0">
                <a:solidFill>
                  <a:schemeClr val="tx1"/>
                </a:solidFill>
              </a:rPr>
              <a:t> </a:t>
            </a:r>
            <a:r>
              <a:rPr lang="en-GB" sz="1400" dirty="0">
                <a:solidFill>
                  <a:schemeClr val="tx1"/>
                </a:solidFill>
              </a:rPr>
              <a:t>This year, </a:t>
            </a:r>
            <a:r>
              <a:rPr lang="en-GB" sz="1400" dirty="0" err="1">
                <a:solidFill>
                  <a:schemeClr val="tx1"/>
                </a:solidFill>
              </a:rPr>
              <a:t>Muscliff</a:t>
            </a:r>
            <a:r>
              <a:rPr lang="en-GB" sz="1400" dirty="0">
                <a:solidFill>
                  <a:schemeClr val="tx1"/>
                </a:solidFill>
              </a:rPr>
              <a:t> teachers are involved in CPD focussed on developing oracy in school through evidence-based research.</a:t>
            </a:r>
          </a:p>
        </p:txBody>
      </p:sp>
      <p:sp>
        <p:nvSpPr>
          <p:cNvPr id="11" name="Rectangle 10">
            <a:extLst>
              <a:ext uri="{FF2B5EF4-FFF2-40B4-BE49-F238E27FC236}">
                <a16:creationId xmlns:a16="http://schemas.microsoft.com/office/drawing/2014/main" id="{47E32110-7D90-8F90-4594-B94ED743B694}"/>
              </a:ext>
            </a:extLst>
          </p:cNvPr>
          <p:cNvSpPr/>
          <p:nvPr/>
        </p:nvSpPr>
        <p:spPr>
          <a:xfrm>
            <a:off x="157778" y="2037109"/>
            <a:ext cx="6469811" cy="722763"/>
          </a:xfrm>
          <a:prstGeom prst="rect">
            <a:avLst/>
          </a:prstGeom>
          <a:solidFill>
            <a:srgbClr val="FFCC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fontAlgn="t"/>
            <a:r>
              <a:rPr lang="en-GB"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The book talk is purposeful and seamlessly creates opportunities to explore comprehension strategies.</a:t>
            </a:r>
          </a:p>
        </p:txBody>
      </p:sp>
      <p:sp>
        <p:nvSpPr>
          <p:cNvPr id="12" name="Rectangle 11">
            <a:extLst>
              <a:ext uri="{FF2B5EF4-FFF2-40B4-BE49-F238E27FC236}">
                <a16:creationId xmlns:a16="http://schemas.microsoft.com/office/drawing/2014/main" id="{F8FF4C2A-7757-9EB6-CAD3-73DD015885C1}"/>
              </a:ext>
            </a:extLst>
          </p:cNvPr>
          <p:cNvSpPr/>
          <p:nvPr/>
        </p:nvSpPr>
        <p:spPr>
          <a:xfrm>
            <a:off x="157777" y="5754508"/>
            <a:ext cx="6469811" cy="4026236"/>
          </a:xfrm>
          <a:prstGeom prst="rect">
            <a:avLst/>
          </a:prstGeom>
          <a:solidFill>
            <a:srgbClr val="FFCC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1400" b="1" dirty="0">
                <a:solidFill>
                  <a:schemeClr val="tx1"/>
                </a:solidFill>
              </a:rPr>
              <a:t>Drama</a:t>
            </a:r>
          </a:p>
          <a:p>
            <a:r>
              <a:rPr lang="en-GB" sz="1400" dirty="0">
                <a:solidFill>
                  <a:schemeClr val="tx1"/>
                </a:solidFill>
              </a:rPr>
              <a:t>Drama activities enable children to put themselves into the position of a character. This develops children’s inference skills as they need to interpret what they have read and link this to how a character is feeling. </a:t>
            </a:r>
          </a:p>
          <a:p>
            <a:r>
              <a:rPr lang="en-GB" sz="1400" b="1" dirty="0">
                <a:solidFill>
                  <a:schemeClr val="tx1"/>
                </a:solidFill>
              </a:rPr>
              <a:t>Language</a:t>
            </a:r>
          </a:p>
          <a:p>
            <a:r>
              <a:rPr lang="en-US" sz="1400" b="0" i="0" dirty="0">
                <a:solidFill>
                  <a:schemeClr val="tx1"/>
                </a:solidFill>
                <a:effectLst/>
              </a:rPr>
              <a:t>Language comprehension is the ability to understand the different elements of spoken or written language, like the meaning of words and how words are put together to form sentences.</a:t>
            </a:r>
          </a:p>
          <a:p>
            <a:r>
              <a:rPr lang="en-GB" sz="1400" b="1" dirty="0">
                <a:solidFill>
                  <a:schemeClr val="tx1"/>
                </a:solidFill>
              </a:rPr>
              <a:t>Debate</a:t>
            </a:r>
          </a:p>
          <a:p>
            <a:r>
              <a:rPr lang="en-GB" sz="1400" dirty="0">
                <a:solidFill>
                  <a:schemeClr val="tx1"/>
                </a:solidFill>
              </a:rPr>
              <a:t>Arguments are one of our favourites! This requires a more wholistic understanding of the text. Since structuring lessons using debate, our children have become much more efficient in tackling comprehension questions as they are more able to make a point, justify the point with evidence from what they have read but also look for further points to ‘back up’ their original idea.</a:t>
            </a:r>
          </a:p>
          <a:p>
            <a:r>
              <a:rPr lang="en-GB" sz="1400" b="1" dirty="0">
                <a:solidFill>
                  <a:schemeClr val="tx1"/>
                </a:solidFill>
              </a:rPr>
              <a:t>The Author Craft</a:t>
            </a:r>
          </a:p>
          <a:p>
            <a:r>
              <a:rPr lang="en-GB" sz="1400" dirty="0">
                <a:solidFill>
                  <a:schemeClr val="tx1"/>
                </a:solidFill>
              </a:rPr>
              <a:t>Here we analyse how and why an author writes a particular word or phrase. We noted from question level analysis that previously our children lacked the ability to answer questions that involved author’s choices. </a:t>
            </a:r>
            <a:endParaRPr lang="en-GB" sz="1400" kern="0" dirty="0">
              <a:solidFill>
                <a:srgbClr val="333333"/>
              </a:solidFill>
              <a:effectLst/>
              <a:ea typeface="Times New Roman" panose="02020603050405020304" pitchFamily="18" charset="0"/>
              <a:cs typeface="Times New Roman" panose="02020603050405020304" pitchFamily="18" charset="0"/>
            </a:endParaRPr>
          </a:p>
          <a:p>
            <a:pPr algn="l" fontAlgn="t"/>
            <a:endParaRPr lang="en-US" sz="1400" b="0" i="0" dirty="0">
              <a:solidFill>
                <a:srgbClr val="000000"/>
              </a:solidFill>
              <a:effectLst/>
            </a:endParaRPr>
          </a:p>
        </p:txBody>
      </p:sp>
      <p:pic>
        <p:nvPicPr>
          <p:cNvPr id="6" name="Picture 5">
            <a:extLst>
              <a:ext uri="{FF2B5EF4-FFF2-40B4-BE49-F238E27FC236}">
                <a16:creationId xmlns:a16="http://schemas.microsoft.com/office/drawing/2014/main" id="{430D313E-AAD5-0E01-FB17-7703703604A9}"/>
              </a:ext>
            </a:extLst>
          </p:cNvPr>
          <p:cNvPicPr>
            <a:picLocks noChangeAspect="1"/>
          </p:cNvPicPr>
          <p:nvPr/>
        </p:nvPicPr>
        <p:blipFill>
          <a:blip r:embed="rId3"/>
          <a:stretch>
            <a:fillRect/>
          </a:stretch>
        </p:blipFill>
        <p:spPr>
          <a:xfrm>
            <a:off x="252969" y="2893907"/>
            <a:ext cx="2705384" cy="2567272"/>
          </a:xfrm>
          <a:prstGeom prst="rect">
            <a:avLst/>
          </a:prstGeom>
        </p:spPr>
      </p:pic>
      <p:sp>
        <p:nvSpPr>
          <p:cNvPr id="2" name="Slide Number Placeholder 1">
            <a:extLst>
              <a:ext uri="{FF2B5EF4-FFF2-40B4-BE49-F238E27FC236}">
                <a16:creationId xmlns:a16="http://schemas.microsoft.com/office/drawing/2014/main" id="{06E1F0FF-1AD8-5C4E-FE65-FC1E34CE9696}"/>
              </a:ext>
            </a:extLst>
          </p:cNvPr>
          <p:cNvSpPr>
            <a:spLocks noGrp="1"/>
          </p:cNvSpPr>
          <p:nvPr>
            <p:ph type="sldNum" sz="quarter" idx="12"/>
          </p:nvPr>
        </p:nvSpPr>
        <p:spPr/>
        <p:txBody>
          <a:bodyPr/>
          <a:lstStyle/>
          <a:p>
            <a:fld id="{1FB9D902-7619-4FE9-85FD-13C2F25CAED9}" type="slidenum">
              <a:rPr lang="en-GB" smtClean="0"/>
              <a:t>22</a:t>
            </a:fld>
            <a:endParaRPr lang="en-GB"/>
          </a:p>
        </p:txBody>
      </p:sp>
    </p:spTree>
    <p:extLst>
      <p:ext uri="{BB962C8B-B14F-4D97-AF65-F5344CB8AC3E}">
        <p14:creationId xmlns:p14="http://schemas.microsoft.com/office/powerpoint/2010/main" val="9124494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BA43F7-F4F4-13CE-4B08-57FABAFC5DE3}"/>
            </a:ext>
          </a:extLst>
        </p:cNvPr>
        <p:cNvGrpSpPr/>
        <p:nvPr/>
      </p:nvGrpSpPr>
      <p:grpSpPr>
        <a:xfrm>
          <a:off x="0" y="0"/>
          <a:ext cx="0" cy="0"/>
          <a:chOff x="0" y="0"/>
          <a:chExt cx="0" cy="0"/>
        </a:xfrm>
      </p:grpSpPr>
      <p:pic>
        <p:nvPicPr>
          <p:cNvPr id="46" name="Picture 45">
            <a:extLst>
              <a:ext uri="{FF2B5EF4-FFF2-40B4-BE49-F238E27FC236}">
                <a16:creationId xmlns:a16="http://schemas.microsoft.com/office/drawing/2014/main" id="{72D91865-08CD-EE0E-EE50-A530D94BC953}"/>
              </a:ext>
            </a:extLst>
          </p:cNvPr>
          <p:cNvPicPr>
            <a:picLocks noChangeAspect="1"/>
          </p:cNvPicPr>
          <p:nvPr/>
        </p:nvPicPr>
        <p:blipFill>
          <a:blip r:embed="rId2"/>
          <a:stretch>
            <a:fillRect/>
          </a:stretch>
        </p:blipFill>
        <p:spPr>
          <a:xfrm>
            <a:off x="0" y="152150"/>
            <a:ext cx="6858000" cy="951186"/>
          </a:xfrm>
          <a:prstGeom prst="rect">
            <a:avLst/>
          </a:prstGeom>
        </p:spPr>
      </p:pic>
      <p:sp>
        <p:nvSpPr>
          <p:cNvPr id="13" name="TextBox 12">
            <a:extLst>
              <a:ext uri="{FF2B5EF4-FFF2-40B4-BE49-F238E27FC236}">
                <a16:creationId xmlns:a16="http://schemas.microsoft.com/office/drawing/2014/main" id="{FA9D2703-F1FC-2516-8810-AD697007F6D6}"/>
              </a:ext>
            </a:extLst>
          </p:cNvPr>
          <p:cNvSpPr txBox="1"/>
          <p:nvPr/>
        </p:nvSpPr>
        <p:spPr>
          <a:xfrm>
            <a:off x="1641159" y="827525"/>
            <a:ext cx="4257099" cy="338554"/>
          </a:xfrm>
          <a:prstGeom prst="rect">
            <a:avLst/>
          </a:prstGeom>
          <a:noFill/>
        </p:spPr>
        <p:txBody>
          <a:bodyPr wrap="square" rtlCol="0">
            <a:spAutoFit/>
          </a:bodyPr>
          <a:lstStyle/>
          <a:p>
            <a:r>
              <a:rPr lang="en-GB" sz="1600" b="1" dirty="0">
                <a:solidFill>
                  <a:srgbClr val="02765C"/>
                </a:solidFill>
              </a:rPr>
              <a:t>Ready		Respectful			 Safe</a:t>
            </a:r>
          </a:p>
        </p:txBody>
      </p:sp>
      <p:sp>
        <p:nvSpPr>
          <p:cNvPr id="50" name="Rectangle 49">
            <a:extLst>
              <a:ext uri="{FF2B5EF4-FFF2-40B4-BE49-F238E27FC236}">
                <a16:creationId xmlns:a16="http://schemas.microsoft.com/office/drawing/2014/main" id="{05C4A44B-5D21-AE99-54E2-5DF0AAE20FEC}"/>
              </a:ext>
            </a:extLst>
          </p:cNvPr>
          <p:cNvSpPr/>
          <p:nvPr/>
        </p:nvSpPr>
        <p:spPr>
          <a:xfrm>
            <a:off x="161447" y="1167016"/>
            <a:ext cx="6469811" cy="504176"/>
          </a:xfrm>
          <a:prstGeom prst="rect">
            <a:avLst/>
          </a:prstGeom>
          <a:solidFill>
            <a:srgbClr val="FFCC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dirty="0">
                <a:solidFill>
                  <a:schemeClr val="tx1"/>
                </a:solidFill>
              </a:rPr>
              <a:t>Tell the Story</a:t>
            </a:r>
            <a:endParaRPr lang="en-GB" sz="2800" b="1" dirty="0">
              <a:solidFill>
                <a:schemeClr val="tx1"/>
              </a:solidFill>
            </a:endParaRPr>
          </a:p>
        </p:txBody>
      </p:sp>
      <p:sp>
        <p:nvSpPr>
          <p:cNvPr id="5" name="TextBox 4">
            <a:extLst>
              <a:ext uri="{FF2B5EF4-FFF2-40B4-BE49-F238E27FC236}">
                <a16:creationId xmlns:a16="http://schemas.microsoft.com/office/drawing/2014/main" id="{FD3A0764-AF06-0AB7-6003-CAFA3EA342C5}"/>
              </a:ext>
            </a:extLst>
          </p:cNvPr>
          <p:cNvSpPr txBox="1"/>
          <p:nvPr/>
        </p:nvSpPr>
        <p:spPr>
          <a:xfrm>
            <a:off x="157778" y="3881369"/>
            <a:ext cx="638001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200">
              <a:cs typeface="Segoe UI"/>
            </a:endParaRPr>
          </a:p>
        </p:txBody>
      </p:sp>
      <p:sp>
        <p:nvSpPr>
          <p:cNvPr id="7" name="TextBox 6">
            <a:extLst>
              <a:ext uri="{FF2B5EF4-FFF2-40B4-BE49-F238E27FC236}">
                <a16:creationId xmlns:a16="http://schemas.microsoft.com/office/drawing/2014/main" id="{1B906C4C-B23A-D662-35CB-852A8227787A}"/>
              </a:ext>
            </a:extLst>
          </p:cNvPr>
          <p:cNvSpPr txBox="1"/>
          <p:nvPr/>
        </p:nvSpPr>
        <p:spPr>
          <a:xfrm>
            <a:off x="157778" y="1734558"/>
            <a:ext cx="3436620" cy="338554"/>
          </a:xfrm>
          <a:prstGeom prst="rect">
            <a:avLst/>
          </a:prstGeom>
          <a:noFill/>
        </p:spPr>
        <p:txBody>
          <a:bodyPr wrap="square">
            <a:spAutoFit/>
          </a:bodyPr>
          <a:lstStyle/>
          <a:p>
            <a:r>
              <a:rPr lang="en-US" sz="1600" b="1" dirty="0">
                <a:solidFill>
                  <a:schemeClr val="tx1"/>
                </a:solidFill>
              </a:rPr>
              <a:t>This is what we believe…</a:t>
            </a:r>
            <a:endParaRPr lang="en-GB" sz="1600" b="1" dirty="0">
              <a:solidFill>
                <a:schemeClr val="tx1"/>
              </a:solidFill>
            </a:endParaRPr>
          </a:p>
        </p:txBody>
      </p:sp>
      <p:sp>
        <p:nvSpPr>
          <p:cNvPr id="8" name="TextBox 7">
            <a:extLst>
              <a:ext uri="{FF2B5EF4-FFF2-40B4-BE49-F238E27FC236}">
                <a16:creationId xmlns:a16="http://schemas.microsoft.com/office/drawing/2014/main" id="{3A8E0334-B6C5-0F22-D990-999719D6227D}"/>
              </a:ext>
            </a:extLst>
          </p:cNvPr>
          <p:cNvSpPr txBox="1"/>
          <p:nvPr/>
        </p:nvSpPr>
        <p:spPr>
          <a:xfrm>
            <a:off x="131502" y="3423107"/>
            <a:ext cx="3436620" cy="338554"/>
          </a:xfrm>
          <a:prstGeom prst="rect">
            <a:avLst/>
          </a:prstGeom>
          <a:noFill/>
        </p:spPr>
        <p:txBody>
          <a:bodyPr wrap="square">
            <a:spAutoFit/>
          </a:bodyPr>
          <a:lstStyle/>
          <a:p>
            <a:r>
              <a:rPr lang="en-US" sz="1600" b="1" dirty="0"/>
              <a:t>So this is what we do</a:t>
            </a:r>
            <a:r>
              <a:rPr lang="en-US" sz="1600" b="1" dirty="0">
                <a:solidFill>
                  <a:schemeClr val="tx1"/>
                </a:solidFill>
              </a:rPr>
              <a:t>…</a:t>
            </a:r>
            <a:endParaRPr lang="en-GB" sz="1600" b="1" dirty="0">
              <a:solidFill>
                <a:schemeClr val="tx1"/>
              </a:solidFill>
            </a:endParaRPr>
          </a:p>
        </p:txBody>
      </p:sp>
      <p:sp>
        <p:nvSpPr>
          <p:cNvPr id="9" name="TextBox 8">
            <a:extLst>
              <a:ext uri="{FF2B5EF4-FFF2-40B4-BE49-F238E27FC236}">
                <a16:creationId xmlns:a16="http://schemas.microsoft.com/office/drawing/2014/main" id="{48BF2D22-0F0B-CD08-F3D2-39FEAE0FDDC1}"/>
              </a:ext>
            </a:extLst>
          </p:cNvPr>
          <p:cNvSpPr txBox="1"/>
          <p:nvPr/>
        </p:nvSpPr>
        <p:spPr>
          <a:xfrm>
            <a:off x="154141" y="6585554"/>
            <a:ext cx="3436620" cy="338554"/>
          </a:xfrm>
          <a:prstGeom prst="rect">
            <a:avLst/>
          </a:prstGeom>
          <a:noFill/>
        </p:spPr>
        <p:txBody>
          <a:bodyPr wrap="square">
            <a:spAutoFit/>
          </a:bodyPr>
          <a:lstStyle/>
          <a:p>
            <a:r>
              <a:rPr lang="en-US" sz="1600" b="1" dirty="0"/>
              <a:t>And this is how that looks</a:t>
            </a:r>
            <a:r>
              <a:rPr lang="en-US" sz="1600" b="1" dirty="0">
                <a:solidFill>
                  <a:schemeClr val="tx1"/>
                </a:solidFill>
              </a:rPr>
              <a:t>…</a:t>
            </a:r>
            <a:endParaRPr lang="en-GB" sz="1600" b="1" dirty="0">
              <a:solidFill>
                <a:schemeClr val="tx1"/>
              </a:solidFill>
            </a:endParaRPr>
          </a:p>
        </p:txBody>
      </p:sp>
      <p:sp>
        <p:nvSpPr>
          <p:cNvPr id="10" name="Rectangle 9">
            <a:extLst>
              <a:ext uri="{FF2B5EF4-FFF2-40B4-BE49-F238E27FC236}">
                <a16:creationId xmlns:a16="http://schemas.microsoft.com/office/drawing/2014/main" id="{654E5BA9-9887-4002-C16E-250BB11D5D3B}"/>
              </a:ext>
            </a:extLst>
          </p:cNvPr>
          <p:cNvSpPr/>
          <p:nvPr/>
        </p:nvSpPr>
        <p:spPr>
          <a:xfrm>
            <a:off x="194093" y="3729648"/>
            <a:ext cx="3459259" cy="2736198"/>
          </a:xfrm>
          <a:prstGeom prst="rect">
            <a:avLst/>
          </a:prstGeom>
          <a:solidFill>
            <a:srgbClr val="FFCC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l" fontAlgn="t"/>
            <a:r>
              <a:rPr lang="en-US" sz="1600" dirty="0">
                <a:solidFill>
                  <a:srgbClr val="000000"/>
                </a:solidFill>
              </a:rPr>
              <a:t>Our currency here is ‘talk.’</a:t>
            </a:r>
          </a:p>
          <a:p>
            <a:pPr algn="l" fontAlgn="t"/>
            <a:r>
              <a:rPr lang="en-US" sz="1600" b="0" i="0" dirty="0">
                <a:solidFill>
                  <a:srgbClr val="000000"/>
                </a:solidFill>
                <a:effectLst/>
              </a:rPr>
              <a:t>Successful learning means that children can ‘tell the story’ of their learning</a:t>
            </a:r>
            <a:r>
              <a:rPr lang="en-US" sz="1600" dirty="0">
                <a:solidFill>
                  <a:srgbClr val="000000"/>
                </a:solidFill>
              </a:rPr>
              <a:t> throughout the curriculum.</a:t>
            </a:r>
          </a:p>
          <a:p>
            <a:pPr algn="l" fontAlgn="t"/>
            <a:endParaRPr lang="en-US" sz="1600" b="0" i="0" dirty="0">
              <a:solidFill>
                <a:srgbClr val="000000"/>
              </a:solidFill>
              <a:effectLst/>
            </a:endParaRPr>
          </a:p>
          <a:p>
            <a:pPr algn="l" fontAlgn="t"/>
            <a:r>
              <a:rPr lang="en-US" sz="1600" b="0" i="0" dirty="0">
                <a:solidFill>
                  <a:srgbClr val="000000"/>
                </a:solidFill>
                <a:effectLst/>
              </a:rPr>
              <a:t>Our teachers are currently engaged in high-quality CPD linked to developing oracy and dialogic teaching.</a:t>
            </a:r>
          </a:p>
          <a:p>
            <a:pPr algn="l" fontAlgn="t"/>
            <a:endParaRPr lang="en-US" sz="1600" dirty="0">
              <a:solidFill>
                <a:srgbClr val="000000"/>
              </a:solidFill>
            </a:endParaRPr>
          </a:p>
          <a:p>
            <a:pPr algn="l" fontAlgn="t"/>
            <a:r>
              <a:rPr lang="en-US" sz="1600" b="0" i="0" dirty="0">
                <a:solidFill>
                  <a:srgbClr val="000000"/>
                </a:solidFill>
                <a:effectLst/>
              </a:rPr>
              <a:t>Our ‘Book Talk’ is a key feature of what we do well here at </a:t>
            </a:r>
            <a:r>
              <a:rPr lang="en-US" sz="1600" b="0" i="0" dirty="0" err="1">
                <a:solidFill>
                  <a:srgbClr val="000000"/>
                </a:solidFill>
                <a:effectLst/>
              </a:rPr>
              <a:t>Muscliff</a:t>
            </a:r>
            <a:r>
              <a:rPr lang="en-US" sz="1600" b="0" i="0" dirty="0">
                <a:solidFill>
                  <a:srgbClr val="000000"/>
                </a:solidFill>
                <a:effectLst/>
              </a:rPr>
              <a:t>.</a:t>
            </a:r>
          </a:p>
        </p:txBody>
      </p:sp>
      <p:sp>
        <p:nvSpPr>
          <p:cNvPr id="11" name="Rectangle 10">
            <a:extLst>
              <a:ext uri="{FF2B5EF4-FFF2-40B4-BE49-F238E27FC236}">
                <a16:creationId xmlns:a16="http://schemas.microsoft.com/office/drawing/2014/main" id="{227AA983-0C54-ED8E-0620-E37813EC8822}"/>
              </a:ext>
            </a:extLst>
          </p:cNvPr>
          <p:cNvSpPr/>
          <p:nvPr/>
        </p:nvSpPr>
        <p:spPr>
          <a:xfrm>
            <a:off x="157778" y="2037109"/>
            <a:ext cx="6469811" cy="1276403"/>
          </a:xfrm>
          <a:prstGeom prst="rect">
            <a:avLst/>
          </a:prstGeom>
          <a:solidFill>
            <a:srgbClr val="FFCC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fontAlgn="t"/>
            <a:r>
              <a:rPr lang="en-GB" sz="1400" dirty="0">
                <a:solidFill>
                  <a:schemeClr val="tx1"/>
                </a:solidFill>
              </a:rPr>
              <a:t>We know that communication skills, problem-solving skills and team working are viewed by employers as the most important soft skills. They value these skills above leadership, academic qualifications and understanding money skills. It is our duty to ensure our children are equipped for life beyond </a:t>
            </a:r>
            <a:r>
              <a:rPr lang="en-GB" sz="1400" dirty="0" err="1">
                <a:solidFill>
                  <a:schemeClr val="tx1"/>
                </a:solidFill>
              </a:rPr>
              <a:t>Muscliff</a:t>
            </a:r>
            <a:r>
              <a:rPr lang="en-GB" sz="1400" dirty="0">
                <a:solidFill>
                  <a:schemeClr val="tx1"/>
                </a:solidFill>
              </a:rPr>
              <a:t> and that starts with children’s ability to talk.</a:t>
            </a:r>
            <a:r>
              <a:rPr lang="en-GB" sz="1000" dirty="0"/>
              <a:t>.</a:t>
            </a:r>
          </a:p>
        </p:txBody>
      </p:sp>
      <p:sp>
        <p:nvSpPr>
          <p:cNvPr id="12" name="Rectangle 11">
            <a:extLst>
              <a:ext uri="{FF2B5EF4-FFF2-40B4-BE49-F238E27FC236}">
                <a16:creationId xmlns:a16="http://schemas.microsoft.com/office/drawing/2014/main" id="{E50CD759-FF25-B3A5-3CF2-ACB46FE7CD20}"/>
              </a:ext>
            </a:extLst>
          </p:cNvPr>
          <p:cNvSpPr/>
          <p:nvPr/>
        </p:nvSpPr>
        <p:spPr>
          <a:xfrm>
            <a:off x="212802" y="7017652"/>
            <a:ext cx="6469811" cy="2414302"/>
          </a:xfrm>
          <a:prstGeom prst="rect">
            <a:avLst/>
          </a:prstGeom>
          <a:solidFill>
            <a:srgbClr val="FFCC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l" fontAlgn="t"/>
            <a:r>
              <a:rPr lang="en-US" sz="1400" b="0" i="0" dirty="0">
                <a:solidFill>
                  <a:srgbClr val="000000"/>
                </a:solidFill>
                <a:effectLst/>
              </a:rPr>
              <a:t>Teachers </a:t>
            </a:r>
            <a:r>
              <a:rPr lang="en-US" sz="1400" b="0" i="0" dirty="0" err="1">
                <a:solidFill>
                  <a:srgbClr val="000000"/>
                </a:solidFill>
                <a:effectLst/>
              </a:rPr>
              <a:t>recognise</a:t>
            </a:r>
            <a:r>
              <a:rPr lang="en-US" sz="1400" b="0" i="0" dirty="0">
                <a:solidFill>
                  <a:srgbClr val="000000"/>
                </a:solidFill>
                <a:effectLst/>
              </a:rPr>
              <a:t> the value of talk and this is reflected in our curriculum offer. </a:t>
            </a:r>
          </a:p>
          <a:p>
            <a:pPr algn="l" fontAlgn="t"/>
            <a:r>
              <a:rPr lang="en-US" sz="1400" dirty="0">
                <a:solidFill>
                  <a:schemeClr val="tx1"/>
                </a:solidFill>
              </a:rPr>
              <a:t>We ensure pupils’ thinking is focused on key ideas within the subject and we does this through explicit sharing of key vocabulary. Vocabulary walls and knowledge </a:t>
            </a:r>
            <a:r>
              <a:rPr lang="en-US" sz="1400" dirty="0" err="1">
                <a:solidFill>
                  <a:schemeClr val="tx1"/>
                </a:solidFill>
              </a:rPr>
              <a:t>organisers</a:t>
            </a:r>
            <a:r>
              <a:rPr lang="en-US" sz="1400" dirty="0">
                <a:solidFill>
                  <a:schemeClr val="tx1"/>
                </a:solidFill>
              </a:rPr>
              <a:t>, alongside plenty of talk-based activities are how we promote language.</a:t>
            </a:r>
            <a:endParaRPr lang="en-US" sz="1400" b="0" i="0" dirty="0">
              <a:solidFill>
                <a:schemeClr val="tx1"/>
              </a:solidFill>
              <a:effectLst/>
            </a:endParaRPr>
          </a:p>
        </p:txBody>
      </p:sp>
      <p:pic>
        <p:nvPicPr>
          <p:cNvPr id="2" name="Content Placeholder 4" descr="A picture containing diagram&#10;&#10;Description automatically generated">
            <a:extLst>
              <a:ext uri="{FF2B5EF4-FFF2-40B4-BE49-F238E27FC236}">
                <a16:creationId xmlns:a16="http://schemas.microsoft.com/office/drawing/2014/main" id="{EFE18E96-545B-5936-40E4-E6553A0DF2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2054" y="3527890"/>
            <a:ext cx="2884444" cy="2921905"/>
          </a:xfrm>
          <a:prstGeom prst="rect">
            <a:avLst/>
          </a:prstGeom>
        </p:spPr>
      </p:pic>
      <p:sp>
        <p:nvSpPr>
          <p:cNvPr id="3" name="Slide Number Placeholder 2">
            <a:extLst>
              <a:ext uri="{FF2B5EF4-FFF2-40B4-BE49-F238E27FC236}">
                <a16:creationId xmlns:a16="http://schemas.microsoft.com/office/drawing/2014/main" id="{CA4ED9E3-7161-E851-0DCF-DEACA60DCB48}"/>
              </a:ext>
            </a:extLst>
          </p:cNvPr>
          <p:cNvSpPr>
            <a:spLocks noGrp="1"/>
          </p:cNvSpPr>
          <p:nvPr>
            <p:ph type="sldNum" sz="quarter" idx="12"/>
          </p:nvPr>
        </p:nvSpPr>
        <p:spPr/>
        <p:txBody>
          <a:bodyPr/>
          <a:lstStyle/>
          <a:p>
            <a:fld id="{1FB9D902-7619-4FE9-85FD-13C2F25CAED9}" type="slidenum">
              <a:rPr lang="en-GB" smtClean="0"/>
              <a:t>23</a:t>
            </a:fld>
            <a:endParaRPr lang="en-GB"/>
          </a:p>
        </p:txBody>
      </p:sp>
    </p:spTree>
    <p:extLst>
      <p:ext uri="{BB962C8B-B14F-4D97-AF65-F5344CB8AC3E}">
        <p14:creationId xmlns:p14="http://schemas.microsoft.com/office/powerpoint/2010/main" val="9190836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FCC595-848A-9EE9-B52C-0E2AEAB55F71}"/>
            </a:ext>
          </a:extLst>
        </p:cNvPr>
        <p:cNvGrpSpPr/>
        <p:nvPr/>
      </p:nvGrpSpPr>
      <p:grpSpPr>
        <a:xfrm>
          <a:off x="0" y="0"/>
          <a:ext cx="0" cy="0"/>
          <a:chOff x="0" y="0"/>
          <a:chExt cx="0" cy="0"/>
        </a:xfrm>
      </p:grpSpPr>
      <p:pic>
        <p:nvPicPr>
          <p:cNvPr id="46" name="Picture 45">
            <a:extLst>
              <a:ext uri="{FF2B5EF4-FFF2-40B4-BE49-F238E27FC236}">
                <a16:creationId xmlns:a16="http://schemas.microsoft.com/office/drawing/2014/main" id="{6AE1EFE9-6FD2-2AB3-93E8-E286FA05608F}"/>
              </a:ext>
            </a:extLst>
          </p:cNvPr>
          <p:cNvPicPr>
            <a:picLocks noChangeAspect="1"/>
          </p:cNvPicPr>
          <p:nvPr/>
        </p:nvPicPr>
        <p:blipFill>
          <a:blip r:embed="rId2"/>
          <a:stretch>
            <a:fillRect/>
          </a:stretch>
        </p:blipFill>
        <p:spPr>
          <a:xfrm>
            <a:off x="0" y="152150"/>
            <a:ext cx="6858000" cy="951186"/>
          </a:xfrm>
          <a:prstGeom prst="rect">
            <a:avLst/>
          </a:prstGeom>
        </p:spPr>
      </p:pic>
      <p:sp>
        <p:nvSpPr>
          <p:cNvPr id="13" name="TextBox 12">
            <a:extLst>
              <a:ext uri="{FF2B5EF4-FFF2-40B4-BE49-F238E27FC236}">
                <a16:creationId xmlns:a16="http://schemas.microsoft.com/office/drawing/2014/main" id="{51548F64-7625-11D1-4204-579FF50C5DC8}"/>
              </a:ext>
            </a:extLst>
          </p:cNvPr>
          <p:cNvSpPr txBox="1"/>
          <p:nvPr/>
        </p:nvSpPr>
        <p:spPr>
          <a:xfrm>
            <a:off x="1641159" y="827525"/>
            <a:ext cx="4257099" cy="338554"/>
          </a:xfrm>
          <a:prstGeom prst="rect">
            <a:avLst/>
          </a:prstGeom>
          <a:noFill/>
        </p:spPr>
        <p:txBody>
          <a:bodyPr wrap="square" rtlCol="0">
            <a:spAutoFit/>
          </a:bodyPr>
          <a:lstStyle/>
          <a:p>
            <a:r>
              <a:rPr lang="en-GB" sz="1600" b="1" dirty="0">
                <a:solidFill>
                  <a:srgbClr val="02765C"/>
                </a:solidFill>
              </a:rPr>
              <a:t>Ready		Respectful			 Safe</a:t>
            </a:r>
          </a:p>
        </p:txBody>
      </p:sp>
      <p:sp>
        <p:nvSpPr>
          <p:cNvPr id="50" name="Rectangle 49">
            <a:extLst>
              <a:ext uri="{FF2B5EF4-FFF2-40B4-BE49-F238E27FC236}">
                <a16:creationId xmlns:a16="http://schemas.microsoft.com/office/drawing/2014/main" id="{6DA63519-3408-AA62-1E30-455A45CB9A9F}"/>
              </a:ext>
            </a:extLst>
          </p:cNvPr>
          <p:cNvSpPr/>
          <p:nvPr/>
        </p:nvSpPr>
        <p:spPr>
          <a:xfrm>
            <a:off x="161447" y="1167016"/>
            <a:ext cx="6469811" cy="504176"/>
          </a:xfrm>
          <a:prstGeom prst="rect">
            <a:avLst/>
          </a:prstGeom>
          <a:solidFill>
            <a:srgbClr val="FFFF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dirty="0">
                <a:solidFill>
                  <a:schemeClr val="tx1"/>
                </a:solidFill>
              </a:rPr>
              <a:t>Schema</a:t>
            </a:r>
            <a:endParaRPr lang="en-GB" sz="2800" b="1" dirty="0">
              <a:solidFill>
                <a:schemeClr val="tx1"/>
              </a:solidFill>
            </a:endParaRPr>
          </a:p>
        </p:txBody>
      </p:sp>
      <p:sp>
        <p:nvSpPr>
          <p:cNvPr id="7" name="TextBox 6">
            <a:extLst>
              <a:ext uri="{FF2B5EF4-FFF2-40B4-BE49-F238E27FC236}">
                <a16:creationId xmlns:a16="http://schemas.microsoft.com/office/drawing/2014/main" id="{05DDA207-3D44-8BA3-E386-72AB2445A661}"/>
              </a:ext>
            </a:extLst>
          </p:cNvPr>
          <p:cNvSpPr txBox="1"/>
          <p:nvPr/>
        </p:nvSpPr>
        <p:spPr>
          <a:xfrm>
            <a:off x="157778" y="1693401"/>
            <a:ext cx="3436620" cy="338554"/>
          </a:xfrm>
          <a:prstGeom prst="rect">
            <a:avLst/>
          </a:prstGeom>
          <a:noFill/>
        </p:spPr>
        <p:txBody>
          <a:bodyPr wrap="square">
            <a:spAutoFit/>
          </a:bodyPr>
          <a:lstStyle/>
          <a:p>
            <a:r>
              <a:rPr lang="en-US" sz="1600" b="1" dirty="0">
                <a:solidFill>
                  <a:schemeClr val="tx1"/>
                </a:solidFill>
              </a:rPr>
              <a:t>This is what we believe…</a:t>
            </a:r>
            <a:endParaRPr lang="en-GB" sz="1600" b="1" dirty="0">
              <a:solidFill>
                <a:schemeClr val="tx1"/>
              </a:solidFill>
            </a:endParaRPr>
          </a:p>
        </p:txBody>
      </p:sp>
      <p:sp>
        <p:nvSpPr>
          <p:cNvPr id="8" name="TextBox 7">
            <a:extLst>
              <a:ext uri="{FF2B5EF4-FFF2-40B4-BE49-F238E27FC236}">
                <a16:creationId xmlns:a16="http://schemas.microsoft.com/office/drawing/2014/main" id="{B64C55E9-3CA8-3AAF-DDF1-0E43140131B0}"/>
              </a:ext>
            </a:extLst>
          </p:cNvPr>
          <p:cNvSpPr txBox="1"/>
          <p:nvPr/>
        </p:nvSpPr>
        <p:spPr>
          <a:xfrm>
            <a:off x="194091" y="4566997"/>
            <a:ext cx="3436620" cy="338554"/>
          </a:xfrm>
          <a:prstGeom prst="rect">
            <a:avLst/>
          </a:prstGeom>
          <a:noFill/>
        </p:spPr>
        <p:txBody>
          <a:bodyPr wrap="square">
            <a:spAutoFit/>
          </a:bodyPr>
          <a:lstStyle/>
          <a:p>
            <a:r>
              <a:rPr lang="en-US" sz="1600" b="1" dirty="0"/>
              <a:t>So, this is what we do</a:t>
            </a:r>
            <a:r>
              <a:rPr lang="en-US" sz="1600" b="1" dirty="0">
                <a:solidFill>
                  <a:schemeClr val="tx1"/>
                </a:solidFill>
              </a:rPr>
              <a:t>…</a:t>
            </a:r>
            <a:endParaRPr lang="en-GB" sz="1600" b="1" dirty="0">
              <a:solidFill>
                <a:schemeClr val="tx1"/>
              </a:solidFill>
            </a:endParaRPr>
          </a:p>
        </p:txBody>
      </p:sp>
      <p:sp>
        <p:nvSpPr>
          <p:cNvPr id="10" name="Rectangle 9">
            <a:extLst>
              <a:ext uri="{FF2B5EF4-FFF2-40B4-BE49-F238E27FC236}">
                <a16:creationId xmlns:a16="http://schemas.microsoft.com/office/drawing/2014/main" id="{79551450-BA13-F94A-667B-46A66A91E40E}"/>
              </a:ext>
            </a:extLst>
          </p:cNvPr>
          <p:cNvSpPr/>
          <p:nvPr/>
        </p:nvSpPr>
        <p:spPr>
          <a:xfrm>
            <a:off x="194091" y="4976835"/>
            <a:ext cx="4426716" cy="4210027"/>
          </a:xfrm>
          <a:prstGeom prst="rect">
            <a:avLst/>
          </a:prstGeom>
          <a:solidFill>
            <a:srgbClr val="FFFF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fontAlgn="t"/>
            <a:r>
              <a:rPr lang="en-US" sz="1400" b="0" i="0" dirty="0">
                <a:solidFill>
                  <a:srgbClr val="1A1A1A"/>
                </a:solidFill>
                <a:effectLst/>
                <a:latin typeface="-apple-system"/>
              </a:rPr>
              <a:t>By encouraging pupils to think about how concepts relate to one another, we help them build increasingly complex and robust schemata. Metaphorically, schemata can be thought of as a system of hooks or shelves onto which pupils can hang, place or incorporate new knowledge, skills, beliefs and understandings. </a:t>
            </a:r>
            <a:r>
              <a:rPr lang="en-US" sz="1400" b="0" i="0" dirty="0">
                <a:solidFill>
                  <a:schemeClr val="tx1"/>
                </a:solidFill>
                <a:effectLst/>
                <a:latin typeface="-apple-system"/>
              </a:rPr>
              <a:t>At </a:t>
            </a:r>
            <a:r>
              <a:rPr lang="en-US" sz="1400" b="0" i="0" dirty="0" err="1">
                <a:solidFill>
                  <a:schemeClr val="tx1"/>
                </a:solidFill>
                <a:effectLst/>
                <a:latin typeface="-apple-system"/>
              </a:rPr>
              <a:t>Muscliff</a:t>
            </a:r>
            <a:r>
              <a:rPr lang="en-US" sz="1400" b="0" i="0" dirty="0">
                <a:solidFill>
                  <a:schemeClr val="tx1"/>
                </a:solidFill>
                <a:effectLst/>
                <a:latin typeface="-apple-system"/>
              </a:rPr>
              <a:t>, w</a:t>
            </a:r>
            <a:r>
              <a:rPr lang="en-US" sz="1400" dirty="0">
                <a:solidFill>
                  <a:schemeClr val="tx1"/>
                </a:solidFill>
              </a:rPr>
              <a:t>e link what pupils already know to what is being taught (e.g. explaining how new content builds on what is already known).</a:t>
            </a:r>
          </a:p>
          <a:p>
            <a:pPr fontAlgn="t"/>
            <a:r>
              <a:rPr lang="en-US" sz="1400" dirty="0">
                <a:solidFill>
                  <a:schemeClr val="tx1"/>
                </a:solidFill>
              </a:rPr>
              <a:t>We sequence lessons so that pupils secure foundational knowledge before encountering more complex content.</a:t>
            </a:r>
          </a:p>
          <a:p>
            <a:pPr fontAlgn="t"/>
            <a:r>
              <a:rPr lang="en-US" sz="1400" dirty="0">
                <a:solidFill>
                  <a:schemeClr val="tx1"/>
                </a:solidFill>
              </a:rPr>
              <a:t>In all subject areas, pupils learn new ideas by linking those ideas to existing knowledge, </a:t>
            </a:r>
            <a:r>
              <a:rPr lang="en-US" sz="1400" dirty="0" err="1">
                <a:solidFill>
                  <a:schemeClr val="tx1"/>
                </a:solidFill>
              </a:rPr>
              <a:t>organising</a:t>
            </a:r>
            <a:r>
              <a:rPr lang="en-US" sz="1400" dirty="0">
                <a:solidFill>
                  <a:schemeClr val="tx1"/>
                </a:solidFill>
              </a:rPr>
              <a:t> this knowledge into increasingly complex mental models (or “schemata”); carefully sequencing teaching to facilitate this process is important. </a:t>
            </a:r>
          </a:p>
          <a:p>
            <a:pPr fontAlgn="t"/>
            <a:r>
              <a:rPr lang="en-US" sz="1400" dirty="0">
                <a:solidFill>
                  <a:schemeClr val="tx1"/>
                </a:solidFill>
              </a:rPr>
              <a:t>We interweave concrete and abstract examples, slowly withdrawing concrete examples and drawing attention to the underlying structure of problems. </a:t>
            </a:r>
            <a:endParaRPr lang="en-GB" sz="14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ABAAB273-A7E0-FD8C-2460-D905FBB7272C}"/>
              </a:ext>
            </a:extLst>
          </p:cNvPr>
          <p:cNvSpPr/>
          <p:nvPr/>
        </p:nvSpPr>
        <p:spPr>
          <a:xfrm>
            <a:off x="194091" y="2065732"/>
            <a:ext cx="6469811" cy="2451767"/>
          </a:xfrm>
          <a:prstGeom prst="rect">
            <a:avLst/>
          </a:prstGeom>
          <a:solidFill>
            <a:srgbClr val="FFFF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fontAlgn="t"/>
            <a:r>
              <a:rPr lang="en-US" sz="1400" dirty="0">
                <a:solidFill>
                  <a:schemeClr val="tx1"/>
                </a:solidFill>
              </a:rPr>
              <a:t>Prior knowledge plays an important role in how pupils learn; committing key facts to long-term memory helps pupils to make sense of more complex ideas. </a:t>
            </a:r>
            <a:r>
              <a:rPr lang="en-US" sz="1400" b="0" i="0" dirty="0">
                <a:solidFill>
                  <a:srgbClr val="1F1F1F"/>
                </a:solidFill>
                <a:effectLst/>
              </a:rPr>
              <a:t>Schema is a cognitive framework </a:t>
            </a:r>
            <a:r>
              <a:rPr lang="en-US" sz="1400" dirty="0">
                <a:solidFill>
                  <a:srgbClr val="1F1F1F"/>
                </a:solidFill>
              </a:rPr>
              <a:t>that</a:t>
            </a:r>
            <a:r>
              <a:rPr lang="en-US" sz="1400" b="0" i="0" dirty="0">
                <a:solidFill>
                  <a:srgbClr val="1F1F1F"/>
                </a:solidFill>
                <a:effectLst/>
              </a:rPr>
              <a:t> helps us to </a:t>
            </a:r>
            <a:r>
              <a:rPr lang="en-US" sz="1400" b="0" i="0" dirty="0" err="1">
                <a:solidFill>
                  <a:srgbClr val="1F1F1F"/>
                </a:solidFill>
                <a:effectLst/>
              </a:rPr>
              <a:t>organise</a:t>
            </a:r>
            <a:r>
              <a:rPr lang="en-US" sz="1400" b="0" i="0" dirty="0">
                <a:solidFill>
                  <a:srgbClr val="1F1F1F"/>
                </a:solidFill>
                <a:effectLst/>
              </a:rPr>
              <a:t> and interpret information. As we take in new information, we connect it to other things we know, believe, or have experienced. Those connections form a structure in the brain.</a:t>
            </a:r>
          </a:p>
          <a:p>
            <a:pPr fontAlgn="t"/>
            <a:r>
              <a:rPr lang="en-US" sz="1400" b="0" i="0" dirty="0">
                <a:solidFill>
                  <a:srgbClr val="1A1A1A"/>
                </a:solidFill>
                <a:effectLst/>
              </a:rPr>
              <a:t>A mental model or </a:t>
            </a:r>
            <a:r>
              <a:rPr lang="en-US" sz="1400" b="1" i="0" dirty="0">
                <a:solidFill>
                  <a:srgbClr val="1A1A1A"/>
                </a:solidFill>
                <a:effectLst/>
              </a:rPr>
              <a:t>schema </a:t>
            </a:r>
            <a:r>
              <a:rPr lang="en-US" sz="1400" b="0" i="0" dirty="0">
                <a:solidFill>
                  <a:srgbClr val="1A1A1A"/>
                </a:solidFill>
                <a:effectLst/>
              </a:rPr>
              <a:t>(plural </a:t>
            </a:r>
            <a:r>
              <a:rPr lang="en-US" sz="1400" b="1" i="0" dirty="0">
                <a:solidFill>
                  <a:srgbClr val="1A1A1A"/>
                </a:solidFill>
                <a:effectLst/>
              </a:rPr>
              <a:t>schemata</a:t>
            </a:r>
            <a:r>
              <a:rPr lang="en-US" sz="1400" b="0" i="0" dirty="0">
                <a:solidFill>
                  <a:srgbClr val="1A1A1A"/>
                </a:solidFill>
                <a:effectLst/>
              </a:rPr>
              <a:t>) is a pattern or network of thoughts, beliefs, and knowledge that </a:t>
            </a:r>
            <a:r>
              <a:rPr lang="en-US" sz="1400" b="0" i="0" dirty="0" err="1">
                <a:solidFill>
                  <a:srgbClr val="1A1A1A"/>
                </a:solidFill>
                <a:effectLst/>
              </a:rPr>
              <a:t>organise</a:t>
            </a:r>
            <a:r>
              <a:rPr lang="en-US" sz="1400" b="0" i="0" dirty="0">
                <a:solidFill>
                  <a:srgbClr val="1A1A1A"/>
                </a:solidFill>
                <a:effectLst/>
              </a:rPr>
              <a:t> categories of information and the relationships between them. Schema can be simple (e.g. cars are a kind of vehicle) or complex (e.g. to drive a car, you need to start the ignition, apply the clutch, put it in gear, check the mirrors, and so on).</a:t>
            </a:r>
            <a:endParaRPr lang="en-GB" sz="1400" dirty="0"/>
          </a:p>
        </p:txBody>
      </p:sp>
      <p:pic>
        <p:nvPicPr>
          <p:cNvPr id="3" name="Picture 2">
            <a:extLst>
              <a:ext uri="{FF2B5EF4-FFF2-40B4-BE49-F238E27FC236}">
                <a16:creationId xmlns:a16="http://schemas.microsoft.com/office/drawing/2014/main" id="{962D1EB8-424C-CC6E-2D38-2E4CC2A4C5E1}"/>
              </a:ext>
            </a:extLst>
          </p:cNvPr>
          <p:cNvPicPr>
            <a:picLocks noChangeAspect="1"/>
          </p:cNvPicPr>
          <p:nvPr/>
        </p:nvPicPr>
        <p:blipFill rotWithShape="1">
          <a:blip r:embed="rId3"/>
          <a:srcRect t="1774" r="42415"/>
          <a:stretch/>
        </p:blipFill>
        <p:spPr>
          <a:xfrm>
            <a:off x="4724400" y="4976834"/>
            <a:ext cx="1939502" cy="4210027"/>
          </a:xfrm>
          <a:prstGeom prst="rect">
            <a:avLst/>
          </a:prstGeom>
        </p:spPr>
      </p:pic>
      <p:sp>
        <p:nvSpPr>
          <p:cNvPr id="2" name="TextBox 1">
            <a:extLst>
              <a:ext uri="{FF2B5EF4-FFF2-40B4-BE49-F238E27FC236}">
                <a16:creationId xmlns:a16="http://schemas.microsoft.com/office/drawing/2014/main" id="{130E1F56-4423-2A04-D320-FB3CFD413E5E}"/>
              </a:ext>
            </a:extLst>
          </p:cNvPr>
          <p:cNvSpPr txBox="1"/>
          <p:nvPr/>
        </p:nvSpPr>
        <p:spPr>
          <a:xfrm>
            <a:off x="194091" y="9298594"/>
            <a:ext cx="6437167" cy="523220"/>
          </a:xfrm>
          <a:prstGeom prst="rect">
            <a:avLst/>
          </a:prstGeom>
          <a:noFill/>
        </p:spPr>
        <p:txBody>
          <a:bodyPr wrap="square">
            <a:spAutoFit/>
          </a:bodyPr>
          <a:lstStyle/>
          <a:p>
            <a:r>
              <a:rPr lang="en-US" sz="1400" dirty="0">
                <a:solidFill>
                  <a:schemeClr val="tx1"/>
                </a:solidFill>
              </a:rPr>
              <a:t>During our curriculum evenings for parents in 2023, we presented information about how we develop schema.</a:t>
            </a:r>
            <a:endParaRPr lang="en-GB" sz="1400" dirty="0">
              <a:solidFill>
                <a:schemeClr val="tx1"/>
              </a:solidFill>
            </a:endParaRPr>
          </a:p>
        </p:txBody>
      </p:sp>
      <p:sp>
        <p:nvSpPr>
          <p:cNvPr id="4" name="Slide Number Placeholder 3">
            <a:extLst>
              <a:ext uri="{FF2B5EF4-FFF2-40B4-BE49-F238E27FC236}">
                <a16:creationId xmlns:a16="http://schemas.microsoft.com/office/drawing/2014/main" id="{BB84928F-DB29-F77E-1E19-0635336E60AA}"/>
              </a:ext>
            </a:extLst>
          </p:cNvPr>
          <p:cNvSpPr>
            <a:spLocks noGrp="1"/>
          </p:cNvSpPr>
          <p:nvPr>
            <p:ph type="sldNum" sz="quarter" idx="12"/>
          </p:nvPr>
        </p:nvSpPr>
        <p:spPr/>
        <p:txBody>
          <a:bodyPr/>
          <a:lstStyle/>
          <a:p>
            <a:fld id="{1FB9D902-7619-4FE9-85FD-13C2F25CAED9}" type="slidenum">
              <a:rPr lang="en-GB" smtClean="0"/>
              <a:t>24</a:t>
            </a:fld>
            <a:endParaRPr lang="en-GB"/>
          </a:p>
        </p:txBody>
      </p:sp>
    </p:spTree>
    <p:extLst>
      <p:ext uri="{BB962C8B-B14F-4D97-AF65-F5344CB8AC3E}">
        <p14:creationId xmlns:p14="http://schemas.microsoft.com/office/powerpoint/2010/main" val="23730328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FDB4F8-D942-969F-EE69-B5753174D95B}"/>
            </a:ext>
          </a:extLst>
        </p:cNvPr>
        <p:cNvGrpSpPr/>
        <p:nvPr/>
      </p:nvGrpSpPr>
      <p:grpSpPr>
        <a:xfrm>
          <a:off x="0" y="0"/>
          <a:ext cx="0" cy="0"/>
          <a:chOff x="0" y="0"/>
          <a:chExt cx="0" cy="0"/>
        </a:xfrm>
      </p:grpSpPr>
      <p:pic>
        <p:nvPicPr>
          <p:cNvPr id="46" name="Picture 45">
            <a:extLst>
              <a:ext uri="{FF2B5EF4-FFF2-40B4-BE49-F238E27FC236}">
                <a16:creationId xmlns:a16="http://schemas.microsoft.com/office/drawing/2014/main" id="{DA16B4B5-C314-7720-BADD-211FBA08812A}"/>
              </a:ext>
            </a:extLst>
          </p:cNvPr>
          <p:cNvPicPr>
            <a:picLocks noChangeAspect="1"/>
          </p:cNvPicPr>
          <p:nvPr/>
        </p:nvPicPr>
        <p:blipFill>
          <a:blip r:embed="rId2"/>
          <a:stretch>
            <a:fillRect/>
          </a:stretch>
        </p:blipFill>
        <p:spPr>
          <a:xfrm>
            <a:off x="0" y="152150"/>
            <a:ext cx="6858000" cy="951186"/>
          </a:xfrm>
          <a:prstGeom prst="rect">
            <a:avLst/>
          </a:prstGeom>
        </p:spPr>
      </p:pic>
      <p:sp>
        <p:nvSpPr>
          <p:cNvPr id="13" name="TextBox 12">
            <a:extLst>
              <a:ext uri="{FF2B5EF4-FFF2-40B4-BE49-F238E27FC236}">
                <a16:creationId xmlns:a16="http://schemas.microsoft.com/office/drawing/2014/main" id="{B33F307B-B5A3-0DEE-95A5-E52BFE5283D8}"/>
              </a:ext>
            </a:extLst>
          </p:cNvPr>
          <p:cNvSpPr txBox="1"/>
          <p:nvPr/>
        </p:nvSpPr>
        <p:spPr>
          <a:xfrm>
            <a:off x="1641159" y="827525"/>
            <a:ext cx="4257099" cy="338554"/>
          </a:xfrm>
          <a:prstGeom prst="rect">
            <a:avLst/>
          </a:prstGeom>
          <a:noFill/>
        </p:spPr>
        <p:txBody>
          <a:bodyPr wrap="square" rtlCol="0">
            <a:spAutoFit/>
          </a:bodyPr>
          <a:lstStyle/>
          <a:p>
            <a:r>
              <a:rPr lang="en-GB" sz="1600" b="1" dirty="0">
                <a:solidFill>
                  <a:srgbClr val="02765C"/>
                </a:solidFill>
              </a:rPr>
              <a:t>Ready		Respectful			 Safe</a:t>
            </a:r>
          </a:p>
        </p:txBody>
      </p:sp>
      <p:sp>
        <p:nvSpPr>
          <p:cNvPr id="50" name="Rectangle 49">
            <a:extLst>
              <a:ext uri="{FF2B5EF4-FFF2-40B4-BE49-F238E27FC236}">
                <a16:creationId xmlns:a16="http://schemas.microsoft.com/office/drawing/2014/main" id="{FF6C5FD0-9A56-2912-4644-756FD8D690EB}"/>
              </a:ext>
            </a:extLst>
          </p:cNvPr>
          <p:cNvSpPr/>
          <p:nvPr/>
        </p:nvSpPr>
        <p:spPr>
          <a:xfrm>
            <a:off x="161447" y="1167016"/>
            <a:ext cx="6469811" cy="504176"/>
          </a:xfrm>
          <a:prstGeom prst="rect">
            <a:avLst/>
          </a:prstGeom>
          <a:solidFill>
            <a:srgbClr val="FFFF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dirty="0">
                <a:solidFill>
                  <a:schemeClr val="tx1"/>
                </a:solidFill>
              </a:rPr>
              <a:t>Schema</a:t>
            </a:r>
            <a:endParaRPr lang="en-GB" sz="2800" b="1" dirty="0">
              <a:solidFill>
                <a:schemeClr val="tx1"/>
              </a:solidFill>
            </a:endParaRPr>
          </a:p>
        </p:txBody>
      </p:sp>
      <p:sp>
        <p:nvSpPr>
          <p:cNvPr id="8" name="TextBox 7">
            <a:extLst>
              <a:ext uri="{FF2B5EF4-FFF2-40B4-BE49-F238E27FC236}">
                <a16:creationId xmlns:a16="http://schemas.microsoft.com/office/drawing/2014/main" id="{9D891CE6-169A-84C4-5542-CB219BF25959}"/>
              </a:ext>
            </a:extLst>
          </p:cNvPr>
          <p:cNvSpPr txBox="1"/>
          <p:nvPr/>
        </p:nvSpPr>
        <p:spPr>
          <a:xfrm>
            <a:off x="147977" y="1609434"/>
            <a:ext cx="3436620" cy="338554"/>
          </a:xfrm>
          <a:prstGeom prst="rect">
            <a:avLst/>
          </a:prstGeom>
          <a:noFill/>
        </p:spPr>
        <p:txBody>
          <a:bodyPr wrap="square">
            <a:spAutoFit/>
          </a:bodyPr>
          <a:lstStyle/>
          <a:p>
            <a:r>
              <a:rPr lang="en-US" sz="1600" b="1" dirty="0"/>
              <a:t>This is what we do</a:t>
            </a:r>
            <a:r>
              <a:rPr lang="en-US" sz="1600" b="1" dirty="0">
                <a:solidFill>
                  <a:schemeClr val="tx1"/>
                </a:solidFill>
              </a:rPr>
              <a:t>…</a:t>
            </a:r>
            <a:endParaRPr lang="en-GB" sz="1600" b="1" dirty="0">
              <a:solidFill>
                <a:schemeClr val="tx1"/>
              </a:solidFill>
            </a:endParaRPr>
          </a:p>
        </p:txBody>
      </p:sp>
      <p:sp>
        <p:nvSpPr>
          <p:cNvPr id="11" name="Rectangle 10">
            <a:extLst>
              <a:ext uri="{FF2B5EF4-FFF2-40B4-BE49-F238E27FC236}">
                <a16:creationId xmlns:a16="http://schemas.microsoft.com/office/drawing/2014/main" id="{D352654E-75D8-55CE-D98C-F3CB1B81DF82}"/>
              </a:ext>
            </a:extLst>
          </p:cNvPr>
          <p:cNvSpPr/>
          <p:nvPr/>
        </p:nvSpPr>
        <p:spPr>
          <a:xfrm>
            <a:off x="147977" y="1947988"/>
            <a:ext cx="6469811" cy="3286237"/>
          </a:xfrm>
          <a:prstGeom prst="rect">
            <a:avLst/>
          </a:prstGeom>
          <a:solidFill>
            <a:srgbClr val="FFFF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l"/>
            <a:r>
              <a:rPr lang="en-US" sz="1400" b="0" i="0" dirty="0">
                <a:solidFill>
                  <a:srgbClr val="1A1A1A"/>
                </a:solidFill>
                <a:effectLst/>
                <a:latin typeface="-apple-system"/>
              </a:rPr>
              <a:t>To help our pupils develop their schemata and build increasingly complex mental models we:</a:t>
            </a:r>
          </a:p>
          <a:p>
            <a:pPr algn="l">
              <a:buFont typeface="Arial" panose="020B0604020202020204" pitchFamily="34" charset="0"/>
              <a:buChar char="•"/>
            </a:pPr>
            <a:r>
              <a:rPr lang="en-US" sz="1400" b="0" i="0" dirty="0">
                <a:solidFill>
                  <a:srgbClr val="1A1A1A"/>
                </a:solidFill>
                <a:effectLst/>
                <a:latin typeface="-apple-system"/>
              </a:rPr>
              <a:t> revisit the big ideas of the subject over time and teach key concepts through a range of examples</a:t>
            </a:r>
          </a:p>
          <a:p>
            <a:pPr algn="l">
              <a:buFont typeface="Arial" panose="020B0604020202020204" pitchFamily="34" charset="0"/>
              <a:buChar char="•"/>
            </a:pPr>
            <a:r>
              <a:rPr lang="en-US" sz="1400" b="0" i="0" dirty="0">
                <a:solidFill>
                  <a:srgbClr val="1A1A1A"/>
                </a:solidFill>
                <a:effectLst/>
                <a:latin typeface="-apple-system"/>
              </a:rPr>
              <a:t> draw explicit links between new content and the core concepts and principles in the subject (e.g. by asking pupils to arrange ideas into categories - ‘Put together all the words that are about weather.’ ‘Arrange the images by the places you would expect to find them.’)</a:t>
            </a:r>
          </a:p>
          <a:p>
            <a:pPr algn="l">
              <a:buFont typeface="Arial" panose="020B0604020202020204" pitchFamily="34" charset="0"/>
              <a:buChar char="•"/>
            </a:pPr>
            <a:r>
              <a:rPr lang="en-US" sz="1400" b="0" i="0" dirty="0">
                <a:solidFill>
                  <a:srgbClr val="1A1A1A"/>
                </a:solidFill>
                <a:effectLst/>
                <a:latin typeface="-apple-system"/>
              </a:rPr>
              <a:t> carefully sequence teaching to facilitate the process of </a:t>
            </a:r>
            <a:r>
              <a:rPr lang="en-US" sz="1400" b="0" i="0" dirty="0" err="1">
                <a:solidFill>
                  <a:srgbClr val="1A1A1A"/>
                </a:solidFill>
                <a:effectLst/>
                <a:latin typeface="-apple-system"/>
              </a:rPr>
              <a:t>organising</a:t>
            </a:r>
            <a:r>
              <a:rPr lang="en-US" sz="1400" b="0" i="0" dirty="0">
                <a:solidFill>
                  <a:srgbClr val="1A1A1A"/>
                </a:solidFill>
                <a:effectLst/>
                <a:latin typeface="-apple-system"/>
              </a:rPr>
              <a:t> knowledge into increasingly complex mental models (e.g. in </a:t>
            </a:r>
            <a:r>
              <a:rPr lang="en-US" sz="1400" b="0" i="0" dirty="0" err="1">
                <a:solidFill>
                  <a:srgbClr val="1A1A1A"/>
                </a:solidFill>
                <a:effectLst/>
                <a:latin typeface="-apple-system"/>
              </a:rPr>
              <a:t>maths</a:t>
            </a:r>
            <a:r>
              <a:rPr lang="en-US" sz="1400" b="0" i="0" dirty="0">
                <a:solidFill>
                  <a:srgbClr val="1A1A1A"/>
                </a:solidFill>
                <a:effectLst/>
                <a:latin typeface="-apple-system"/>
              </a:rPr>
              <a:t>, we </a:t>
            </a:r>
            <a:r>
              <a:rPr lang="en-US" sz="1400" b="0" i="0" dirty="0" err="1">
                <a:solidFill>
                  <a:srgbClr val="1A1A1A"/>
                </a:solidFill>
                <a:effectLst/>
                <a:latin typeface="-apple-system"/>
              </a:rPr>
              <a:t>organise</a:t>
            </a:r>
            <a:r>
              <a:rPr lang="en-US" sz="1400" b="0" i="0" dirty="0">
                <a:solidFill>
                  <a:srgbClr val="1A1A1A"/>
                </a:solidFill>
                <a:effectLst/>
                <a:latin typeface="-apple-system"/>
              </a:rPr>
              <a:t> a sequence of lessons where </a:t>
            </a:r>
            <a:r>
              <a:rPr lang="en-US" sz="1400" dirty="0">
                <a:solidFill>
                  <a:srgbClr val="1A1A1A"/>
                </a:solidFill>
                <a:latin typeface="-apple-system"/>
              </a:rPr>
              <a:t>we </a:t>
            </a:r>
            <a:r>
              <a:rPr lang="en-US" sz="1400" b="0" i="0" dirty="0">
                <a:solidFill>
                  <a:srgbClr val="1A1A1A"/>
                </a:solidFill>
                <a:effectLst/>
                <a:latin typeface="-apple-system"/>
              </a:rPr>
              <a:t>introduce progressively less familiar quadrilaterals, always pointing out their common features)</a:t>
            </a:r>
          </a:p>
          <a:p>
            <a:pPr algn="l">
              <a:buFont typeface="Arial" panose="020B0604020202020204" pitchFamily="34" charset="0"/>
              <a:buChar char="•"/>
            </a:pPr>
            <a:r>
              <a:rPr lang="en-US" sz="1400" b="0" i="0" dirty="0">
                <a:solidFill>
                  <a:srgbClr val="1A1A1A"/>
                </a:solidFill>
                <a:effectLst/>
                <a:latin typeface="-apple-system"/>
              </a:rPr>
              <a:t> when we want to get our pupils to think about how they learn (metacognition), we adopt a simple approach and repeat it often (e.g. use an acronym to help our pupils recall the steps)</a:t>
            </a:r>
          </a:p>
        </p:txBody>
      </p:sp>
      <p:sp>
        <p:nvSpPr>
          <p:cNvPr id="2" name="Rectangle 1">
            <a:extLst>
              <a:ext uri="{FF2B5EF4-FFF2-40B4-BE49-F238E27FC236}">
                <a16:creationId xmlns:a16="http://schemas.microsoft.com/office/drawing/2014/main" id="{F6A6C47C-5D20-BAAA-5801-96C80CB2FBCC}"/>
              </a:ext>
            </a:extLst>
          </p:cNvPr>
          <p:cNvSpPr/>
          <p:nvPr/>
        </p:nvSpPr>
        <p:spPr>
          <a:xfrm>
            <a:off x="147976" y="5320691"/>
            <a:ext cx="6469811" cy="504176"/>
          </a:xfrm>
          <a:prstGeom prst="rect">
            <a:avLst/>
          </a:prstGeom>
          <a:solidFill>
            <a:srgbClr val="FFFF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dirty="0">
                <a:solidFill>
                  <a:schemeClr val="tx1"/>
                </a:solidFill>
              </a:rPr>
              <a:t>Critical Thinking</a:t>
            </a:r>
            <a:endParaRPr lang="en-GB" sz="2800" b="1" dirty="0">
              <a:solidFill>
                <a:schemeClr val="tx1"/>
              </a:solidFill>
            </a:endParaRPr>
          </a:p>
        </p:txBody>
      </p:sp>
      <p:sp>
        <p:nvSpPr>
          <p:cNvPr id="4" name="Rectangle 3">
            <a:extLst>
              <a:ext uri="{FF2B5EF4-FFF2-40B4-BE49-F238E27FC236}">
                <a16:creationId xmlns:a16="http://schemas.microsoft.com/office/drawing/2014/main" id="{65E934CD-D956-8B11-5BCC-E207B8B2390E}"/>
              </a:ext>
            </a:extLst>
          </p:cNvPr>
          <p:cNvSpPr/>
          <p:nvPr/>
        </p:nvSpPr>
        <p:spPr>
          <a:xfrm>
            <a:off x="147975" y="5911333"/>
            <a:ext cx="6469811" cy="2460171"/>
          </a:xfrm>
          <a:prstGeom prst="rect">
            <a:avLst/>
          </a:prstGeom>
          <a:solidFill>
            <a:srgbClr val="FFFF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l"/>
            <a:r>
              <a:rPr lang="en-US" sz="1400" b="1" i="0" dirty="0">
                <a:solidFill>
                  <a:srgbClr val="1A1A1A"/>
                </a:solidFill>
                <a:effectLst/>
                <a:latin typeface="-apple-system"/>
              </a:rPr>
              <a:t>Critical thinking</a:t>
            </a:r>
            <a:r>
              <a:rPr lang="en-US" sz="1400" b="0" i="0" dirty="0">
                <a:solidFill>
                  <a:srgbClr val="1A1A1A"/>
                </a:solidFill>
                <a:effectLst/>
                <a:latin typeface="-apple-system"/>
              </a:rPr>
              <a:t> describes the ability to obtain and </a:t>
            </a:r>
            <a:r>
              <a:rPr lang="en-US" sz="1400" b="0" i="0" dirty="0" err="1">
                <a:solidFill>
                  <a:srgbClr val="1A1A1A"/>
                </a:solidFill>
                <a:effectLst/>
                <a:latin typeface="-apple-system"/>
              </a:rPr>
              <a:t>analyse</a:t>
            </a:r>
            <a:r>
              <a:rPr lang="en-US" sz="1400" b="0" i="0" dirty="0">
                <a:solidFill>
                  <a:srgbClr val="1A1A1A"/>
                </a:solidFill>
                <a:effectLst/>
                <a:latin typeface="-apple-system"/>
              </a:rPr>
              <a:t> information about a given topic in an </a:t>
            </a:r>
            <a:r>
              <a:rPr lang="en-US" sz="1400" b="0" i="0" dirty="0" err="1">
                <a:solidFill>
                  <a:srgbClr val="1A1A1A"/>
                </a:solidFill>
                <a:effectLst/>
                <a:latin typeface="-apple-system"/>
              </a:rPr>
              <a:t>organised</a:t>
            </a:r>
            <a:r>
              <a:rPr lang="en-US" sz="1400" b="0" i="0" dirty="0">
                <a:solidFill>
                  <a:srgbClr val="1A1A1A"/>
                </a:solidFill>
                <a:effectLst/>
                <a:latin typeface="-apple-system"/>
              </a:rPr>
              <a:t> and rational manner, in order to understand the connections between concepts, facts and ideas, and to arrive at judgments or conclusions.</a:t>
            </a:r>
          </a:p>
          <a:p>
            <a:pPr algn="l"/>
            <a:r>
              <a:rPr lang="en-US" sz="1400" b="0" i="0" dirty="0">
                <a:solidFill>
                  <a:srgbClr val="1A1A1A"/>
                </a:solidFill>
                <a:effectLst/>
                <a:latin typeface="-apple-system"/>
              </a:rPr>
              <a:t>In order for critical thinking to take place, pupils must first have a secure knowledge of the concepts they are being asked to think about. It is difficult to think critically about a topic you know little about. However, there are also general aspects to critical thinking – aspects that are highly transferrable across subjects. These include constructing and deconstructing arguments, questioning, applying logic and reasoning, identifying and </a:t>
            </a:r>
            <a:r>
              <a:rPr lang="en-US" sz="1400" b="0" i="0" dirty="0" err="1">
                <a:solidFill>
                  <a:srgbClr val="1A1A1A"/>
                </a:solidFill>
                <a:effectLst/>
                <a:latin typeface="-apple-system"/>
              </a:rPr>
              <a:t>recognising</a:t>
            </a:r>
            <a:r>
              <a:rPr lang="en-US" sz="1400" b="0" i="0" dirty="0">
                <a:solidFill>
                  <a:srgbClr val="1A1A1A"/>
                </a:solidFill>
                <a:effectLst/>
                <a:latin typeface="-apple-system"/>
              </a:rPr>
              <a:t> logical fallacies, analysis, interpretation, inference, explanation, self-regulation, open-mindedness and problem-solving.</a:t>
            </a:r>
          </a:p>
        </p:txBody>
      </p:sp>
      <p:sp>
        <p:nvSpPr>
          <p:cNvPr id="6" name="Rectangle 5">
            <a:extLst>
              <a:ext uri="{FF2B5EF4-FFF2-40B4-BE49-F238E27FC236}">
                <a16:creationId xmlns:a16="http://schemas.microsoft.com/office/drawing/2014/main" id="{21CB4057-CC6E-938E-AC94-3E538AFEAAA4}"/>
              </a:ext>
            </a:extLst>
          </p:cNvPr>
          <p:cNvSpPr/>
          <p:nvPr/>
        </p:nvSpPr>
        <p:spPr>
          <a:xfrm>
            <a:off x="161447" y="8444840"/>
            <a:ext cx="6469811" cy="1134589"/>
          </a:xfrm>
          <a:prstGeom prst="rect">
            <a:avLst/>
          </a:prstGeom>
          <a:solidFill>
            <a:srgbClr val="FFFF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l">
              <a:buFont typeface="Arial" panose="020B0604020202020204" pitchFamily="34" charset="0"/>
              <a:buChar char="•"/>
            </a:pPr>
            <a:r>
              <a:rPr lang="en-US" sz="1400" b="0" i="0" dirty="0">
                <a:solidFill>
                  <a:srgbClr val="1A1A1A"/>
                </a:solidFill>
                <a:effectLst/>
              </a:rPr>
              <a:t>ensure they have a secure understanding of the subject area knowledge you want them to think critically about</a:t>
            </a:r>
          </a:p>
          <a:p>
            <a:pPr algn="l">
              <a:buFont typeface="Arial" panose="020B0604020202020204" pitchFamily="34" charset="0"/>
              <a:buChar char="•"/>
            </a:pPr>
            <a:r>
              <a:rPr lang="en-US" sz="1400" b="0" i="0" dirty="0">
                <a:solidFill>
                  <a:srgbClr val="1A1A1A"/>
                </a:solidFill>
                <a:effectLst/>
              </a:rPr>
              <a:t>invite them to think critically by sharing their reasoning and challenging the reasoning of others (e.g. by asking ‘What is your main reason for agreeing with </a:t>
            </a:r>
            <a:r>
              <a:rPr lang="en-US" sz="1400" b="0" i="0" dirty="0" err="1">
                <a:solidFill>
                  <a:srgbClr val="1A1A1A"/>
                </a:solidFill>
                <a:effectLst/>
              </a:rPr>
              <a:t>Rhiala</a:t>
            </a:r>
            <a:r>
              <a:rPr lang="en-US" sz="1400" b="0" i="0" dirty="0">
                <a:solidFill>
                  <a:srgbClr val="1A1A1A"/>
                </a:solidFill>
                <a:effectLst/>
              </a:rPr>
              <a:t>?’ ‘Why might Maddie have arrived at a different judgement?’)</a:t>
            </a:r>
          </a:p>
        </p:txBody>
      </p:sp>
      <p:sp>
        <p:nvSpPr>
          <p:cNvPr id="3" name="Slide Number Placeholder 2">
            <a:extLst>
              <a:ext uri="{FF2B5EF4-FFF2-40B4-BE49-F238E27FC236}">
                <a16:creationId xmlns:a16="http://schemas.microsoft.com/office/drawing/2014/main" id="{A66A9DC2-E3CF-4C55-3ED5-D65F4472851D}"/>
              </a:ext>
            </a:extLst>
          </p:cNvPr>
          <p:cNvSpPr>
            <a:spLocks noGrp="1"/>
          </p:cNvSpPr>
          <p:nvPr>
            <p:ph type="sldNum" sz="quarter" idx="12"/>
          </p:nvPr>
        </p:nvSpPr>
        <p:spPr/>
        <p:txBody>
          <a:bodyPr/>
          <a:lstStyle/>
          <a:p>
            <a:fld id="{1FB9D902-7619-4FE9-85FD-13C2F25CAED9}" type="slidenum">
              <a:rPr lang="en-GB" smtClean="0"/>
              <a:t>25</a:t>
            </a:fld>
            <a:endParaRPr lang="en-GB"/>
          </a:p>
        </p:txBody>
      </p:sp>
    </p:spTree>
    <p:extLst>
      <p:ext uri="{BB962C8B-B14F-4D97-AF65-F5344CB8AC3E}">
        <p14:creationId xmlns:p14="http://schemas.microsoft.com/office/powerpoint/2010/main" val="8182932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5439DD-6B0C-E0A2-36B7-83723DEFF56C}"/>
            </a:ext>
          </a:extLst>
        </p:cNvPr>
        <p:cNvGrpSpPr/>
        <p:nvPr/>
      </p:nvGrpSpPr>
      <p:grpSpPr>
        <a:xfrm>
          <a:off x="0" y="0"/>
          <a:ext cx="0" cy="0"/>
          <a:chOff x="0" y="0"/>
          <a:chExt cx="0" cy="0"/>
        </a:xfrm>
      </p:grpSpPr>
      <p:pic>
        <p:nvPicPr>
          <p:cNvPr id="46" name="Picture 45">
            <a:extLst>
              <a:ext uri="{FF2B5EF4-FFF2-40B4-BE49-F238E27FC236}">
                <a16:creationId xmlns:a16="http://schemas.microsoft.com/office/drawing/2014/main" id="{55D8F35C-1312-E0E3-4A32-CF0DA3D545AB}"/>
              </a:ext>
            </a:extLst>
          </p:cNvPr>
          <p:cNvPicPr>
            <a:picLocks noChangeAspect="1"/>
          </p:cNvPicPr>
          <p:nvPr/>
        </p:nvPicPr>
        <p:blipFill>
          <a:blip r:embed="rId2"/>
          <a:stretch>
            <a:fillRect/>
          </a:stretch>
        </p:blipFill>
        <p:spPr>
          <a:xfrm>
            <a:off x="0" y="152150"/>
            <a:ext cx="6858000" cy="951186"/>
          </a:xfrm>
          <a:prstGeom prst="rect">
            <a:avLst/>
          </a:prstGeom>
        </p:spPr>
      </p:pic>
      <p:sp>
        <p:nvSpPr>
          <p:cNvPr id="13" name="TextBox 12">
            <a:extLst>
              <a:ext uri="{FF2B5EF4-FFF2-40B4-BE49-F238E27FC236}">
                <a16:creationId xmlns:a16="http://schemas.microsoft.com/office/drawing/2014/main" id="{BF5F71EA-7F56-CA43-93EA-852251DC530A}"/>
              </a:ext>
            </a:extLst>
          </p:cNvPr>
          <p:cNvSpPr txBox="1"/>
          <p:nvPr/>
        </p:nvSpPr>
        <p:spPr>
          <a:xfrm>
            <a:off x="1641159" y="827525"/>
            <a:ext cx="4257099" cy="338554"/>
          </a:xfrm>
          <a:prstGeom prst="rect">
            <a:avLst/>
          </a:prstGeom>
          <a:noFill/>
        </p:spPr>
        <p:txBody>
          <a:bodyPr wrap="square" rtlCol="0">
            <a:spAutoFit/>
          </a:bodyPr>
          <a:lstStyle/>
          <a:p>
            <a:r>
              <a:rPr lang="en-GB" sz="1600" b="1" dirty="0">
                <a:solidFill>
                  <a:srgbClr val="02765C"/>
                </a:solidFill>
              </a:rPr>
              <a:t>Ready		Respectful			 Safe</a:t>
            </a:r>
          </a:p>
        </p:txBody>
      </p:sp>
      <p:sp>
        <p:nvSpPr>
          <p:cNvPr id="50" name="Rectangle 49">
            <a:extLst>
              <a:ext uri="{FF2B5EF4-FFF2-40B4-BE49-F238E27FC236}">
                <a16:creationId xmlns:a16="http://schemas.microsoft.com/office/drawing/2014/main" id="{E412524A-08C1-E635-B61D-537D480F5167}"/>
              </a:ext>
            </a:extLst>
          </p:cNvPr>
          <p:cNvSpPr/>
          <p:nvPr/>
        </p:nvSpPr>
        <p:spPr>
          <a:xfrm>
            <a:off x="161447" y="1167016"/>
            <a:ext cx="6469811" cy="504176"/>
          </a:xfrm>
          <a:prstGeom prst="rect">
            <a:avLst/>
          </a:prstGeom>
          <a:solidFill>
            <a:srgbClr val="FFFF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dirty="0">
                <a:solidFill>
                  <a:schemeClr val="tx1"/>
                </a:solidFill>
              </a:rPr>
              <a:t>Chunking Information</a:t>
            </a:r>
            <a:endParaRPr lang="en-GB" sz="2800" b="1" dirty="0">
              <a:solidFill>
                <a:schemeClr val="tx1"/>
              </a:solidFill>
            </a:endParaRPr>
          </a:p>
        </p:txBody>
      </p:sp>
      <p:sp>
        <p:nvSpPr>
          <p:cNvPr id="7" name="TextBox 6">
            <a:extLst>
              <a:ext uri="{FF2B5EF4-FFF2-40B4-BE49-F238E27FC236}">
                <a16:creationId xmlns:a16="http://schemas.microsoft.com/office/drawing/2014/main" id="{A0F1194C-5752-1C2D-C1F9-95CB29FD7D01}"/>
              </a:ext>
            </a:extLst>
          </p:cNvPr>
          <p:cNvSpPr txBox="1"/>
          <p:nvPr/>
        </p:nvSpPr>
        <p:spPr>
          <a:xfrm>
            <a:off x="157778" y="1638696"/>
            <a:ext cx="3436620" cy="338554"/>
          </a:xfrm>
          <a:prstGeom prst="rect">
            <a:avLst/>
          </a:prstGeom>
          <a:noFill/>
        </p:spPr>
        <p:txBody>
          <a:bodyPr wrap="square">
            <a:spAutoFit/>
          </a:bodyPr>
          <a:lstStyle/>
          <a:p>
            <a:r>
              <a:rPr lang="en-US" sz="1600" b="1" dirty="0">
                <a:solidFill>
                  <a:schemeClr val="tx1"/>
                </a:solidFill>
              </a:rPr>
              <a:t>This is what we believe…</a:t>
            </a:r>
            <a:endParaRPr lang="en-GB" sz="1600" b="1" dirty="0">
              <a:solidFill>
                <a:schemeClr val="tx1"/>
              </a:solidFill>
            </a:endParaRPr>
          </a:p>
        </p:txBody>
      </p:sp>
      <p:sp>
        <p:nvSpPr>
          <p:cNvPr id="8" name="TextBox 7">
            <a:extLst>
              <a:ext uri="{FF2B5EF4-FFF2-40B4-BE49-F238E27FC236}">
                <a16:creationId xmlns:a16="http://schemas.microsoft.com/office/drawing/2014/main" id="{9893DEF0-0A06-A68B-B460-140E0B310188}"/>
              </a:ext>
            </a:extLst>
          </p:cNvPr>
          <p:cNvSpPr txBox="1"/>
          <p:nvPr/>
        </p:nvSpPr>
        <p:spPr>
          <a:xfrm>
            <a:off x="157778" y="2372597"/>
            <a:ext cx="3436620" cy="338554"/>
          </a:xfrm>
          <a:prstGeom prst="rect">
            <a:avLst/>
          </a:prstGeom>
          <a:noFill/>
        </p:spPr>
        <p:txBody>
          <a:bodyPr wrap="square">
            <a:spAutoFit/>
          </a:bodyPr>
          <a:lstStyle/>
          <a:p>
            <a:r>
              <a:rPr lang="en-US" sz="1600" b="1" dirty="0"/>
              <a:t>So, this is what we do</a:t>
            </a:r>
            <a:r>
              <a:rPr lang="en-US" sz="1600" b="1" dirty="0">
                <a:solidFill>
                  <a:schemeClr val="tx1"/>
                </a:solidFill>
              </a:rPr>
              <a:t>…</a:t>
            </a:r>
            <a:endParaRPr lang="en-GB" sz="1600" b="1" dirty="0">
              <a:solidFill>
                <a:schemeClr val="tx1"/>
              </a:solidFill>
            </a:endParaRPr>
          </a:p>
        </p:txBody>
      </p:sp>
      <p:sp>
        <p:nvSpPr>
          <p:cNvPr id="10" name="Rectangle 9">
            <a:extLst>
              <a:ext uri="{FF2B5EF4-FFF2-40B4-BE49-F238E27FC236}">
                <a16:creationId xmlns:a16="http://schemas.microsoft.com/office/drawing/2014/main" id="{8012B23D-C573-7C64-BFBF-85314AFB38E6}"/>
              </a:ext>
            </a:extLst>
          </p:cNvPr>
          <p:cNvSpPr/>
          <p:nvPr/>
        </p:nvSpPr>
        <p:spPr>
          <a:xfrm>
            <a:off x="194090" y="2709239"/>
            <a:ext cx="6469811" cy="1178701"/>
          </a:xfrm>
          <a:prstGeom prst="rect">
            <a:avLst/>
          </a:prstGeom>
          <a:solidFill>
            <a:srgbClr val="FFFF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fontAlgn="t"/>
            <a:r>
              <a:rPr lang="en-US" sz="1400" dirty="0">
                <a:solidFill>
                  <a:schemeClr val="tx1"/>
                </a:solidFill>
              </a:rPr>
              <a:t>We break complex material into smaller steps (e.g. using partially completed examples to focus pupils on the specific steps).</a:t>
            </a:r>
          </a:p>
          <a:p>
            <a:pPr fontAlgn="t"/>
            <a:r>
              <a:rPr lang="en-US" sz="1400" dirty="0">
                <a:solidFill>
                  <a:schemeClr val="tx1"/>
                </a:solidFill>
              </a:rPr>
              <a:t>We reduce distractions that take attention away from what is being taught (e.g. keeping the complexity of a task to a minimum, so that attention is focused on the content).</a:t>
            </a:r>
            <a:endParaRPr lang="en-GB" sz="14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581345B6-91F3-1D8F-62CE-20475068EBD3}"/>
              </a:ext>
            </a:extLst>
          </p:cNvPr>
          <p:cNvSpPr/>
          <p:nvPr/>
        </p:nvSpPr>
        <p:spPr>
          <a:xfrm>
            <a:off x="194091" y="1889145"/>
            <a:ext cx="6469811" cy="438274"/>
          </a:xfrm>
          <a:prstGeom prst="rect">
            <a:avLst/>
          </a:prstGeom>
          <a:solidFill>
            <a:srgbClr val="FFFF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fontAlgn="t"/>
            <a:r>
              <a:rPr lang="en-US" sz="1400" dirty="0">
                <a:solidFill>
                  <a:schemeClr val="tx1"/>
                </a:solidFill>
              </a:rPr>
              <a:t>Giving manageable, specific and sequential instructions supports effective learning.</a:t>
            </a:r>
            <a:r>
              <a:rPr lang="en-US" dirty="0"/>
              <a:t>.</a:t>
            </a:r>
            <a:endPar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614B3C9B-4E17-2FF5-5B66-CFC472289C5E}"/>
              </a:ext>
            </a:extLst>
          </p:cNvPr>
          <p:cNvPicPr>
            <a:picLocks noChangeAspect="1"/>
          </p:cNvPicPr>
          <p:nvPr/>
        </p:nvPicPr>
        <p:blipFill>
          <a:blip r:embed="rId3"/>
          <a:stretch>
            <a:fillRect/>
          </a:stretch>
        </p:blipFill>
        <p:spPr>
          <a:xfrm>
            <a:off x="3107709" y="7077837"/>
            <a:ext cx="3520651" cy="2551403"/>
          </a:xfrm>
          <a:prstGeom prst="rect">
            <a:avLst/>
          </a:prstGeom>
        </p:spPr>
      </p:pic>
      <p:pic>
        <p:nvPicPr>
          <p:cNvPr id="2" name="Picture 1">
            <a:extLst>
              <a:ext uri="{FF2B5EF4-FFF2-40B4-BE49-F238E27FC236}">
                <a16:creationId xmlns:a16="http://schemas.microsoft.com/office/drawing/2014/main" id="{E9325B2D-F7E2-5E6A-271C-AB6A35F8D1F9}"/>
              </a:ext>
            </a:extLst>
          </p:cNvPr>
          <p:cNvPicPr>
            <a:picLocks noChangeAspect="1"/>
          </p:cNvPicPr>
          <p:nvPr/>
        </p:nvPicPr>
        <p:blipFill>
          <a:blip r:embed="rId4"/>
          <a:stretch>
            <a:fillRect/>
          </a:stretch>
        </p:blipFill>
        <p:spPr>
          <a:xfrm>
            <a:off x="229640" y="4031577"/>
            <a:ext cx="4799613" cy="2902623"/>
          </a:xfrm>
          <a:prstGeom prst="rect">
            <a:avLst/>
          </a:prstGeom>
        </p:spPr>
      </p:pic>
      <p:pic>
        <p:nvPicPr>
          <p:cNvPr id="4" name="Picture 3">
            <a:extLst>
              <a:ext uri="{FF2B5EF4-FFF2-40B4-BE49-F238E27FC236}">
                <a16:creationId xmlns:a16="http://schemas.microsoft.com/office/drawing/2014/main" id="{CD93D67F-0E40-BC92-56B8-95D30DC20CC5}"/>
              </a:ext>
            </a:extLst>
          </p:cNvPr>
          <p:cNvPicPr>
            <a:picLocks noChangeAspect="1"/>
          </p:cNvPicPr>
          <p:nvPr/>
        </p:nvPicPr>
        <p:blipFill>
          <a:blip r:embed="rId5"/>
          <a:stretch>
            <a:fillRect/>
          </a:stretch>
        </p:blipFill>
        <p:spPr>
          <a:xfrm>
            <a:off x="229640" y="7077837"/>
            <a:ext cx="2015449" cy="2551404"/>
          </a:xfrm>
          <a:prstGeom prst="rect">
            <a:avLst/>
          </a:prstGeom>
        </p:spPr>
      </p:pic>
      <p:sp>
        <p:nvSpPr>
          <p:cNvPr id="3" name="Slide Number Placeholder 2">
            <a:extLst>
              <a:ext uri="{FF2B5EF4-FFF2-40B4-BE49-F238E27FC236}">
                <a16:creationId xmlns:a16="http://schemas.microsoft.com/office/drawing/2014/main" id="{A02DF975-9631-1AC0-76FE-78B11BC3BC6B}"/>
              </a:ext>
            </a:extLst>
          </p:cNvPr>
          <p:cNvSpPr>
            <a:spLocks noGrp="1"/>
          </p:cNvSpPr>
          <p:nvPr>
            <p:ph type="sldNum" sz="quarter" idx="12"/>
          </p:nvPr>
        </p:nvSpPr>
        <p:spPr/>
        <p:txBody>
          <a:bodyPr/>
          <a:lstStyle/>
          <a:p>
            <a:fld id="{1FB9D902-7619-4FE9-85FD-13C2F25CAED9}" type="slidenum">
              <a:rPr lang="en-GB" smtClean="0"/>
              <a:t>26</a:t>
            </a:fld>
            <a:endParaRPr lang="en-GB"/>
          </a:p>
        </p:txBody>
      </p:sp>
    </p:spTree>
    <p:extLst>
      <p:ext uri="{BB962C8B-B14F-4D97-AF65-F5344CB8AC3E}">
        <p14:creationId xmlns:p14="http://schemas.microsoft.com/office/powerpoint/2010/main" val="42481152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B52ED6-CFF3-B289-BABA-FF37A22CD27D}"/>
            </a:ext>
          </a:extLst>
        </p:cNvPr>
        <p:cNvGrpSpPr/>
        <p:nvPr/>
      </p:nvGrpSpPr>
      <p:grpSpPr>
        <a:xfrm>
          <a:off x="0" y="0"/>
          <a:ext cx="0" cy="0"/>
          <a:chOff x="0" y="0"/>
          <a:chExt cx="0" cy="0"/>
        </a:xfrm>
      </p:grpSpPr>
      <p:pic>
        <p:nvPicPr>
          <p:cNvPr id="46" name="Picture 45">
            <a:extLst>
              <a:ext uri="{FF2B5EF4-FFF2-40B4-BE49-F238E27FC236}">
                <a16:creationId xmlns:a16="http://schemas.microsoft.com/office/drawing/2014/main" id="{E3F58C5D-7BC4-CC61-AA6B-5FBF7D44638B}"/>
              </a:ext>
            </a:extLst>
          </p:cNvPr>
          <p:cNvPicPr>
            <a:picLocks noChangeAspect="1"/>
          </p:cNvPicPr>
          <p:nvPr/>
        </p:nvPicPr>
        <p:blipFill>
          <a:blip r:embed="rId2"/>
          <a:stretch>
            <a:fillRect/>
          </a:stretch>
        </p:blipFill>
        <p:spPr>
          <a:xfrm>
            <a:off x="0" y="152150"/>
            <a:ext cx="6858000" cy="951186"/>
          </a:xfrm>
          <a:prstGeom prst="rect">
            <a:avLst/>
          </a:prstGeom>
        </p:spPr>
      </p:pic>
      <p:sp>
        <p:nvSpPr>
          <p:cNvPr id="13" name="TextBox 12">
            <a:extLst>
              <a:ext uri="{FF2B5EF4-FFF2-40B4-BE49-F238E27FC236}">
                <a16:creationId xmlns:a16="http://schemas.microsoft.com/office/drawing/2014/main" id="{B77E6601-D6C9-5860-7308-4F943D704CE4}"/>
              </a:ext>
            </a:extLst>
          </p:cNvPr>
          <p:cNvSpPr txBox="1"/>
          <p:nvPr/>
        </p:nvSpPr>
        <p:spPr>
          <a:xfrm>
            <a:off x="1641159" y="827525"/>
            <a:ext cx="4257099" cy="338554"/>
          </a:xfrm>
          <a:prstGeom prst="rect">
            <a:avLst/>
          </a:prstGeom>
          <a:noFill/>
        </p:spPr>
        <p:txBody>
          <a:bodyPr wrap="square" rtlCol="0">
            <a:spAutoFit/>
          </a:bodyPr>
          <a:lstStyle/>
          <a:p>
            <a:r>
              <a:rPr lang="en-GB" sz="1600" b="1" dirty="0">
                <a:solidFill>
                  <a:srgbClr val="02765C"/>
                </a:solidFill>
              </a:rPr>
              <a:t>Ready		Respectful			 Safe</a:t>
            </a:r>
          </a:p>
        </p:txBody>
      </p:sp>
      <p:sp>
        <p:nvSpPr>
          <p:cNvPr id="50" name="Rectangle 49">
            <a:extLst>
              <a:ext uri="{FF2B5EF4-FFF2-40B4-BE49-F238E27FC236}">
                <a16:creationId xmlns:a16="http://schemas.microsoft.com/office/drawing/2014/main" id="{D5392AC9-6017-D096-D03B-B3C5CFF530E2}"/>
              </a:ext>
            </a:extLst>
          </p:cNvPr>
          <p:cNvSpPr/>
          <p:nvPr/>
        </p:nvSpPr>
        <p:spPr>
          <a:xfrm>
            <a:off x="161447" y="1167016"/>
            <a:ext cx="6469811" cy="504176"/>
          </a:xfrm>
          <a:prstGeom prst="rect">
            <a:avLst/>
          </a:prstGeom>
          <a:solidFill>
            <a:srgbClr val="FFFF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dirty="0">
                <a:solidFill>
                  <a:schemeClr val="tx1"/>
                </a:solidFill>
              </a:rPr>
              <a:t>Spacing and Regular Practice</a:t>
            </a:r>
            <a:endParaRPr lang="en-GB" sz="2800" b="1" dirty="0">
              <a:solidFill>
                <a:schemeClr val="tx1"/>
              </a:solidFill>
            </a:endParaRPr>
          </a:p>
        </p:txBody>
      </p:sp>
      <p:sp>
        <p:nvSpPr>
          <p:cNvPr id="7" name="TextBox 6">
            <a:extLst>
              <a:ext uri="{FF2B5EF4-FFF2-40B4-BE49-F238E27FC236}">
                <a16:creationId xmlns:a16="http://schemas.microsoft.com/office/drawing/2014/main" id="{31DE699E-942F-D515-8088-84E2698DB90B}"/>
              </a:ext>
            </a:extLst>
          </p:cNvPr>
          <p:cNvSpPr txBox="1"/>
          <p:nvPr/>
        </p:nvSpPr>
        <p:spPr>
          <a:xfrm>
            <a:off x="157778" y="1638696"/>
            <a:ext cx="3436620" cy="338554"/>
          </a:xfrm>
          <a:prstGeom prst="rect">
            <a:avLst/>
          </a:prstGeom>
          <a:noFill/>
        </p:spPr>
        <p:txBody>
          <a:bodyPr wrap="square">
            <a:spAutoFit/>
          </a:bodyPr>
          <a:lstStyle/>
          <a:p>
            <a:r>
              <a:rPr lang="en-US" sz="1600" b="1" dirty="0">
                <a:solidFill>
                  <a:schemeClr val="tx1"/>
                </a:solidFill>
              </a:rPr>
              <a:t>This is what we believe…</a:t>
            </a:r>
            <a:endParaRPr lang="en-GB" sz="1600" b="1" dirty="0">
              <a:solidFill>
                <a:schemeClr val="tx1"/>
              </a:solidFill>
            </a:endParaRPr>
          </a:p>
        </p:txBody>
      </p:sp>
      <p:sp>
        <p:nvSpPr>
          <p:cNvPr id="8" name="TextBox 7">
            <a:extLst>
              <a:ext uri="{FF2B5EF4-FFF2-40B4-BE49-F238E27FC236}">
                <a16:creationId xmlns:a16="http://schemas.microsoft.com/office/drawing/2014/main" id="{B643B293-4CD9-EDD1-7B45-0375FAEC65B3}"/>
              </a:ext>
            </a:extLst>
          </p:cNvPr>
          <p:cNvSpPr txBox="1"/>
          <p:nvPr/>
        </p:nvSpPr>
        <p:spPr>
          <a:xfrm>
            <a:off x="157778" y="5327546"/>
            <a:ext cx="3436620" cy="338554"/>
          </a:xfrm>
          <a:prstGeom prst="rect">
            <a:avLst/>
          </a:prstGeom>
          <a:noFill/>
        </p:spPr>
        <p:txBody>
          <a:bodyPr wrap="square">
            <a:spAutoFit/>
          </a:bodyPr>
          <a:lstStyle/>
          <a:p>
            <a:r>
              <a:rPr lang="en-US" sz="1600" b="1" dirty="0"/>
              <a:t>So, this is what we do</a:t>
            </a:r>
            <a:r>
              <a:rPr lang="en-US" sz="1600" b="1" dirty="0">
                <a:solidFill>
                  <a:schemeClr val="tx1"/>
                </a:solidFill>
              </a:rPr>
              <a:t>…</a:t>
            </a:r>
            <a:endParaRPr lang="en-GB" sz="1600" b="1" dirty="0">
              <a:solidFill>
                <a:schemeClr val="tx1"/>
              </a:solidFill>
            </a:endParaRPr>
          </a:p>
        </p:txBody>
      </p:sp>
      <p:sp>
        <p:nvSpPr>
          <p:cNvPr id="10" name="Rectangle 9">
            <a:extLst>
              <a:ext uri="{FF2B5EF4-FFF2-40B4-BE49-F238E27FC236}">
                <a16:creationId xmlns:a16="http://schemas.microsoft.com/office/drawing/2014/main" id="{A44B4BA2-A8BC-B089-2123-5C622459839D}"/>
              </a:ext>
            </a:extLst>
          </p:cNvPr>
          <p:cNvSpPr/>
          <p:nvPr/>
        </p:nvSpPr>
        <p:spPr>
          <a:xfrm>
            <a:off x="194091" y="5902004"/>
            <a:ext cx="6469811" cy="3515710"/>
          </a:xfrm>
          <a:prstGeom prst="rect">
            <a:avLst/>
          </a:prstGeom>
          <a:solidFill>
            <a:srgbClr val="FFFF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l"/>
            <a:r>
              <a:rPr lang="en-US" sz="1400" b="0" i="0" dirty="0">
                <a:solidFill>
                  <a:srgbClr val="1A1A1A"/>
                </a:solidFill>
                <a:effectLst/>
              </a:rPr>
              <a:t>To help with our pupils’ progress using spacing:</a:t>
            </a:r>
          </a:p>
          <a:p>
            <a:pPr algn="l"/>
            <a:endParaRPr lang="en-US" sz="1400" b="0" i="0" dirty="0">
              <a:solidFill>
                <a:srgbClr val="1A1A1A"/>
              </a:solidFill>
              <a:effectLst/>
            </a:endParaRPr>
          </a:p>
          <a:p>
            <a:pPr marL="285750" indent="-285750" algn="l">
              <a:buFont typeface="Arial" panose="020B0604020202020204" pitchFamily="34" charset="0"/>
              <a:buChar char="•"/>
            </a:pPr>
            <a:r>
              <a:rPr lang="en-US" sz="1400" dirty="0">
                <a:solidFill>
                  <a:srgbClr val="1A1A1A"/>
                </a:solidFill>
              </a:rPr>
              <a:t>We </a:t>
            </a:r>
            <a:r>
              <a:rPr lang="en-US" sz="1400" b="0" i="0" dirty="0">
                <a:solidFill>
                  <a:srgbClr val="1A1A1A"/>
                </a:solidFill>
                <a:effectLst/>
              </a:rPr>
              <a:t>consider how our curriculum is arranged and where the opportunities may be to introduce more spacing</a:t>
            </a:r>
          </a:p>
          <a:p>
            <a:pPr marL="285750" indent="-285750" algn="l">
              <a:buFont typeface="Arial" panose="020B0604020202020204" pitchFamily="34" charset="0"/>
              <a:buChar char="•"/>
            </a:pPr>
            <a:r>
              <a:rPr lang="en-US" sz="1400" dirty="0">
                <a:solidFill>
                  <a:srgbClr val="1A1A1A"/>
                </a:solidFill>
              </a:rPr>
              <a:t>We </a:t>
            </a:r>
            <a:r>
              <a:rPr lang="en-US" sz="1400" b="0" i="0" dirty="0">
                <a:solidFill>
                  <a:srgbClr val="1A1A1A"/>
                </a:solidFill>
                <a:effectLst/>
              </a:rPr>
              <a:t>make sure </a:t>
            </a:r>
            <a:r>
              <a:rPr lang="en-US" sz="1400" dirty="0">
                <a:solidFill>
                  <a:srgbClr val="1A1A1A"/>
                </a:solidFill>
              </a:rPr>
              <a:t>we </a:t>
            </a:r>
            <a:r>
              <a:rPr lang="en-US" sz="1400" b="0" i="0" dirty="0">
                <a:solidFill>
                  <a:srgbClr val="1A1A1A"/>
                </a:solidFill>
                <a:effectLst/>
              </a:rPr>
              <a:t>enable pupils to master foundational concepts first</a:t>
            </a:r>
          </a:p>
          <a:p>
            <a:pPr marL="285750" indent="-285750" algn="l">
              <a:buFont typeface="Arial" panose="020B0604020202020204" pitchFamily="34" charset="0"/>
              <a:buChar char="•"/>
            </a:pPr>
            <a:r>
              <a:rPr lang="en-US" sz="1400" dirty="0">
                <a:solidFill>
                  <a:srgbClr val="1A1A1A"/>
                </a:solidFill>
              </a:rPr>
              <a:t>We </a:t>
            </a:r>
            <a:r>
              <a:rPr lang="en-US" sz="1400" b="0" i="0" dirty="0">
                <a:solidFill>
                  <a:srgbClr val="1A1A1A"/>
                </a:solidFill>
                <a:effectLst/>
              </a:rPr>
              <a:t>combine with retrieval practice activities such as low-stakes quizzing to improve recall</a:t>
            </a:r>
          </a:p>
          <a:p>
            <a:pPr marL="285750" indent="-285750" fontAlgn="t">
              <a:buFont typeface="Arial" panose="020B0604020202020204" pitchFamily="34" charset="0"/>
              <a:buChar char="•"/>
            </a:pPr>
            <a:r>
              <a:rPr lang="en-US" sz="1400" kern="100" dirty="0">
                <a:solidFill>
                  <a:schemeClr val="tx1"/>
                </a:solidFill>
                <a:effectLst/>
                <a:ea typeface="Calibri" panose="020F0502020204030204" pitchFamily="34" charset="0"/>
                <a:cs typeface="Times New Roman" panose="02020603050405020304" pitchFamily="18" charset="0"/>
              </a:rPr>
              <a:t>We b</a:t>
            </a:r>
            <a:r>
              <a:rPr lang="en-US" sz="1400" dirty="0">
                <a:solidFill>
                  <a:schemeClr val="tx1"/>
                </a:solidFill>
              </a:rPr>
              <a:t>alance exposition, repetition, practice and retrieval of critical knowledge and skills.</a:t>
            </a:r>
          </a:p>
          <a:p>
            <a:pPr marL="285750" indent="-285750" fontAlgn="t">
              <a:buFont typeface="Arial" panose="020B0604020202020204" pitchFamily="34" charset="0"/>
              <a:buChar char="•"/>
            </a:pPr>
            <a:r>
              <a:rPr lang="en-US" sz="1400" dirty="0">
                <a:solidFill>
                  <a:schemeClr val="tx1"/>
                </a:solidFill>
              </a:rPr>
              <a:t>We plan regular review and practice of key ideas and concepts over time.</a:t>
            </a:r>
          </a:p>
          <a:p>
            <a:pPr marL="285750" indent="-285750" fontAlgn="t">
              <a:buFont typeface="Arial" panose="020B0604020202020204" pitchFamily="34" charset="0"/>
              <a:buChar char="•"/>
            </a:pPr>
            <a:r>
              <a:rPr lang="en-US" sz="1400" dirty="0">
                <a:solidFill>
                  <a:schemeClr val="tx1"/>
                </a:solidFill>
              </a:rPr>
              <a:t>We design practice, generation and retrieval tasks that provide just enough support so that pupils experience a high success rate when attempting challenging work.</a:t>
            </a:r>
          </a:p>
          <a:p>
            <a:pPr marL="285750" indent="-285750" fontAlgn="t">
              <a:buFont typeface="Arial" panose="020B0604020202020204" pitchFamily="34" charset="0"/>
              <a:buChar char="•"/>
            </a:pPr>
            <a:r>
              <a:rPr lang="en-US" sz="1400" dirty="0">
                <a:solidFill>
                  <a:schemeClr val="tx1"/>
                </a:solidFill>
              </a:rPr>
              <a:t>We increase challenge with practice and retrieval as knowledge becomes more secure (e.g. by removing scaffolding, lengthening spacing or introducing interacting elements).</a:t>
            </a:r>
            <a:endParaRPr lang="en-GB" sz="1400" kern="100" dirty="0">
              <a:solidFill>
                <a:schemeClr val="tx1"/>
              </a:solidFill>
              <a:effectLst/>
              <a:ea typeface="Calibri" panose="020F050202020403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4E08CB58-7494-316E-BC38-A2E5B76844FE}"/>
              </a:ext>
            </a:extLst>
          </p:cNvPr>
          <p:cNvSpPr/>
          <p:nvPr/>
        </p:nvSpPr>
        <p:spPr>
          <a:xfrm>
            <a:off x="194091" y="2006655"/>
            <a:ext cx="6469811" cy="3291486"/>
          </a:xfrm>
          <a:prstGeom prst="rect">
            <a:avLst/>
          </a:prstGeom>
          <a:solidFill>
            <a:srgbClr val="FFFF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fontAlgn="t"/>
            <a:r>
              <a:rPr lang="en-US" sz="1400" b="0" i="0" dirty="0">
                <a:solidFill>
                  <a:srgbClr val="1A1A1A"/>
                </a:solidFill>
                <a:effectLst/>
                <a:latin typeface="-apple-system"/>
              </a:rPr>
              <a:t>Spaced practice is a learning strategy whereby areas of the curriculum are broken up into short sessions, which are repeated over a longer period of time. This can be contrasted with ‘blocking’, whereby learning material is visited in large blocks which are not repeated. Spaced practice provides pupils with the time to form connections between the ideas and concepts, so that knowledge can be built upon and easily recalled later. By allowing a memory to be almost forgotten before it is next recalled, Ebbinghaus found the reactivation of the memory is more effortful, which strengthens neural pathways in the brain. When this process is repeated several times, the memory becomes stronger and much easier to remember. </a:t>
            </a:r>
            <a:r>
              <a:rPr lang="en-US" sz="1400" dirty="0">
                <a:solidFill>
                  <a:schemeClr val="tx1"/>
                </a:solidFill>
              </a:rPr>
              <a:t>Requiring pupils to retrieve information from memory, and spacing practice so that pupils revisit ideas after a gap are likely to strengthen recall.</a:t>
            </a:r>
          </a:p>
          <a:p>
            <a:pPr fontAlgn="t"/>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fontAlgn="t"/>
            <a:r>
              <a:rPr lang="en-US" sz="1400" dirty="0">
                <a:solidFill>
                  <a:schemeClr val="tx1"/>
                </a:solidFill>
              </a:rPr>
              <a:t>Regular purposeful practice of what has previously been taught can help consolidate material and help pupils remember what they have learned. </a:t>
            </a:r>
            <a:endParaRPr lang="en-GB"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734AA75F-5E56-C543-4130-FFE1234AC191}"/>
              </a:ext>
            </a:extLst>
          </p:cNvPr>
          <p:cNvSpPr>
            <a:spLocks noGrp="1"/>
          </p:cNvSpPr>
          <p:nvPr>
            <p:ph type="sldNum" sz="quarter" idx="12"/>
          </p:nvPr>
        </p:nvSpPr>
        <p:spPr/>
        <p:txBody>
          <a:bodyPr/>
          <a:lstStyle/>
          <a:p>
            <a:fld id="{1FB9D902-7619-4FE9-85FD-13C2F25CAED9}" type="slidenum">
              <a:rPr lang="en-GB" smtClean="0"/>
              <a:t>27</a:t>
            </a:fld>
            <a:endParaRPr lang="en-GB"/>
          </a:p>
        </p:txBody>
      </p:sp>
    </p:spTree>
    <p:extLst>
      <p:ext uri="{BB962C8B-B14F-4D97-AF65-F5344CB8AC3E}">
        <p14:creationId xmlns:p14="http://schemas.microsoft.com/office/powerpoint/2010/main" val="3841926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F36BA8-F30A-B35B-6EAD-1289E104D675}"/>
            </a:ext>
          </a:extLst>
        </p:cNvPr>
        <p:cNvGrpSpPr/>
        <p:nvPr/>
      </p:nvGrpSpPr>
      <p:grpSpPr>
        <a:xfrm>
          <a:off x="0" y="0"/>
          <a:ext cx="0" cy="0"/>
          <a:chOff x="0" y="0"/>
          <a:chExt cx="0" cy="0"/>
        </a:xfrm>
      </p:grpSpPr>
      <p:pic>
        <p:nvPicPr>
          <p:cNvPr id="46" name="Picture 45">
            <a:extLst>
              <a:ext uri="{FF2B5EF4-FFF2-40B4-BE49-F238E27FC236}">
                <a16:creationId xmlns:a16="http://schemas.microsoft.com/office/drawing/2014/main" id="{EC87429A-2208-4EC2-EEB2-0C52FCE95BAB}"/>
              </a:ext>
            </a:extLst>
          </p:cNvPr>
          <p:cNvPicPr>
            <a:picLocks noChangeAspect="1"/>
          </p:cNvPicPr>
          <p:nvPr/>
        </p:nvPicPr>
        <p:blipFill>
          <a:blip r:embed="rId2"/>
          <a:stretch>
            <a:fillRect/>
          </a:stretch>
        </p:blipFill>
        <p:spPr>
          <a:xfrm>
            <a:off x="0" y="152150"/>
            <a:ext cx="6858000" cy="951186"/>
          </a:xfrm>
          <a:prstGeom prst="rect">
            <a:avLst/>
          </a:prstGeom>
        </p:spPr>
      </p:pic>
      <p:sp>
        <p:nvSpPr>
          <p:cNvPr id="13" name="TextBox 12">
            <a:extLst>
              <a:ext uri="{FF2B5EF4-FFF2-40B4-BE49-F238E27FC236}">
                <a16:creationId xmlns:a16="http://schemas.microsoft.com/office/drawing/2014/main" id="{30B79CD7-9AE5-362D-323E-35F7758109D1}"/>
              </a:ext>
            </a:extLst>
          </p:cNvPr>
          <p:cNvSpPr txBox="1"/>
          <p:nvPr/>
        </p:nvSpPr>
        <p:spPr>
          <a:xfrm>
            <a:off x="1641159" y="827525"/>
            <a:ext cx="4257099" cy="338554"/>
          </a:xfrm>
          <a:prstGeom prst="rect">
            <a:avLst/>
          </a:prstGeom>
          <a:noFill/>
        </p:spPr>
        <p:txBody>
          <a:bodyPr wrap="square" rtlCol="0">
            <a:spAutoFit/>
          </a:bodyPr>
          <a:lstStyle/>
          <a:p>
            <a:r>
              <a:rPr lang="en-GB" sz="1600" b="1" dirty="0">
                <a:solidFill>
                  <a:srgbClr val="02765C"/>
                </a:solidFill>
              </a:rPr>
              <a:t>Ready		Respectful			 Safe</a:t>
            </a:r>
          </a:p>
        </p:txBody>
      </p:sp>
      <p:sp>
        <p:nvSpPr>
          <p:cNvPr id="50" name="Rectangle 49">
            <a:extLst>
              <a:ext uri="{FF2B5EF4-FFF2-40B4-BE49-F238E27FC236}">
                <a16:creationId xmlns:a16="http://schemas.microsoft.com/office/drawing/2014/main" id="{1D652212-F00B-E851-A0AC-75D03E0C0183}"/>
              </a:ext>
            </a:extLst>
          </p:cNvPr>
          <p:cNvSpPr/>
          <p:nvPr/>
        </p:nvSpPr>
        <p:spPr>
          <a:xfrm>
            <a:off x="161447" y="1167016"/>
            <a:ext cx="6469811" cy="504176"/>
          </a:xfrm>
          <a:prstGeom prst="rect">
            <a:avLst/>
          </a:prstGeom>
          <a:solidFill>
            <a:srgbClr val="FFFF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dirty="0">
                <a:solidFill>
                  <a:schemeClr val="tx1"/>
                </a:solidFill>
              </a:rPr>
              <a:t>Spacing and Regular Practice</a:t>
            </a:r>
            <a:endParaRPr lang="en-GB" sz="2800" b="1" dirty="0">
              <a:solidFill>
                <a:schemeClr val="tx1"/>
              </a:solidFill>
            </a:endParaRPr>
          </a:p>
        </p:txBody>
      </p:sp>
      <p:sp>
        <p:nvSpPr>
          <p:cNvPr id="8" name="TextBox 7">
            <a:extLst>
              <a:ext uri="{FF2B5EF4-FFF2-40B4-BE49-F238E27FC236}">
                <a16:creationId xmlns:a16="http://schemas.microsoft.com/office/drawing/2014/main" id="{506E0E7A-7C5D-0D2A-9129-2419E18D3865}"/>
              </a:ext>
            </a:extLst>
          </p:cNvPr>
          <p:cNvSpPr txBox="1"/>
          <p:nvPr/>
        </p:nvSpPr>
        <p:spPr>
          <a:xfrm>
            <a:off x="161447" y="1690503"/>
            <a:ext cx="3436620" cy="338554"/>
          </a:xfrm>
          <a:prstGeom prst="rect">
            <a:avLst/>
          </a:prstGeom>
          <a:noFill/>
        </p:spPr>
        <p:txBody>
          <a:bodyPr wrap="square">
            <a:spAutoFit/>
          </a:bodyPr>
          <a:lstStyle/>
          <a:p>
            <a:r>
              <a:rPr lang="en-US" sz="1600" b="1" dirty="0"/>
              <a:t>So, this is what we do</a:t>
            </a:r>
            <a:r>
              <a:rPr lang="en-US" sz="1600" b="1" dirty="0">
                <a:solidFill>
                  <a:schemeClr val="tx1"/>
                </a:solidFill>
              </a:rPr>
              <a:t>…</a:t>
            </a:r>
            <a:endParaRPr lang="en-GB" sz="1600" b="1" dirty="0">
              <a:solidFill>
                <a:schemeClr val="tx1"/>
              </a:solidFill>
            </a:endParaRPr>
          </a:p>
        </p:txBody>
      </p:sp>
      <p:sp>
        <p:nvSpPr>
          <p:cNvPr id="11" name="Rectangle 10">
            <a:extLst>
              <a:ext uri="{FF2B5EF4-FFF2-40B4-BE49-F238E27FC236}">
                <a16:creationId xmlns:a16="http://schemas.microsoft.com/office/drawing/2014/main" id="{88A8058D-0A0F-9DD1-C98D-81E0082E8887}"/>
              </a:ext>
            </a:extLst>
          </p:cNvPr>
          <p:cNvSpPr/>
          <p:nvPr/>
        </p:nvSpPr>
        <p:spPr>
          <a:xfrm>
            <a:off x="194091" y="2006656"/>
            <a:ext cx="6469811" cy="1870020"/>
          </a:xfrm>
          <a:prstGeom prst="rect">
            <a:avLst/>
          </a:prstGeom>
          <a:solidFill>
            <a:srgbClr val="FFFF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fontAlgn="t"/>
            <a:endParaRPr lang="en-GB"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35BC0A69-8D61-5F03-FF81-BBDCA9E46B39}"/>
              </a:ext>
            </a:extLst>
          </p:cNvPr>
          <p:cNvSpPr txBox="1"/>
          <p:nvPr/>
        </p:nvSpPr>
        <p:spPr>
          <a:xfrm>
            <a:off x="194091" y="2150123"/>
            <a:ext cx="6469811" cy="1600438"/>
          </a:xfrm>
          <a:prstGeom prst="rect">
            <a:avLst/>
          </a:prstGeom>
          <a:noFill/>
        </p:spPr>
        <p:txBody>
          <a:bodyPr wrap="square">
            <a:spAutoFit/>
          </a:bodyPr>
          <a:lstStyle/>
          <a:p>
            <a:pPr algn="l"/>
            <a:r>
              <a:rPr lang="en-US" sz="1400" b="0" i="0" dirty="0">
                <a:solidFill>
                  <a:srgbClr val="1A1A1A"/>
                </a:solidFill>
                <a:effectLst/>
              </a:rPr>
              <a:t>To help our pupils to improve recall, </a:t>
            </a:r>
            <a:r>
              <a:rPr lang="en-US" sz="1400" dirty="0">
                <a:solidFill>
                  <a:srgbClr val="1A1A1A"/>
                </a:solidFill>
              </a:rPr>
              <a:t>we</a:t>
            </a:r>
            <a:r>
              <a:rPr lang="en-US" sz="1400" b="0" i="0" dirty="0">
                <a:solidFill>
                  <a:srgbClr val="1A1A1A"/>
                </a:solidFill>
                <a:effectLst/>
              </a:rPr>
              <a:t>:</a:t>
            </a:r>
          </a:p>
          <a:p>
            <a:pPr algn="l"/>
            <a:endParaRPr lang="en-US" sz="1400" b="0" i="0" dirty="0">
              <a:solidFill>
                <a:srgbClr val="1A1A1A"/>
              </a:solidFill>
              <a:effectLst/>
            </a:endParaRPr>
          </a:p>
          <a:p>
            <a:pPr algn="l">
              <a:buFont typeface="Arial" panose="020B0604020202020204" pitchFamily="34" charset="0"/>
              <a:buChar char="•"/>
            </a:pPr>
            <a:r>
              <a:rPr lang="en-US" sz="1400" b="0" i="0" dirty="0">
                <a:solidFill>
                  <a:srgbClr val="1A1A1A"/>
                </a:solidFill>
                <a:effectLst/>
              </a:rPr>
              <a:t> require them to retrieve information from memory. (This can take the form of frequent, low-stakes quizzing; or </a:t>
            </a:r>
            <a:r>
              <a:rPr lang="en-US" sz="1400" dirty="0">
                <a:solidFill>
                  <a:srgbClr val="1A1A1A"/>
                </a:solidFill>
              </a:rPr>
              <a:t>we</a:t>
            </a:r>
            <a:r>
              <a:rPr lang="en-US" sz="1400" b="0" i="0" dirty="0">
                <a:solidFill>
                  <a:srgbClr val="1A1A1A"/>
                </a:solidFill>
                <a:effectLst/>
              </a:rPr>
              <a:t> could ask them to demonstrate a previously taught skill so </a:t>
            </a:r>
            <a:r>
              <a:rPr lang="en-US" sz="1400" dirty="0">
                <a:solidFill>
                  <a:srgbClr val="1A1A1A"/>
                </a:solidFill>
              </a:rPr>
              <a:t>we</a:t>
            </a:r>
            <a:r>
              <a:rPr lang="en-US" sz="1400" b="0" i="0" dirty="0">
                <a:solidFill>
                  <a:srgbClr val="1A1A1A"/>
                </a:solidFill>
                <a:effectLst/>
              </a:rPr>
              <a:t> can see what they have retained.)</a:t>
            </a:r>
          </a:p>
          <a:p>
            <a:pPr algn="l">
              <a:buFont typeface="Arial" panose="020B0604020202020204" pitchFamily="34" charset="0"/>
              <a:buChar char="•"/>
            </a:pPr>
            <a:r>
              <a:rPr lang="en-US" sz="1400" b="0" i="0" dirty="0">
                <a:solidFill>
                  <a:srgbClr val="1A1A1A"/>
                </a:solidFill>
                <a:effectLst/>
              </a:rPr>
              <a:t> try revisiting material from ‘last lesson, last week, last term’: lengthening the spacing increases the challenge and can strengthen recall, i.e. spacing the practice</a:t>
            </a:r>
          </a:p>
        </p:txBody>
      </p:sp>
      <p:pic>
        <p:nvPicPr>
          <p:cNvPr id="6" name="Picture 5">
            <a:extLst>
              <a:ext uri="{FF2B5EF4-FFF2-40B4-BE49-F238E27FC236}">
                <a16:creationId xmlns:a16="http://schemas.microsoft.com/office/drawing/2014/main" id="{EA6A94A5-2B87-BC34-F2BE-D8950DC995F8}"/>
              </a:ext>
            </a:extLst>
          </p:cNvPr>
          <p:cNvPicPr>
            <a:picLocks noChangeAspect="1"/>
          </p:cNvPicPr>
          <p:nvPr/>
        </p:nvPicPr>
        <p:blipFill>
          <a:blip r:embed="rId3"/>
          <a:stretch>
            <a:fillRect/>
          </a:stretch>
        </p:blipFill>
        <p:spPr>
          <a:xfrm>
            <a:off x="194091" y="4020143"/>
            <a:ext cx="6344111" cy="3044942"/>
          </a:xfrm>
          <a:prstGeom prst="rect">
            <a:avLst/>
          </a:prstGeom>
        </p:spPr>
      </p:pic>
      <p:sp>
        <p:nvSpPr>
          <p:cNvPr id="2" name="Slide Number Placeholder 1">
            <a:extLst>
              <a:ext uri="{FF2B5EF4-FFF2-40B4-BE49-F238E27FC236}">
                <a16:creationId xmlns:a16="http://schemas.microsoft.com/office/drawing/2014/main" id="{6E70AEF8-CDC0-2398-0E3A-30D042D0B389}"/>
              </a:ext>
            </a:extLst>
          </p:cNvPr>
          <p:cNvSpPr>
            <a:spLocks noGrp="1"/>
          </p:cNvSpPr>
          <p:nvPr>
            <p:ph type="sldNum" sz="quarter" idx="12"/>
          </p:nvPr>
        </p:nvSpPr>
        <p:spPr/>
        <p:txBody>
          <a:bodyPr/>
          <a:lstStyle/>
          <a:p>
            <a:fld id="{1FB9D902-7619-4FE9-85FD-13C2F25CAED9}" type="slidenum">
              <a:rPr lang="en-GB" smtClean="0"/>
              <a:t>28</a:t>
            </a:fld>
            <a:endParaRPr lang="en-GB"/>
          </a:p>
        </p:txBody>
      </p:sp>
    </p:spTree>
    <p:extLst>
      <p:ext uri="{BB962C8B-B14F-4D97-AF65-F5344CB8AC3E}">
        <p14:creationId xmlns:p14="http://schemas.microsoft.com/office/powerpoint/2010/main" val="26856867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1FFA88-25C7-EC9D-8C13-399FBC403D0F}"/>
            </a:ext>
          </a:extLst>
        </p:cNvPr>
        <p:cNvGrpSpPr/>
        <p:nvPr/>
      </p:nvGrpSpPr>
      <p:grpSpPr>
        <a:xfrm>
          <a:off x="0" y="0"/>
          <a:ext cx="0" cy="0"/>
          <a:chOff x="0" y="0"/>
          <a:chExt cx="0" cy="0"/>
        </a:xfrm>
      </p:grpSpPr>
      <p:pic>
        <p:nvPicPr>
          <p:cNvPr id="46" name="Picture 45">
            <a:extLst>
              <a:ext uri="{FF2B5EF4-FFF2-40B4-BE49-F238E27FC236}">
                <a16:creationId xmlns:a16="http://schemas.microsoft.com/office/drawing/2014/main" id="{527C42D1-EDB8-49DB-1BBD-5045489A4DE8}"/>
              </a:ext>
            </a:extLst>
          </p:cNvPr>
          <p:cNvPicPr>
            <a:picLocks noChangeAspect="1"/>
          </p:cNvPicPr>
          <p:nvPr/>
        </p:nvPicPr>
        <p:blipFill>
          <a:blip r:embed="rId2"/>
          <a:stretch>
            <a:fillRect/>
          </a:stretch>
        </p:blipFill>
        <p:spPr>
          <a:xfrm>
            <a:off x="0" y="152150"/>
            <a:ext cx="6858000" cy="951186"/>
          </a:xfrm>
          <a:prstGeom prst="rect">
            <a:avLst/>
          </a:prstGeom>
        </p:spPr>
      </p:pic>
      <p:sp>
        <p:nvSpPr>
          <p:cNvPr id="13" name="TextBox 12">
            <a:extLst>
              <a:ext uri="{FF2B5EF4-FFF2-40B4-BE49-F238E27FC236}">
                <a16:creationId xmlns:a16="http://schemas.microsoft.com/office/drawing/2014/main" id="{907B51E6-9DFA-DDAC-C883-536FD4AAE7FD}"/>
              </a:ext>
            </a:extLst>
          </p:cNvPr>
          <p:cNvSpPr txBox="1"/>
          <p:nvPr/>
        </p:nvSpPr>
        <p:spPr>
          <a:xfrm>
            <a:off x="1641159" y="827525"/>
            <a:ext cx="4257099" cy="338554"/>
          </a:xfrm>
          <a:prstGeom prst="rect">
            <a:avLst/>
          </a:prstGeom>
          <a:noFill/>
        </p:spPr>
        <p:txBody>
          <a:bodyPr wrap="square" rtlCol="0">
            <a:spAutoFit/>
          </a:bodyPr>
          <a:lstStyle/>
          <a:p>
            <a:r>
              <a:rPr lang="en-GB" sz="1600" b="1" dirty="0">
                <a:solidFill>
                  <a:srgbClr val="02765C"/>
                </a:solidFill>
              </a:rPr>
              <a:t>Ready		Respectful			 Safe</a:t>
            </a:r>
          </a:p>
        </p:txBody>
      </p:sp>
      <p:sp>
        <p:nvSpPr>
          <p:cNvPr id="50" name="Rectangle 49">
            <a:extLst>
              <a:ext uri="{FF2B5EF4-FFF2-40B4-BE49-F238E27FC236}">
                <a16:creationId xmlns:a16="http://schemas.microsoft.com/office/drawing/2014/main" id="{C0BB7FB2-07DF-9C5C-95FD-95FAF878F94F}"/>
              </a:ext>
            </a:extLst>
          </p:cNvPr>
          <p:cNvSpPr/>
          <p:nvPr/>
        </p:nvSpPr>
        <p:spPr>
          <a:xfrm>
            <a:off x="161447" y="1167016"/>
            <a:ext cx="6469811" cy="504176"/>
          </a:xfrm>
          <a:prstGeom prst="rect">
            <a:avLst/>
          </a:prstGeom>
          <a:solidFill>
            <a:srgbClr val="FFFF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dirty="0">
                <a:solidFill>
                  <a:schemeClr val="tx1"/>
                </a:solidFill>
              </a:rPr>
              <a:t>Consolidation</a:t>
            </a:r>
            <a:endParaRPr lang="en-GB" sz="2800" b="1" dirty="0">
              <a:solidFill>
                <a:schemeClr val="tx1"/>
              </a:solidFill>
            </a:endParaRPr>
          </a:p>
        </p:txBody>
      </p:sp>
      <p:sp>
        <p:nvSpPr>
          <p:cNvPr id="7" name="TextBox 6">
            <a:extLst>
              <a:ext uri="{FF2B5EF4-FFF2-40B4-BE49-F238E27FC236}">
                <a16:creationId xmlns:a16="http://schemas.microsoft.com/office/drawing/2014/main" id="{F61C2E14-19AD-FBD6-1374-1963FB511202}"/>
              </a:ext>
            </a:extLst>
          </p:cNvPr>
          <p:cNvSpPr txBox="1"/>
          <p:nvPr/>
        </p:nvSpPr>
        <p:spPr>
          <a:xfrm>
            <a:off x="157778" y="1638696"/>
            <a:ext cx="3436620" cy="338554"/>
          </a:xfrm>
          <a:prstGeom prst="rect">
            <a:avLst/>
          </a:prstGeom>
          <a:noFill/>
        </p:spPr>
        <p:txBody>
          <a:bodyPr wrap="square">
            <a:spAutoFit/>
          </a:bodyPr>
          <a:lstStyle/>
          <a:p>
            <a:r>
              <a:rPr lang="en-US" sz="1600" b="1" dirty="0">
                <a:solidFill>
                  <a:schemeClr val="tx1"/>
                </a:solidFill>
              </a:rPr>
              <a:t>This is what we believe…</a:t>
            </a:r>
            <a:endParaRPr lang="en-GB" sz="1600" b="1" dirty="0">
              <a:solidFill>
                <a:schemeClr val="tx1"/>
              </a:solidFill>
            </a:endParaRPr>
          </a:p>
        </p:txBody>
      </p:sp>
      <p:sp>
        <p:nvSpPr>
          <p:cNvPr id="8" name="TextBox 7">
            <a:extLst>
              <a:ext uri="{FF2B5EF4-FFF2-40B4-BE49-F238E27FC236}">
                <a16:creationId xmlns:a16="http://schemas.microsoft.com/office/drawing/2014/main" id="{7A7F54AD-1EF2-71DE-7938-A91BAD91B71E}"/>
              </a:ext>
            </a:extLst>
          </p:cNvPr>
          <p:cNvSpPr txBox="1"/>
          <p:nvPr/>
        </p:nvSpPr>
        <p:spPr>
          <a:xfrm>
            <a:off x="194089" y="3533375"/>
            <a:ext cx="3436620" cy="338554"/>
          </a:xfrm>
          <a:prstGeom prst="rect">
            <a:avLst/>
          </a:prstGeom>
          <a:noFill/>
        </p:spPr>
        <p:txBody>
          <a:bodyPr wrap="square">
            <a:spAutoFit/>
          </a:bodyPr>
          <a:lstStyle/>
          <a:p>
            <a:r>
              <a:rPr lang="en-US" sz="1600" b="1" dirty="0"/>
              <a:t>So, this is what we do</a:t>
            </a:r>
            <a:r>
              <a:rPr lang="en-US" sz="1600" b="1" dirty="0">
                <a:solidFill>
                  <a:schemeClr val="tx1"/>
                </a:solidFill>
              </a:rPr>
              <a:t>…</a:t>
            </a:r>
            <a:endParaRPr lang="en-GB" sz="1600" b="1" dirty="0">
              <a:solidFill>
                <a:schemeClr val="tx1"/>
              </a:solidFill>
            </a:endParaRPr>
          </a:p>
        </p:txBody>
      </p:sp>
      <p:sp>
        <p:nvSpPr>
          <p:cNvPr id="10" name="Rectangle 9">
            <a:extLst>
              <a:ext uri="{FF2B5EF4-FFF2-40B4-BE49-F238E27FC236}">
                <a16:creationId xmlns:a16="http://schemas.microsoft.com/office/drawing/2014/main" id="{C6C5E274-7287-FBDD-C94D-5790F95F7D4D}"/>
              </a:ext>
            </a:extLst>
          </p:cNvPr>
          <p:cNvSpPr/>
          <p:nvPr/>
        </p:nvSpPr>
        <p:spPr>
          <a:xfrm>
            <a:off x="194089" y="1982040"/>
            <a:ext cx="6469811" cy="1529695"/>
          </a:xfrm>
          <a:prstGeom prst="rect">
            <a:avLst/>
          </a:prstGeom>
          <a:solidFill>
            <a:srgbClr val="FFFF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fontAlgn="t"/>
            <a:r>
              <a:rPr lang="en-US" sz="1400" b="0" i="0" dirty="0">
                <a:solidFill>
                  <a:srgbClr val="1A1A1A"/>
                </a:solidFill>
                <a:effectLst/>
                <a:latin typeface="-apple-system"/>
              </a:rPr>
              <a:t>Consolidation refers to the process of strengthening or </a:t>
            </a:r>
            <a:r>
              <a:rPr lang="en-US" sz="1400" b="0" i="0" dirty="0" err="1">
                <a:solidFill>
                  <a:srgbClr val="1A1A1A"/>
                </a:solidFill>
                <a:effectLst/>
                <a:latin typeface="-apple-system"/>
              </a:rPr>
              <a:t>stabilising</a:t>
            </a:r>
            <a:r>
              <a:rPr lang="en-US" sz="1400" b="0" i="0" dirty="0">
                <a:solidFill>
                  <a:srgbClr val="1A1A1A"/>
                </a:solidFill>
                <a:effectLst/>
                <a:latin typeface="-apple-system"/>
              </a:rPr>
              <a:t> new memories, transferring new learning from short- to long-term memory storage. When a memory is created (or ‘encoded’), many aspects of that memory (including the context within which the learning occurred) are also stored. Teachers can draw upon this ‘coding’ to help their pupils consolidate new learning, as well as to recall learning stored in their long-term memory.</a:t>
            </a:r>
            <a:endParaRPr lang="en-GB" sz="14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5CF37EFD-7962-6BFE-44F3-018E7FED8E7D}"/>
              </a:ext>
            </a:extLst>
          </p:cNvPr>
          <p:cNvSpPr/>
          <p:nvPr/>
        </p:nvSpPr>
        <p:spPr>
          <a:xfrm>
            <a:off x="189088" y="3919063"/>
            <a:ext cx="6469811" cy="2123624"/>
          </a:xfrm>
          <a:prstGeom prst="rect">
            <a:avLst/>
          </a:prstGeom>
          <a:solidFill>
            <a:srgbClr val="FFFF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l"/>
            <a:r>
              <a:rPr lang="en-US" sz="1400" b="0" i="0" dirty="0">
                <a:solidFill>
                  <a:srgbClr val="1A1A1A"/>
                </a:solidFill>
                <a:effectLst/>
                <a:latin typeface="-apple-system"/>
              </a:rPr>
              <a:t>To help our pupils to consolidate their learning, we:</a:t>
            </a:r>
          </a:p>
          <a:p>
            <a:pPr algn="l"/>
            <a:endParaRPr lang="en-US" sz="1400" b="0" i="0" dirty="0">
              <a:solidFill>
                <a:srgbClr val="1A1A1A"/>
              </a:solidFill>
              <a:effectLst/>
              <a:latin typeface="-apple-system"/>
            </a:endParaRPr>
          </a:p>
          <a:p>
            <a:pPr algn="l">
              <a:buFont typeface="Arial" panose="020B0604020202020204" pitchFamily="34" charset="0"/>
              <a:buChar char="•"/>
            </a:pPr>
            <a:r>
              <a:rPr lang="en-US" sz="1400" b="0" i="0" dirty="0">
                <a:solidFill>
                  <a:srgbClr val="1A1A1A"/>
                </a:solidFill>
                <a:effectLst/>
                <a:latin typeface="-apple-system"/>
              </a:rPr>
              <a:t> give concrete worked examples and elaboration (e.g. explaining the new learning to someone else, or showing models of ‘what good looks like’)</a:t>
            </a:r>
          </a:p>
          <a:p>
            <a:pPr algn="l">
              <a:buFont typeface="Arial" panose="020B0604020202020204" pitchFamily="34" charset="0"/>
              <a:buChar char="•"/>
            </a:pPr>
            <a:r>
              <a:rPr lang="en-US" sz="1400" b="0" i="0" dirty="0">
                <a:solidFill>
                  <a:srgbClr val="1A1A1A"/>
                </a:solidFill>
                <a:effectLst/>
                <a:latin typeface="-apple-system"/>
              </a:rPr>
              <a:t> give plenty of opportunity to retrieve knowledge that they might have begun to forget (e.g. by spacing your initial teaching and revision and doing recall activities such as low-stakes questioning)</a:t>
            </a:r>
          </a:p>
          <a:p>
            <a:pPr algn="l">
              <a:buFont typeface="Arial" panose="020B0604020202020204" pitchFamily="34" charset="0"/>
              <a:buChar char="•"/>
            </a:pPr>
            <a:r>
              <a:rPr lang="en-US" sz="1400" b="0" i="0" dirty="0">
                <a:solidFill>
                  <a:srgbClr val="1A1A1A"/>
                </a:solidFill>
                <a:effectLst/>
                <a:latin typeface="-apple-system"/>
              </a:rPr>
              <a:t> establish ‘talk-partners’ within our classes, so that pupils establish the good habit of explaining things to one another</a:t>
            </a:r>
          </a:p>
          <a:p>
            <a:pPr fontAlgn="t"/>
            <a:endParaRPr lang="en-GB"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5FB0ADB2-7A16-E5B5-5F06-F637D3767253}"/>
              </a:ext>
            </a:extLst>
          </p:cNvPr>
          <p:cNvSpPr/>
          <p:nvPr/>
        </p:nvSpPr>
        <p:spPr>
          <a:xfrm>
            <a:off x="189088" y="6157914"/>
            <a:ext cx="6469811" cy="504176"/>
          </a:xfrm>
          <a:prstGeom prst="rect">
            <a:avLst/>
          </a:prstGeom>
          <a:solidFill>
            <a:srgbClr val="FFFF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dirty="0">
                <a:solidFill>
                  <a:schemeClr val="tx1"/>
                </a:solidFill>
              </a:rPr>
              <a:t>Cognitive Overload</a:t>
            </a:r>
            <a:endParaRPr lang="en-GB" sz="2800" b="1" dirty="0">
              <a:solidFill>
                <a:schemeClr val="tx1"/>
              </a:solidFill>
            </a:endParaRPr>
          </a:p>
        </p:txBody>
      </p:sp>
      <p:sp>
        <p:nvSpPr>
          <p:cNvPr id="9" name="Rectangle 8">
            <a:extLst>
              <a:ext uri="{FF2B5EF4-FFF2-40B4-BE49-F238E27FC236}">
                <a16:creationId xmlns:a16="http://schemas.microsoft.com/office/drawing/2014/main" id="{0EF24DD7-8DC3-8907-6265-2FF1E1569E8A}"/>
              </a:ext>
            </a:extLst>
          </p:cNvPr>
          <p:cNvSpPr/>
          <p:nvPr/>
        </p:nvSpPr>
        <p:spPr>
          <a:xfrm>
            <a:off x="194089" y="6777317"/>
            <a:ext cx="6469811" cy="2815343"/>
          </a:xfrm>
          <a:prstGeom prst="rect">
            <a:avLst/>
          </a:prstGeom>
          <a:solidFill>
            <a:srgbClr val="FFFF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l"/>
            <a:r>
              <a:rPr lang="en-US" sz="1400" b="0" i="0" dirty="0">
                <a:solidFill>
                  <a:srgbClr val="1A1A1A"/>
                </a:solidFill>
                <a:effectLst/>
              </a:rPr>
              <a:t>To help our pupils avoid cognitive overloading of their working memory, we:</a:t>
            </a:r>
          </a:p>
          <a:p>
            <a:pPr algn="l">
              <a:buFont typeface="Arial" panose="020B0604020202020204" pitchFamily="34" charset="0"/>
              <a:buChar char="•"/>
            </a:pPr>
            <a:r>
              <a:rPr lang="en-US" sz="1400" b="0" i="0" dirty="0">
                <a:solidFill>
                  <a:srgbClr val="1A1A1A"/>
                </a:solidFill>
                <a:effectLst/>
              </a:rPr>
              <a:t> take account of our pupils’ prior knowledge when planning how much new information to introduce (e.g. in the previous week, do a quick diagnostic assessment using mini whiteboards or do some true/false questioning)</a:t>
            </a:r>
          </a:p>
          <a:p>
            <a:pPr algn="l">
              <a:buFont typeface="Arial" panose="020B0604020202020204" pitchFamily="34" charset="0"/>
              <a:buChar char="•"/>
            </a:pPr>
            <a:r>
              <a:rPr lang="en-US" sz="1400" b="0" i="0" dirty="0">
                <a:solidFill>
                  <a:srgbClr val="1A1A1A"/>
                </a:solidFill>
                <a:effectLst/>
              </a:rPr>
              <a:t> break complex material into smaller steps (e.g. use partially completed examples to focus pupils on each specific step)</a:t>
            </a:r>
          </a:p>
          <a:p>
            <a:pPr algn="l">
              <a:buFont typeface="Arial" panose="020B0604020202020204" pitchFamily="34" charset="0"/>
              <a:buChar char="•"/>
            </a:pPr>
            <a:r>
              <a:rPr lang="en-US" sz="1400" b="0" i="0" dirty="0">
                <a:solidFill>
                  <a:srgbClr val="1A1A1A"/>
                </a:solidFill>
                <a:effectLst/>
              </a:rPr>
              <a:t> reduce extraneous load that may divert attention away from </a:t>
            </a:r>
            <a:r>
              <a:rPr lang="en-US" sz="1400" dirty="0">
                <a:solidFill>
                  <a:srgbClr val="1A1A1A"/>
                </a:solidFill>
              </a:rPr>
              <a:t>key information </a:t>
            </a:r>
            <a:r>
              <a:rPr lang="en-US" sz="1400" b="0" i="0" dirty="0">
                <a:solidFill>
                  <a:srgbClr val="1A1A1A"/>
                </a:solidFill>
                <a:effectLst/>
              </a:rPr>
              <a:t>(e.g. removing unnecessary animation or images from a PowerPoint slide or simplifying and sequencing instructions so that they are clearly and logically stated)</a:t>
            </a:r>
          </a:p>
          <a:p>
            <a:pPr algn="l">
              <a:buFont typeface="Arial" panose="020B0604020202020204" pitchFamily="34" charset="0"/>
              <a:buChar char="•"/>
            </a:pPr>
            <a:r>
              <a:rPr lang="en-US" sz="1400" b="0" i="0" dirty="0">
                <a:solidFill>
                  <a:srgbClr val="1A1A1A"/>
                </a:solidFill>
                <a:effectLst/>
              </a:rPr>
              <a:t>remind pupils of what they have already been taught and how the new information that they are being introduced to relates to this (e.g. by explicitly comparing content in the current lesson to that in past lessons)</a:t>
            </a:r>
          </a:p>
        </p:txBody>
      </p:sp>
      <p:sp>
        <p:nvSpPr>
          <p:cNvPr id="2" name="Slide Number Placeholder 1">
            <a:extLst>
              <a:ext uri="{FF2B5EF4-FFF2-40B4-BE49-F238E27FC236}">
                <a16:creationId xmlns:a16="http://schemas.microsoft.com/office/drawing/2014/main" id="{7B441744-28B2-0368-7461-BD4E274E63EF}"/>
              </a:ext>
            </a:extLst>
          </p:cNvPr>
          <p:cNvSpPr>
            <a:spLocks noGrp="1"/>
          </p:cNvSpPr>
          <p:nvPr>
            <p:ph type="sldNum" sz="quarter" idx="12"/>
          </p:nvPr>
        </p:nvSpPr>
        <p:spPr/>
        <p:txBody>
          <a:bodyPr/>
          <a:lstStyle/>
          <a:p>
            <a:fld id="{1FB9D902-7619-4FE9-85FD-13C2F25CAED9}" type="slidenum">
              <a:rPr lang="en-GB" smtClean="0"/>
              <a:t>29</a:t>
            </a:fld>
            <a:endParaRPr lang="en-GB"/>
          </a:p>
        </p:txBody>
      </p:sp>
    </p:spTree>
    <p:extLst>
      <p:ext uri="{BB962C8B-B14F-4D97-AF65-F5344CB8AC3E}">
        <p14:creationId xmlns:p14="http://schemas.microsoft.com/office/powerpoint/2010/main" val="17329620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F7D55099-303D-46C6-90ED-720064FAC6B7}"/>
              </a:ext>
            </a:extLst>
          </p:cNvPr>
          <p:cNvPicPr>
            <a:picLocks noChangeAspect="1"/>
          </p:cNvPicPr>
          <p:nvPr/>
        </p:nvPicPr>
        <p:blipFill rotWithShape="1">
          <a:blip r:embed="rId2"/>
          <a:srcRect r="15098" b="4312"/>
          <a:stretch/>
        </p:blipFill>
        <p:spPr>
          <a:xfrm>
            <a:off x="125882" y="149360"/>
            <a:ext cx="6597647" cy="1013929"/>
          </a:xfrm>
          <a:prstGeom prst="rect">
            <a:avLst/>
          </a:prstGeom>
        </p:spPr>
      </p:pic>
      <p:sp>
        <p:nvSpPr>
          <p:cNvPr id="13" name="TextBox 12">
            <a:extLst>
              <a:ext uri="{FF2B5EF4-FFF2-40B4-BE49-F238E27FC236}">
                <a16:creationId xmlns:a16="http://schemas.microsoft.com/office/drawing/2014/main" id="{8A486CD2-6334-4626-B130-57EE4E2BD986}"/>
              </a:ext>
            </a:extLst>
          </p:cNvPr>
          <p:cNvSpPr txBox="1"/>
          <p:nvPr/>
        </p:nvSpPr>
        <p:spPr>
          <a:xfrm>
            <a:off x="1950440" y="865076"/>
            <a:ext cx="4257099" cy="338554"/>
          </a:xfrm>
          <a:prstGeom prst="rect">
            <a:avLst/>
          </a:prstGeom>
          <a:noFill/>
        </p:spPr>
        <p:txBody>
          <a:bodyPr wrap="square" rtlCol="0">
            <a:spAutoFit/>
          </a:bodyPr>
          <a:lstStyle/>
          <a:p>
            <a:r>
              <a:rPr lang="en-GB" sz="1600" b="1" dirty="0">
                <a:solidFill>
                  <a:srgbClr val="02765C"/>
                </a:solidFill>
              </a:rPr>
              <a:t>Ready		Respectful			 Safe</a:t>
            </a:r>
          </a:p>
        </p:txBody>
      </p:sp>
      <p:sp>
        <p:nvSpPr>
          <p:cNvPr id="50" name="Rectangle 49">
            <a:extLst>
              <a:ext uri="{FF2B5EF4-FFF2-40B4-BE49-F238E27FC236}">
                <a16:creationId xmlns:a16="http://schemas.microsoft.com/office/drawing/2014/main" id="{49906DA1-5D65-B727-2CFD-1EF0B3FBE53D}"/>
              </a:ext>
            </a:extLst>
          </p:cNvPr>
          <p:cNvSpPr/>
          <p:nvPr/>
        </p:nvSpPr>
        <p:spPr>
          <a:xfrm>
            <a:off x="125882" y="1374829"/>
            <a:ext cx="6597647" cy="504176"/>
          </a:xfrm>
          <a:prstGeom prst="rect">
            <a:avLst/>
          </a:prstGeom>
          <a:solidFill>
            <a:srgbClr val="D3F1E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dirty="0">
                <a:solidFill>
                  <a:schemeClr val="tx1"/>
                </a:solidFill>
              </a:rPr>
              <a:t>Purpose</a:t>
            </a:r>
            <a:endParaRPr lang="en-GB" sz="2800" b="1" dirty="0">
              <a:solidFill>
                <a:schemeClr val="tx1"/>
              </a:solidFill>
            </a:endParaRPr>
          </a:p>
        </p:txBody>
      </p:sp>
      <p:sp>
        <p:nvSpPr>
          <p:cNvPr id="5" name="TextBox 4">
            <a:extLst>
              <a:ext uri="{FF2B5EF4-FFF2-40B4-BE49-F238E27FC236}">
                <a16:creationId xmlns:a16="http://schemas.microsoft.com/office/drawing/2014/main" id="{76E050D6-14FC-0196-9318-B9EEF959A987}"/>
              </a:ext>
            </a:extLst>
          </p:cNvPr>
          <p:cNvSpPr txBox="1"/>
          <p:nvPr/>
        </p:nvSpPr>
        <p:spPr>
          <a:xfrm>
            <a:off x="157778" y="3881369"/>
            <a:ext cx="638001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200">
              <a:cs typeface="Segoe UI"/>
            </a:endParaRPr>
          </a:p>
        </p:txBody>
      </p:sp>
      <p:sp>
        <p:nvSpPr>
          <p:cNvPr id="34" name="Rectangle 33">
            <a:extLst>
              <a:ext uri="{FF2B5EF4-FFF2-40B4-BE49-F238E27FC236}">
                <a16:creationId xmlns:a16="http://schemas.microsoft.com/office/drawing/2014/main" id="{FA1D79E9-D3BB-058F-CBC3-A2DA6F4F5AFD}"/>
              </a:ext>
            </a:extLst>
          </p:cNvPr>
          <p:cNvSpPr/>
          <p:nvPr/>
        </p:nvSpPr>
        <p:spPr>
          <a:xfrm>
            <a:off x="157778" y="2090545"/>
            <a:ext cx="6565751" cy="399021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1000"/>
              </a:spcAft>
            </a:pPr>
            <a:r>
              <a:rPr lang="en-GB"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This document is designed as an informative tool: underpinned by our Muscliff ethos and derived from our own research into the most effective teaching, it will guide the reader through our Muscliff approach and unpick how success is achieved at every level; this is what we believe effective teaching looks like here. </a:t>
            </a:r>
            <a:endParaRPr lang="en-GB"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GB"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It is also a celebration of the professionals at Muscliff who to strive to perpetually increase the impact they have on learning. Above all else, we urge our reader to use this document as a springboard for professional curiosity: ask questions and engage in professional dialogue with your peers to deepen your understanding of how children develop as learners.</a:t>
            </a:r>
            <a:endParaRPr lang="en-GB"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GB" sz="1400" b="1"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There is no recipe, no professional development set of worksheets, no new teaching method, and no band-aid remedy. It is a way of thinking: ‘My role, as teacher, is to evaluate the effect I have on my students.’</a:t>
            </a:r>
            <a:r>
              <a:rPr lang="en-GB"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GB"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(John Hattie – Visible Learning)</a:t>
            </a:r>
            <a:endParaRPr lang="en-GB"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GB" sz="1100" dirty="0">
              <a:solidFill>
                <a:schemeClr val="tx1"/>
              </a:solidFill>
            </a:endParaRPr>
          </a:p>
        </p:txBody>
      </p:sp>
      <p:pic>
        <p:nvPicPr>
          <p:cNvPr id="41" name="Picture 40">
            <a:extLst>
              <a:ext uri="{FF2B5EF4-FFF2-40B4-BE49-F238E27FC236}">
                <a16:creationId xmlns:a16="http://schemas.microsoft.com/office/drawing/2014/main" id="{1C4D320C-2DCE-D439-B90A-1D4FA982469F}"/>
              </a:ext>
            </a:extLst>
          </p:cNvPr>
          <p:cNvPicPr>
            <a:picLocks noChangeAspect="1"/>
          </p:cNvPicPr>
          <p:nvPr/>
        </p:nvPicPr>
        <p:blipFill>
          <a:blip r:embed="rId3"/>
          <a:stretch>
            <a:fillRect/>
          </a:stretch>
        </p:blipFill>
        <p:spPr>
          <a:xfrm>
            <a:off x="5279692" y="6503969"/>
            <a:ext cx="1393865" cy="1607045"/>
          </a:xfrm>
          <a:prstGeom prst="rect">
            <a:avLst/>
          </a:prstGeom>
        </p:spPr>
      </p:pic>
      <p:sp>
        <p:nvSpPr>
          <p:cNvPr id="2" name="Slide Number Placeholder 1">
            <a:extLst>
              <a:ext uri="{FF2B5EF4-FFF2-40B4-BE49-F238E27FC236}">
                <a16:creationId xmlns:a16="http://schemas.microsoft.com/office/drawing/2014/main" id="{EF54173F-3A0E-2388-B53E-ED8C91774313}"/>
              </a:ext>
            </a:extLst>
          </p:cNvPr>
          <p:cNvSpPr>
            <a:spLocks noGrp="1"/>
          </p:cNvSpPr>
          <p:nvPr>
            <p:ph type="sldNum" sz="quarter" idx="12"/>
          </p:nvPr>
        </p:nvSpPr>
        <p:spPr/>
        <p:txBody>
          <a:bodyPr/>
          <a:lstStyle/>
          <a:p>
            <a:fld id="{1FB9D902-7619-4FE9-85FD-13C2F25CAED9}" type="slidenum">
              <a:rPr lang="en-GB" smtClean="0"/>
              <a:t>3</a:t>
            </a:fld>
            <a:endParaRPr lang="en-GB"/>
          </a:p>
        </p:txBody>
      </p:sp>
      <p:pic>
        <p:nvPicPr>
          <p:cNvPr id="6" name="Picture 5">
            <a:extLst>
              <a:ext uri="{FF2B5EF4-FFF2-40B4-BE49-F238E27FC236}">
                <a16:creationId xmlns:a16="http://schemas.microsoft.com/office/drawing/2014/main" id="{BE165146-2B22-4984-F70A-0BFD176CFEFA}"/>
              </a:ext>
            </a:extLst>
          </p:cNvPr>
          <p:cNvPicPr>
            <a:picLocks noChangeAspect="1"/>
          </p:cNvPicPr>
          <p:nvPr/>
        </p:nvPicPr>
        <p:blipFill>
          <a:blip r:embed="rId4"/>
          <a:stretch>
            <a:fillRect/>
          </a:stretch>
        </p:blipFill>
        <p:spPr>
          <a:xfrm>
            <a:off x="184442" y="6133618"/>
            <a:ext cx="4848783" cy="3575182"/>
          </a:xfrm>
          <a:prstGeom prst="rect">
            <a:avLst/>
          </a:prstGeom>
        </p:spPr>
      </p:pic>
    </p:spTree>
    <p:extLst>
      <p:ext uri="{BB962C8B-B14F-4D97-AF65-F5344CB8AC3E}">
        <p14:creationId xmlns:p14="http://schemas.microsoft.com/office/powerpoint/2010/main" val="21285833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BFEE32-C24F-3968-7911-E262ED1B517C}"/>
            </a:ext>
          </a:extLst>
        </p:cNvPr>
        <p:cNvGrpSpPr/>
        <p:nvPr/>
      </p:nvGrpSpPr>
      <p:grpSpPr>
        <a:xfrm>
          <a:off x="0" y="0"/>
          <a:ext cx="0" cy="0"/>
          <a:chOff x="0" y="0"/>
          <a:chExt cx="0" cy="0"/>
        </a:xfrm>
      </p:grpSpPr>
      <p:pic>
        <p:nvPicPr>
          <p:cNvPr id="46" name="Picture 45">
            <a:extLst>
              <a:ext uri="{FF2B5EF4-FFF2-40B4-BE49-F238E27FC236}">
                <a16:creationId xmlns:a16="http://schemas.microsoft.com/office/drawing/2014/main" id="{92E2A760-DE17-6FC0-162E-93C605FEA311}"/>
              </a:ext>
            </a:extLst>
          </p:cNvPr>
          <p:cNvPicPr>
            <a:picLocks noChangeAspect="1"/>
          </p:cNvPicPr>
          <p:nvPr/>
        </p:nvPicPr>
        <p:blipFill>
          <a:blip r:embed="rId2"/>
          <a:stretch>
            <a:fillRect/>
          </a:stretch>
        </p:blipFill>
        <p:spPr>
          <a:xfrm>
            <a:off x="0" y="152150"/>
            <a:ext cx="6858000" cy="951186"/>
          </a:xfrm>
          <a:prstGeom prst="rect">
            <a:avLst/>
          </a:prstGeom>
        </p:spPr>
      </p:pic>
      <p:sp>
        <p:nvSpPr>
          <p:cNvPr id="13" name="TextBox 12">
            <a:extLst>
              <a:ext uri="{FF2B5EF4-FFF2-40B4-BE49-F238E27FC236}">
                <a16:creationId xmlns:a16="http://schemas.microsoft.com/office/drawing/2014/main" id="{150BBE4A-67C5-DF64-0792-EB1350836CE9}"/>
              </a:ext>
            </a:extLst>
          </p:cNvPr>
          <p:cNvSpPr txBox="1"/>
          <p:nvPr/>
        </p:nvSpPr>
        <p:spPr>
          <a:xfrm>
            <a:off x="1641159" y="827525"/>
            <a:ext cx="4257099" cy="338554"/>
          </a:xfrm>
          <a:prstGeom prst="rect">
            <a:avLst/>
          </a:prstGeom>
          <a:noFill/>
        </p:spPr>
        <p:txBody>
          <a:bodyPr wrap="square" rtlCol="0">
            <a:spAutoFit/>
          </a:bodyPr>
          <a:lstStyle/>
          <a:p>
            <a:r>
              <a:rPr lang="en-GB" sz="1600" b="1" dirty="0">
                <a:solidFill>
                  <a:srgbClr val="02765C"/>
                </a:solidFill>
              </a:rPr>
              <a:t>Ready		Respectful			 Safe</a:t>
            </a:r>
          </a:p>
        </p:txBody>
      </p:sp>
      <p:sp>
        <p:nvSpPr>
          <p:cNvPr id="50" name="Rectangle 49">
            <a:extLst>
              <a:ext uri="{FF2B5EF4-FFF2-40B4-BE49-F238E27FC236}">
                <a16:creationId xmlns:a16="http://schemas.microsoft.com/office/drawing/2014/main" id="{57102D35-BA88-13CE-A191-79387DCD70CF}"/>
              </a:ext>
            </a:extLst>
          </p:cNvPr>
          <p:cNvSpPr/>
          <p:nvPr/>
        </p:nvSpPr>
        <p:spPr>
          <a:xfrm>
            <a:off x="161447" y="1167016"/>
            <a:ext cx="6469811" cy="504176"/>
          </a:xfrm>
          <a:prstGeom prst="rect">
            <a:avLst/>
          </a:prstGeom>
          <a:solidFill>
            <a:srgbClr val="FFFF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dirty="0">
                <a:solidFill>
                  <a:schemeClr val="tx1"/>
                </a:solidFill>
              </a:rPr>
              <a:t>Memory</a:t>
            </a:r>
            <a:endParaRPr lang="en-GB" sz="2800" b="1" dirty="0">
              <a:solidFill>
                <a:schemeClr val="tx1"/>
              </a:solidFill>
            </a:endParaRPr>
          </a:p>
        </p:txBody>
      </p:sp>
      <p:sp>
        <p:nvSpPr>
          <p:cNvPr id="7" name="TextBox 6">
            <a:extLst>
              <a:ext uri="{FF2B5EF4-FFF2-40B4-BE49-F238E27FC236}">
                <a16:creationId xmlns:a16="http://schemas.microsoft.com/office/drawing/2014/main" id="{3FA19D64-ACCE-C2F2-5F5F-E958E4E00F61}"/>
              </a:ext>
            </a:extLst>
          </p:cNvPr>
          <p:cNvSpPr txBox="1"/>
          <p:nvPr/>
        </p:nvSpPr>
        <p:spPr>
          <a:xfrm>
            <a:off x="157778" y="1638696"/>
            <a:ext cx="3436620" cy="338554"/>
          </a:xfrm>
          <a:prstGeom prst="rect">
            <a:avLst/>
          </a:prstGeom>
          <a:noFill/>
        </p:spPr>
        <p:txBody>
          <a:bodyPr wrap="square">
            <a:spAutoFit/>
          </a:bodyPr>
          <a:lstStyle/>
          <a:p>
            <a:r>
              <a:rPr lang="en-US" sz="1600" b="1" dirty="0">
                <a:solidFill>
                  <a:schemeClr val="tx1"/>
                </a:solidFill>
              </a:rPr>
              <a:t>This is what we believe…</a:t>
            </a:r>
            <a:endParaRPr lang="en-GB" sz="1600" b="1" dirty="0">
              <a:solidFill>
                <a:schemeClr val="tx1"/>
              </a:solidFill>
            </a:endParaRPr>
          </a:p>
        </p:txBody>
      </p:sp>
      <p:sp>
        <p:nvSpPr>
          <p:cNvPr id="8" name="TextBox 7">
            <a:extLst>
              <a:ext uri="{FF2B5EF4-FFF2-40B4-BE49-F238E27FC236}">
                <a16:creationId xmlns:a16="http://schemas.microsoft.com/office/drawing/2014/main" id="{6AC47575-2CAB-5DBB-A2D1-0B0EB9B92F9D}"/>
              </a:ext>
            </a:extLst>
          </p:cNvPr>
          <p:cNvSpPr txBox="1"/>
          <p:nvPr/>
        </p:nvSpPr>
        <p:spPr>
          <a:xfrm>
            <a:off x="194091" y="5851132"/>
            <a:ext cx="3436620" cy="338554"/>
          </a:xfrm>
          <a:prstGeom prst="rect">
            <a:avLst/>
          </a:prstGeom>
          <a:noFill/>
        </p:spPr>
        <p:txBody>
          <a:bodyPr wrap="square">
            <a:spAutoFit/>
          </a:bodyPr>
          <a:lstStyle/>
          <a:p>
            <a:r>
              <a:rPr lang="en-US" sz="1600" b="1" dirty="0"/>
              <a:t>So, this is what we do</a:t>
            </a:r>
            <a:r>
              <a:rPr lang="en-US" sz="1600" b="1" dirty="0">
                <a:solidFill>
                  <a:schemeClr val="tx1"/>
                </a:solidFill>
              </a:rPr>
              <a:t>…</a:t>
            </a:r>
            <a:endParaRPr lang="en-GB" sz="1600" b="1" dirty="0">
              <a:solidFill>
                <a:schemeClr val="tx1"/>
              </a:solidFill>
            </a:endParaRPr>
          </a:p>
        </p:txBody>
      </p:sp>
      <p:sp>
        <p:nvSpPr>
          <p:cNvPr id="10" name="Rectangle 9">
            <a:extLst>
              <a:ext uri="{FF2B5EF4-FFF2-40B4-BE49-F238E27FC236}">
                <a16:creationId xmlns:a16="http://schemas.microsoft.com/office/drawing/2014/main" id="{302F0C25-A27E-5D21-D106-DD68C42669B9}"/>
              </a:ext>
            </a:extLst>
          </p:cNvPr>
          <p:cNvSpPr/>
          <p:nvPr/>
        </p:nvSpPr>
        <p:spPr>
          <a:xfrm>
            <a:off x="194090" y="6264574"/>
            <a:ext cx="6469811" cy="3081132"/>
          </a:xfrm>
          <a:prstGeom prst="rect">
            <a:avLst/>
          </a:prstGeom>
          <a:solidFill>
            <a:srgbClr val="FFFF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l"/>
            <a:r>
              <a:rPr lang="en-US" sz="1400" b="0" i="0" dirty="0">
                <a:solidFill>
                  <a:srgbClr val="1A1A1A"/>
                </a:solidFill>
                <a:effectLst/>
                <a:latin typeface="-apple-system"/>
              </a:rPr>
              <a:t>To help our pupils to learn more effectively, we:</a:t>
            </a:r>
          </a:p>
          <a:p>
            <a:pPr algn="l">
              <a:buFont typeface="Arial" panose="020B0604020202020204" pitchFamily="34" charset="0"/>
              <a:buChar char="•"/>
            </a:pPr>
            <a:r>
              <a:rPr lang="en-US" sz="1400" b="0" i="0" dirty="0">
                <a:solidFill>
                  <a:srgbClr val="1A1A1A"/>
                </a:solidFill>
                <a:effectLst/>
                <a:latin typeface="-apple-system"/>
              </a:rPr>
              <a:t> build in opportunities for regular, purposeful practice of what has been learned (e.g. by getting into the habit of building practice time into all of our lessons. Practice can be done singly, in pairs or in larger groups)</a:t>
            </a:r>
          </a:p>
          <a:p>
            <a:pPr algn="l">
              <a:buFont typeface="Arial" panose="020B0604020202020204" pitchFamily="34" charset="0"/>
              <a:buChar char="•"/>
            </a:pPr>
            <a:r>
              <a:rPr lang="en-US" sz="1400" b="0" i="0" dirty="0">
                <a:solidFill>
                  <a:srgbClr val="1A1A1A"/>
                </a:solidFill>
                <a:effectLst/>
                <a:latin typeface="-apple-system"/>
              </a:rPr>
              <a:t> help our pupils strengthen their long-term memories (e.g. for factual recall, by quizzing them to recall recent learning, and repeating this with longer intervals; for practical skills like catching or drawing, we can space their practice over a period of time)</a:t>
            </a:r>
          </a:p>
          <a:p>
            <a:pPr algn="l">
              <a:buFont typeface="Arial" panose="020B0604020202020204" pitchFamily="34" charset="0"/>
              <a:buChar char="•"/>
            </a:pPr>
            <a:r>
              <a:rPr lang="en-US" sz="1400" b="0" i="0" dirty="0">
                <a:solidFill>
                  <a:srgbClr val="1A1A1A"/>
                </a:solidFill>
                <a:effectLst/>
                <a:latin typeface="-apple-system"/>
              </a:rPr>
              <a:t> anticipate misconceptions that are common within the areas we teach and develop ways of catching and correcting these (e.g. by using a series of focused multiple-choice questions to identify common misconceptions; the nature of incorrect answers can inform our teaching, so these questions are sometimes called diagnostic questions)</a:t>
            </a:r>
          </a:p>
          <a:p>
            <a:pPr fontAlgn="t"/>
            <a:endParaRPr lang="en-GB" sz="14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402489EE-A31F-652D-81E8-547314C4A767}"/>
              </a:ext>
            </a:extLst>
          </p:cNvPr>
          <p:cNvSpPr/>
          <p:nvPr/>
        </p:nvSpPr>
        <p:spPr>
          <a:xfrm>
            <a:off x="194091" y="2040856"/>
            <a:ext cx="6469811" cy="1430181"/>
          </a:xfrm>
          <a:prstGeom prst="rect">
            <a:avLst/>
          </a:prstGeom>
          <a:solidFill>
            <a:srgbClr val="FFFF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fontAlgn="t"/>
            <a:r>
              <a:rPr lang="en-US" sz="1400" dirty="0">
                <a:solidFill>
                  <a:schemeClr val="tx1"/>
                </a:solidFill>
              </a:rPr>
              <a:t>An important factor in learning is memory, which can be thought of as comprising two elements: working memory and long-term memory. </a:t>
            </a:r>
            <a:r>
              <a:rPr lang="en-US" sz="1400" b="0" i="0" u="none" strike="noStrike" dirty="0">
                <a:solidFill>
                  <a:srgbClr val="000000"/>
                </a:solidFill>
                <a:effectLst/>
                <a:latin typeface="Calibri" panose="020F0502020204030204" pitchFamily="34" charset="0"/>
              </a:rPr>
              <a:t>For something to be learned, the learner needs to focus on that specific thing, </a:t>
            </a:r>
            <a:r>
              <a:rPr lang="en-US" sz="1400" dirty="0">
                <a:solidFill>
                  <a:srgbClr val="000000"/>
                </a:solidFill>
                <a:latin typeface="Calibri" panose="020F0502020204030204" pitchFamily="34" charset="0"/>
              </a:rPr>
              <a:t>process </a:t>
            </a:r>
            <a:r>
              <a:rPr lang="en-US" sz="1400" b="0" i="0" u="none" strike="noStrike" dirty="0">
                <a:solidFill>
                  <a:srgbClr val="000000"/>
                </a:solidFill>
                <a:effectLst/>
                <a:latin typeface="Calibri" panose="020F0502020204030204" pitchFamily="34" charset="0"/>
              </a:rPr>
              <a:t>it in the working memory and then commit it in a meaningful way to the long-term memory. At every stage, forgetting is an inevitable part of the process. We shouldn’t be surprised when it happens to children as it happens to us too! </a:t>
            </a:r>
            <a:r>
              <a:rPr lang="en-US" sz="1800" b="0" i="0" dirty="0">
                <a:solidFill>
                  <a:srgbClr val="000000"/>
                </a:solidFill>
                <a:effectLst/>
                <a:latin typeface="Calibri" panose="020F0502020204030204" pitchFamily="34" charset="0"/>
              </a:rPr>
              <a:t>​</a:t>
            </a:r>
            <a:endPar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26" name="Picture 2" descr="OliCav">
            <a:extLst>
              <a:ext uri="{FF2B5EF4-FFF2-40B4-BE49-F238E27FC236}">
                <a16:creationId xmlns:a16="http://schemas.microsoft.com/office/drawing/2014/main" id="{A8844965-2D9C-4D48-950B-082AE00E7D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0711" y="3534643"/>
            <a:ext cx="2854318" cy="193838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1E3E955-D67B-D74F-4911-75CBAA0791FE}"/>
              </a:ext>
            </a:extLst>
          </p:cNvPr>
          <p:cNvSpPr txBox="1"/>
          <p:nvPr/>
        </p:nvSpPr>
        <p:spPr>
          <a:xfrm>
            <a:off x="201711" y="3587341"/>
            <a:ext cx="3429000" cy="738664"/>
          </a:xfrm>
          <a:prstGeom prst="rect">
            <a:avLst/>
          </a:prstGeom>
          <a:noFill/>
        </p:spPr>
        <p:txBody>
          <a:bodyPr wrap="square">
            <a:spAutoFit/>
          </a:bodyPr>
          <a:lstStyle/>
          <a:p>
            <a:r>
              <a:rPr lang="en-US" sz="1400" dirty="0"/>
              <a:t>Working memory is where information that is being actively processed is held, but its capacity is limited and can be overloaded. </a:t>
            </a:r>
            <a:endParaRPr lang="en-GB" sz="1400" dirty="0"/>
          </a:p>
        </p:txBody>
      </p:sp>
      <p:sp>
        <p:nvSpPr>
          <p:cNvPr id="15" name="TextBox 14">
            <a:extLst>
              <a:ext uri="{FF2B5EF4-FFF2-40B4-BE49-F238E27FC236}">
                <a16:creationId xmlns:a16="http://schemas.microsoft.com/office/drawing/2014/main" id="{3621BF55-64A2-5626-427E-C53CA41EF479}"/>
              </a:ext>
            </a:extLst>
          </p:cNvPr>
          <p:cNvSpPr txBox="1"/>
          <p:nvPr/>
        </p:nvSpPr>
        <p:spPr>
          <a:xfrm>
            <a:off x="201711" y="4803476"/>
            <a:ext cx="3429000" cy="954107"/>
          </a:xfrm>
          <a:prstGeom prst="rect">
            <a:avLst/>
          </a:prstGeom>
          <a:noFill/>
        </p:spPr>
        <p:txBody>
          <a:bodyPr wrap="square">
            <a:spAutoFit/>
          </a:bodyPr>
          <a:lstStyle/>
          <a:p>
            <a:r>
              <a:rPr lang="en-US" sz="1400" dirty="0"/>
              <a:t>Long-term memory can be considered as a store of knowledge that changes as pupils learn by integrating new ideas with existing knowledge. </a:t>
            </a:r>
            <a:endParaRPr lang="en-GB" sz="1400" dirty="0"/>
          </a:p>
        </p:txBody>
      </p:sp>
      <p:sp>
        <p:nvSpPr>
          <p:cNvPr id="2" name="Slide Number Placeholder 1">
            <a:extLst>
              <a:ext uri="{FF2B5EF4-FFF2-40B4-BE49-F238E27FC236}">
                <a16:creationId xmlns:a16="http://schemas.microsoft.com/office/drawing/2014/main" id="{665BE0A5-A9E2-92E5-EC37-713A175A0BBF}"/>
              </a:ext>
            </a:extLst>
          </p:cNvPr>
          <p:cNvSpPr>
            <a:spLocks noGrp="1"/>
          </p:cNvSpPr>
          <p:nvPr>
            <p:ph type="sldNum" sz="quarter" idx="12"/>
          </p:nvPr>
        </p:nvSpPr>
        <p:spPr/>
        <p:txBody>
          <a:bodyPr/>
          <a:lstStyle/>
          <a:p>
            <a:fld id="{1FB9D902-7619-4FE9-85FD-13C2F25CAED9}" type="slidenum">
              <a:rPr lang="en-GB" smtClean="0"/>
              <a:t>30</a:t>
            </a:fld>
            <a:endParaRPr lang="en-GB"/>
          </a:p>
        </p:txBody>
      </p:sp>
    </p:spTree>
    <p:extLst>
      <p:ext uri="{BB962C8B-B14F-4D97-AF65-F5344CB8AC3E}">
        <p14:creationId xmlns:p14="http://schemas.microsoft.com/office/powerpoint/2010/main" val="18184930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4F7156-0F81-005B-C186-97645340B96F}"/>
            </a:ext>
          </a:extLst>
        </p:cNvPr>
        <p:cNvGrpSpPr/>
        <p:nvPr/>
      </p:nvGrpSpPr>
      <p:grpSpPr>
        <a:xfrm>
          <a:off x="0" y="0"/>
          <a:ext cx="0" cy="0"/>
          <a:chOff x="0" y="0"/>
          <a:chExt cx="0" cy="0"/>
        </a:xfrm>
      </p:grpSpPr>
      <p:pic>
        <p:nvPicPr>
          <p:cNvPr id="46" name="Picture 45">
            <a:extLst>
              <a:ext uri="{FF2B5EF4-FFF2-40B4-BE49-F238E27FC236}">
                <a16:creationId xmlns:a16="http://schemas.microsoft.com/office/drawing/2014/main" id="{4F93CAC8-ED16-C422-B4D7-67D2A50FA86D}"/>
              </a:ext>
            </a:extLst>
          </p:cNvPr>
          <p:cNvPicPr>
            <a:picLocks noChangeAspect="1"/>
          </p:cNvPicPr>
          <p:nvPr/>
        </p:nvPicPr>
        <p:blipFill>
          <a:blip r:embed="rId2"/>
          <a:stretch>
            <a:fillRect/>
          </a:stretch>
        </p:blipFill>
        <p:spPr>
          <a:xfrm>
            <a:off x="0" y="152150"/>
            <a:ext cx="6858000" cy="951186"/>
          </a:xfrm>
          <a:prstGeom prst="rect">
            <a:avLst/>
          </a:prstGeom>
        </p:spPr>
      </p:pic>
      <p:sp>
        <p:nvSpPr>
          <p:cNvPr id="13" name="TextBox 12">
            <a:extLst>
              <a:ext uri="{FF2B5EF4-FFF2-40B4-BE49-F238E27FC236}">
                <a16:creationId xmlns:a16="http://schemas.microsoft.com/office/drawing/2014/main" id="{585BB713-2115-FB16-0FF5-2A198ECB6F8A}"/>
              </a:ext>
            </a:extLst>
          </p:cNvPr>
          <p:cNvSpPr txBox="1"/>
          <p:nvPr/>
        </p:nvSpPr>
        <p:spPr>
          <a:xfrm>
            <a:off x="1641159" y="827525"/>
            <a:ext cx="4257099" cy="338554"/>
          </a:xfrm>
          <a:prstGeom prst="rect">
            <a:avLst/>
          </a:prstGeom>
          <a:noFill/>
        </p:spPr>
        <p:txBody>
          <a:bodyPr wrap="square" rtlCol="0">
            <a:spAutoFit/>
          </a:bodyPr>
          <a:lstStyle/>
          <a:p>
            <a:r>
              <a:rPr lang="en-GB" sz="1600" b="1" dirty="0">
                <a:solidFill>
                  <a:srgbClr val="02765C"/>
                </a:solidFill>
              </a:rPr>
              <a:t>Ready		Respectful			 Safe</a:t>
            </a:r>
          </a:p>
        </p:txBody>
      </p:sp>
      <p:sp>
        <p:nvSpPr>
          <p:cNvPr id="50" name="Rectangle 49">
            <a:extLst>
              <a:ext uri="{FF2B5EF4-FFF2-40B4-BE49-F238E27FC236}">
                <a16:creationId xmlns:a16="http://schemas.microsoft.com/office/drawing/2014/main" id="{2A4068A6-6A68-F385-37F6-72D2BC13F9C3}"/>
              </a:ext>
            </a:extLst>
          </p:cNvPr>
          <p:cNvSpPr/>
          <p:nvPr/>
        </p:nvSpPr>
        <p:spPr>
          <a:xfrm>
            <a:off x="161447" y="1167016"/>
            <a:ext cx="6469811" cy="504176"/>
          </a:xfrm>
          <a:prstGeom prst="rect">
            <a:avLst/>
          </a:prstGeom>
          <a:solidFill>
            <a:srgbClr val="FFFF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dirty="0">
                <a:solidFill>
                  <a:schemeClr val="tx1"/>
                </a:solidFill>
              </a:rPr>
              <a:t>Modelling</a:t>
            </a:r>
            <a:endParaRPr lang="en-GB" sz="2800" b="1" dirty="0">
              <a:solidFill>
                <a:schemeClr val="tx1"/>
              </a:solidFill>
            </a:endParaRPr>
          </a:p>
        </p:txBody>
      </p:sp>
      <p:sp>
        <p:nvSpPr>
          <p:cNvPr id="7" name="TextBox 6">
            <a:extLst>
              <a:ext uri="{FF2B5EF4-FFF2-40B4-BE49-F238E27FC236}">
                <a16:creationId xmlns:a16="http://schemas.microsoft.com/office/drawing/2014/main" id="{ACF70E46-89CC-2894-DBBB-4C86A20F5920}"/>
              </a:ext>
            </a:extLst>
          </p:cNvPr>
          <p:cNvSpPr txBox="1"/>
          <p:nvPr/>
        </p:nvSpPr>
        <p:spPr>
          <a:xfrm>
            <a:off x="157778" y="1638696"/>
            <a:ext cx="3436620" cy="338554"/>
          </a:xfrm>
          <a:prstGeom prst="rect">
            <a:avLst/>
          </a:prstGeom>
          <a:noFill/>
        </p:spPr>
        <p:txBody>
          <a:bodyPr wrap="square">
            <a:spAutoFit/>
          </a:bodyPr>
          <a:lstStyle/>
          <a:p>
            <a:r>
              <a:rPr lang="en-US" sz="1600" b="1" dirty="0">
                <a:solidFill>
                  <a:schemeClr val="tx1"/>
                </a:solidFill>
              </a:rPr>
              <a:t>This is what we believe…</a:t>
            </a:r>
            <a:endParaRPr lang="en-GB" sz="1600" b="1" dirty="0">
              <a:solidFill>
                <a:schemeClr val="tx1"/>
              </a:solidFill>
            </a:endParaRPr>
          </a:p>
        </p:txBody>
      </p:sp>
      <p:sp>
        <p:nvSpPr>
          <p:cNvPr id="8" name="TextBox 7">
            <a:extLst>
              <a:ext uri="{FF2B5EF4-FFF2-40B4-BE49-F238E27FC236}">
                <a16:creationId xmlns:a16="http://schemas.microsoft.com/office/drawing/2014/main" id="{844B5B54-143D-0402-F402-AD3C2BA66E80}"/>
              </a:ext>
            </a:extLst>
          </p:cNvPr>
          <p:cNvSpPr txBox="1"/>
          <p:nvPr/>
        </p:nvSpPr>
        <p:spPr>
          <a:xfrm>
            <a:off x="157778" y="2603552"/>
            <a:ext cx="3436620" cy="338554"/>
          </a:xfrm>
          <a:prstGeom prst="rect">
            <a:avLst/>
          </a:prstGeom>
          <a:noFill/>
        </p:spPr>
        <p:txBody>
          <a:bodyPr wrap="square">
            <a:spAutoFit/>
          </a:bodyPr>
          <a:lstStyle/>
          <a:p>
            <a:r>
              <a:rPr lang="en-US" sz="1600" b="1" dirty="0"/>
              <a:t>So, this is what we do</a:t>
            </a:r>
            <a:r>
              <a:rPr lang="en-US" sz="1600" b="1" dirty="0">
                <a:solidFill>
                  <a:schemeClr val="tx1"/>
                </a:solidFill>
              </a:rPr>
              <a:t>…</a:t>
            </a:r>
            <a:endParaRPr lang="en-GB" sz="1600" b="1" dirty="0">
              <a:solidFill>
                <a:schemeClr val="tx1"/>
              </a:solidFill>
            </a:endParaRPr>
          </a:p>
        </p:txBody>
      </p:sp>
      <p:sp>
        <p:nvSpPr>
          <p:cNvPr id="9" name="TextBox 8">
            <a:extLst>
              <a:ext uri="{FF2B5EF4-FFF2-40B4-BE49-F238E27FC236}">
                <a16:creationId xmlns:a16="http://schemas.microsoft.com/office/drawing/2014/main" id="{AE7D100A-CB2B-C872-3B6C-24F1596C74E7}"/>
              </a:ext>
            </a:extLst>
          </p:cNvPr>
          <p:cNvSpPr txBox="1"/>
          <p:nvPr/>
        </p:nvSpPr>
        <p:spPr>
          <a:xfrm>
            <a:off x="194090" y="6458540"/>
            <a:ext cx="3436620" cy="338554"/>
          </a:xfrm>
          <a:prstGeom prst="rect">
            <a:avLst/>
          </a:prstGeom>
          <a:noFill/>
        </p:spPr>
        <p:txBody>
          <a:bodyPr wrap="square">
            <a:spAutoFit/>
          </a:bodyPr>
          <a:lstStyle/>
          <a:p>
            <a:r>
              <a:rPr lang="en-US" sz="1600" b="1" dirty="0"/>
              <a:t>And this is how that looks</a:t>
            </a:r>
            <a:r>
              <a:rPr lang="en-US" sz="1600" b="1" dirty="0">
                <a:solidFill>
                  <a:schemeClr val="tx1"/>
                </a:solidFill>
              </a:rPr>
              <a:t>…</a:t>
            </a:r>
            <a:endParaRPr lang="en-GB" sz="1600" b="1" dirty="0">
              <a:solidFill>
                <a:schemeClr val="tx1"/>
              </a:solidFill>
            </a:endParaRPr>
          </a:p>
        </p:txBody>
      </p:sp>
      <p:sp>
        <p:nvSpPr>
          <p:cNvPr id="10" name="Rectangle 9">
            <a:extLst>
              <a:ext uri="{FF2B5EF4-FFF2-40B4-BE49-F238E27FC236}">
                <a16:creationId xmlns:a16="http://schemas.microsoft.com/office/drawing/2014/main" id="{2EB4DF85-131E-2738-D829-8B16BF60FBB4}"/>
              </a:ext>
            </a:extLst>
          </p:cNvPr>
          <p:cNvSpPr/>
          <p:nvPr/>
        </p:nvSpPr>
        <p:spPr>
          <a:xfrm>
            <a:off x="230411" y="2942106"/>
            <a:ext cx="6469811" cy="2161644"/>
          </a:xfrm>
          <a:prstGeom prst="rect">
            <a:avLst/>
          </a:prstGeom>
          <a:solidFill>
            <a:srgbClr val="FFFF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fontAlgn="t"/>
            <a:r>
              <a:rPr lang="en-US" sz="1400" b="1" i="0" dirty="0">
                <a:solidFill>
                  <a:srgbClr val="1A1A1A"/>
                </a:solidFill>
                <a:effectLst/>
              </a:rPr>
              <a:t>Modelling </a:t>
            </a:r>
            <a:r>
              <a:rPr lang="en-US" sz="1400" b="0" i="0" dirty="0">
                <a:solidFill>
                  <a:srgbClr val="1A1A1A"/>
                </a:solidFill>
                <a:effectLst/>
              </a:rPr>
              <a:t>is an instructional strategy in which the teacher demonstrates a new concept or approach to learning, and pupils learn by observing. It describes the process of learning or acquiring new information, skills, or </a:t>
            </a:r>
            <a:r>
              <a:rPr lang="en-US" sz="1400" b="0" i="0" dirty="0" err="1">
                <a:solidFill>
                  <a:srgbClr val="1A1A1A"/>
                </a:solidFill>
                <a:effectLst/>
              </a:rPr>
              <a:t>behaviour</a:t>
            </a:r>
            <a:r>
              <a:rPr lang="en-US" sz="1400" b="0" i="0" dirty="0">
                <a:solidFill>
                  <a:srgbClr val="1A1A1A"/>
                </a:solidFill>
                <a:effectLst/>
              </a:rPr>
              <a:t> through observation, rather than through direct experience or trial-and-error efforts. Modelling involves using a new method or concept as part of the instruction process, so that pupils can hear or see what you intend them to do. It helps them to understand more clearly how to solve a problem or construct a sentence, for example, by seeing it being done. It also enables them to </a:t>
            </a:r>
            <a:r>
              <a:rPr lang="en-US" sz="1400" b="0" i="0" dirty="0" err="1">
                <a:solidFill>
                  <a:srgbClr val="1A1A1A"/>
                </a:solidFill>
                <a:effectLst/>
              </a:rPr>
              <a:t>practise</a:t>
            </a:r>
            <a:r>
              <a:rPr lang="en-US" sz="1400" b="0" i="0" dirty="0">
                <a:solidFill>
                  <a:srgbClr val="1A1A1A"/>
                </a:solidFill>
                <a:effectLst/>
              </a:rPr>
              <a:t> more effectively, and therefore encode and consolidate the new learning in the long-term memory. Examples of modelling include written, visual or video guides, scaffolding, and worked examples.</a:t>
            </a:r>
            <a:endParaRPr lang="en-GB" sz="1400" kern="100" dirty="0">
              <a:solidFill>
                <a:schemeClr val="tx1"/>
              </a:solidFill>
              <a:effectLst/>
              <a:ea typeface="Calibri" panose="020F050202020403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1EE03F2D-34E3-B881-FC67-142A10582C5B}"/>
              </a:ext>
            </a:extLst>
          </p:cNvPr>
          <p:cNvSpPr/>
          <p:nvPr/>
        </p:nvSpPr>
        <p:spPr>
          <a:xfrm>
            <a:off x="194090" y="1928372"/>
            <a:ext cx="6469811" cy="608214"/>
          </a:xfrm>
          <a:prstGeom prst="rect">
            <a:avLst/>
          </a:prstGeom>
          <a:solidFill>
            <a:srgbClr val="FFFF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fontAlgn="t"/>
            <a:r>
              <a:rPr lang="en-US" sz="1400" dirty="0">
                <a:solidFill>
                  <a:schemeClr val="tx1"/>
                </a:solidFill>
              </a:rPr>
              <a:t>Worked examples that take pupils through each step of a new process are likely to support pupils to learn. </a:t>
            </a:r>
            <a:endParaRPr lang="en-GB"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3451A114-B21F-4F19-A644-E1C5A5CAE03B}"/>
              </a:ext>
            </a:extLst>
          </p:cNvPr>
          <p:cNvSpPr/>
          <p:nvPr/>
        </p:nvSpPr>
        <p:spPr>
          <a:xfrm>
            <a:off x="230411" y="5199520"/>
            <a:ext cx="6469811" cy="1259020"/>
          </a:xfrm>
          <a:prstGeom prst="rect">
            <a:avLst/>
          </a:prstGeom>
          <a:solidFill>
            <a:srgbClr val="FFFF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l" fontAlgn="t"/>
            <a:r>
              <a:rPr lang="en-US" sz="1400" b="1" i="0" dirty="0">
                <a:solidFill>
                  <a:srgbClr val="1A1A1A"/>
                </a:solidFill>
                <a:effectLst/>
              </a:rPr>
              <a:t>Worked examples</a:t>
            </a:r>
            <a:r>
              <a:rPr lang="en-US" sz="1400" b="0" i="0" dirty="0">
                <a:solidFill>
                  <a:srgbClr val="1A1A1A"/>
                </a:solidFill>
                <a:effectLst/>
              </a:rPr>
              <a:t> involve pupils studying the solved ‘problem’, rather than solving the problem themselves. They are highly effective because they reduce cognitive load, allowing pupils to focus on one step of a problem at a time without ‘getting lost’ in the problem. The aim is for the pupils to gain as close an understanding as possible of what their teacher sees as a high-quality model.</a:t>
            </a:r>
            <a:endParaRPr lang="en-GB" altLang="en-US" sz="1400" dirty="0">
              <a:solidFill>
                <a:schemeClr val="tx1"/>
              </a:solidFill>
            </a:endParaRPr>
          </a:p>
        </p:txBody>
      </p:sp>
      <p:sp>
        <p:nvSpPr>
          <p:cNvPr id="2" name="Rectangle 1">
            <a:extLst>
              <a:ext uri="{FF2B5EF4-FFF2-40B4-BE49-F238E27FC236}">
                <a16:creationId xmlns:a16="http://schemas.microsoft.com/office/drawing/2014/main" id="{0E9B9283-2A20-39E8-6102-671976A52E1F}"/>
              </a:ext>
            </a:extLst>
          </p:cNvPr>
          <p:cNvSpPr/>
          <p:nvPr/>
        </p:nvSpPr>
        <p:spPr>
          <a:xfrm>
            <a:off x="230411" y="6797094"/>
            <a:ext cx="6469811" cy="2517933"/>
          </a:xfrm>
          <a:prstGeom prst="rect">
            <a:avLst/>
          </a:prstGeom>
          <a:solidFill>
            <a:srgbClr val="FFFF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l" fontAlgn="t"/>
            <a:r>
              <a:rPr lang="en-US" sz="1400" i="0" dirty="0" err="1">
                <a:solidFill>
                  <a:srgbClr val="1A1A1A"/>
                </a:solidFill>
                <a:effectLst/>
              </a:rPr>
              <a:t>Muscliff</a:t>
            </a:r>
            <a:r>
              <a:rPr lang="en-US" sz="1400" i="0" dirty="0">
                <a:solidFill>
                  <a:srgbClr val="1A1A1A"/>
                </a:solidFill>
                <a:effectLst/>
              </a:rPr>
              <a:t> teachers use a wide variety of modelling techniques throughout the day and we often use ‘live’ modelling with the children. Whatever is being modelled,</a:t>
            </a:r>
            <a:r>
              <a:rPr lang="en-US" sz="1400" dirty="0">
                <a:solidFill>
                  <a:srgbClr val="1A1A1A"/>
                </a:solidFill>
              </a:rPr>
              <a:t> our teachers </a:t>
            </a:r>
            <a:r>
              <a:rPr lang="en-US" sz="1400" dirty="0" err="1">
                <a:solidFill>
                  <a:srgbClr val="1A1A1A"/>
                </a:solidFill>
              </a:rPr>
              <a:t>verbalise</a:t>
            </a:r>
            <a:r>
              <a:rPr lang="en-US" sz="1400" dirty="0">
                <a:solidFill>
                  <a:srgbClr val="1A1A1A"/>
                </a:solidFill>
              </a:rPr>
              <a:t> the thought process for the children – it’s powerful when children ‘hear’ how the teacher approaches a question/task, particularly when the teacher has to make decisions or overcome a difficulty. This creates empathy. Here’s a real example: the teacher </a:t>
            </a:r>
            <a:r>
              <a:rPr lang="en-US" sz="1400" dirty="0" err="1">
                <a:solidFill>
                  <a:srgbClr val="1A1A1A"/>
                </a:solidFill>
              </a:rPr>
              <a:t>modelleda</a:t>
            </a:r>
            <a:r>
              <a:rPr lang="en-US" sz="1400" dirty="0">
                <a:solidFill>
                  <a:srgbClr val="1A1A1A"/>
                </a:solidFill>
              </a:rPr>
              <a:t> sentence on the board. They </a:t>
            </a:r>
            <a:r>
              <a:rPr lang="en-US" sz="1400" dirty="0" err="1">
                <a:solidFill>
                  <a:srgbClr val="1A1A1A"/>
                </a:solidFill>
              </a:rPr>
              <a:t>verbalised</a:t>
            </a:r>
            <a:r>
              <a:rPr lang="en-US" sz="1400" dirty="0">
                <a:solidFill>
                  <a:srgbClr val="1A1A1A"/>
                </a:solidFill>
              </a:rPr>
              <a:t> the whole process: “In my first sentence I want to express how I feel about Victor Frankenstein. I am disgusted by your </a:t>
            </a:r>
            <a:r>
              <a:rPr lang="en-US" sz="1400" dirty="0" err="1">
                <a:solidFill>
                  <a:srgbClr val="1A1A1A"/>
                </a:solidFill>
              </a:rPr>
              <a:t>behaviour</a:t>
            </a:r>
            <a:r>
              <a:rPr lang="en-US" sz="1400" dirty="0">
                <a:solidFill>
                  <a:srgbClr val="1A1A1A"/>
                </a:solidFill>
              </a:rPr>
              <a:t>. Actually, I think I will go for appalled.” The teacher then began to write. “Oh. I can never remember if appalled is one letter p and then two letter ls or two </a:t>
            </a:r>
            <a:r>
              <a:rPr lang="en-US" sz="1400" dirty="0" err="1">
                <a:solidFill>
                  <a:srgbClr val="1A1A1A"/>
                </a:solidFill>
              </a:rPr>
              <a:t>ps</a:t>
            </a:r>
            <a:r>
              <a:rPr lang="en-US" sz="1400" dirty="0">
                <a:solidFill>
                  <a:srgbClr val="1A1A1A"/>
                </a:solidFill>
              </a:rPr>
              <a:t> and two ls…” Modelling allows a teacher to show that success requires thought.      </a:t>
            </a:r>
            <a:r>
              <a:rPr lang="en-US" sz="1400" i="0" dirty="0">
                <a:solidFill>
                  <a:srgbClr val="1A1A1A"/>
                </a:solidFill>
                <a:effectLst/>
              </a:rPr>
              <a:t>  </a:t>
            </a:r>
            <a:endParaRPr lang="en-GB" altLang="en-US" sz="1400" dirty="0">
              <a:solidFill>
                <a:schemeClr val="tx1"/>
              </a:solidFill>
            </a:endParaRPr>
          </a:p>
        </p:txBody>
      </p:sp>
      <p:sp>
        <p:nvSpPr>
          <p:cNvPr id="3" name="Slide Number Placeholder 2">
            <a:extLst>
              <a:ext uri="{FF2B5EF4-FFF2-40B4-BE49-F238E27FC236}">
                <a16:creationId xmlns:a16="http://schemas.microsoft.com/office/drawing/2014/main" id="{E04519BE-2716-E6DB-0567-291673A2D568}"/>
              </a:ext>
            </a:extLst>
          </p:cNvPr>
          <p:cNvSpPr>
            <a:spLocks noGrp="1"/>
          </p:cNvSpPr>
          <p:nvPr>
            <p:ph type="sldNum" sz="quarter" idx="12"/>
          </p:nvPr>
        </p:nvSpPr>
        <p:spPr/>
        <p:txBody>
          <a:bodyPr/>
          <a:lstStyle/>
          <a:p>
            <a:fld id="{1FB9D902-7619-4FE9-85FD-13C2F25CAED9}" type="slidenum">
              <a:rPr lang="en-GB" smtClean="0"/>
              <a:t>31</a:t>
            </a:fld>
            <a:endParaRPr lang="en-GB"/>
          </a:p>
        </p:txBody>
      </p:sp>
    </p:spTree>
    <p:extLst>
      <p:ext uri="{BB962C8B-B14F-4D97-AF65-F5344CB8AC3E}">
        <p14:creationId xmlns:p14="http://schemas.microsoft.com/office/powerpoint/2010/main" val="12582777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368B3C-7642-3477-714F-6C41EEA3CDBD}"/>
            </a:ext>
          </a:extLst>
        </p:cNvPr>
        <p:cNvGrpSpPr/>
        <p:nvPr/>
      </p:nvGrpSpPr>
      <p:grpSpPr>
        <a:xfrm>
          <a:off x="0" y="0"/>
          <a:ext cx="0" cy="0"/>
          <a:chOff x="0" y="0"/>
          <a:chExt cx="0" cy="0"/>
        </a:xfrm>
      </p:grpSpPr>
      <p:pic>
        <p:nvPicPr>
          <p:cNvPr id="46" name="Picture 45">
            <a:extLst>
              <a:ext uri="{FF2B5EF4-FFF2-40B4-BE49-F238E27FC236}">
                <a16:creationId xmlns:a16="http://schemas.microsoft.com/office/drawing/2014/main" id="{FA763FAA-6958-52C4-1E05-63866DC8A6DD}"/>
              </a:ext>
            </a:extLst>
          </p:cNvPr>
          <p:cNvPicPr>
            <a:picLocks noChangeAspect="1"/>
          </p:cNvPicPr>
          <p:nvPr/>
        </p:nvPicPr>
        <p:blipFill>
          <a:blip r:embed="rId2"/>
          <a:stretch>
            <a:fillRect/>
          </a:stretch>
        </p:blipFill>
        <p:spPr>
          <a:xfrm>
            <a:off x="0" y="152150"/>
            <a:ext cx="6858000" cy="951186"/>
          </a:xfrm>
          <a:prstGeom prst="rect">
            <a:avLst/>
          </a:prstGeom>
        </p:spPr>
      </p:pic>
      <p:sp>
        <p:nvSpPr>
          <p:cNvPr id="13" name="TextBox 12">
            <a:extLst>
              <a:ext uri="{FF2B5EF4-FFF2-40B4-BE49-F238E27FC236}">
                <a16:creationId xmlns:a16="http://schemas.microsoft.com/office/drawing/2014/main" id="{4E775AEA-A43A-3FB7-3730-D5EA5D9F2434}"/>
              </a:ext>
            </a:extLst>
          </p:cNvPr>
          <p:cNvSpPr txBox="1"/>
          <p:nvPr/>
        </p:nvSpPr>
        <p:spPr>
          <a:xfrm>
            <a:off x="1641159" y="827525"/>
            <a:ext cx="4257099" cy="338554"/>
          </a:xfrm>
          <a:prstGeom prst="rect">
            <a:avLst/>
          </a:prstGeom>
          <a:noFill/>
        </p:spPr>
        <p:txBody>
          <a:bodyPr wrap="square" rtlCol="0">
            <a:spAutoFit/>
          </a:bodyPr>
          <a:lstStyle/>
          <a:p>
            <a:r>
              <a:rPr lang="en-GB" sz="1600" b="1" dirty="0">
                <a:solidFill>
                  <a:srgbClr val="02765C"/>
                </a:solidFill>
              </a:rPr>
              <a:t>Ready		Respectful			 Safe</a:t>
            </a:r>
          </a:p>
        </p:txBody>
      </p:sp>
      <p:sp>
        <p:nvSpPr>
          <p:cNvPr id="50" name="Rectangle 49">
            <a:extLst>
              <a:ext uri="{FF2B5EF4-FFF2-40B4-BE49-F238E27FC236}">
                <a16:creationId xmlns:a16="http://schemas.microsoft.com/office/drawing/2014/main" id="{CBD528F2-6394-9B15-C206-E968C4E69310}"/>
              </a:ext>
            </a:extLst>
          </p:cNvPr>
          <p:cNvSpPr/>
          <p:nvPr/>
        </p:nvSpPr>
        <p:spPr>
          <a:xfrm>
            <a:off x="161447" y="1167016"/>
            <a:ext cx="6469811" cy="504176"/>
          </a:xfrm>
          <a:prstGeom prst="rect">
            <a:avLst/>
          </a:prstGeom>
          <a:solidFill>
            <a:srgbClr val="FFFF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dirty="0">
                <a:solidFill>
                  <a:schemeClr val="tx1"/>
                </a:solidFill>
              </a:rPr>
              <a:t>Mistake-Friendly Classrooms</a:t>
            </a:r>
            <a:endParaRPr lang="en-GB" sz="2800" b="1" dirty="0">
              <a:solidFill>
                <a:schemeClr val="tx1"/>
              </a:solidFill>
            </a:endParaRPr>
          </a:p>
        </p:txBody>
      </p:sp>
      <p:sp>
        <p:nvSpPr>
          <p:cNvPr id="5" name="TextBox 4">
            <a:extLst>
              <a:ext uri="{FF2B5EF4-FFF2-40B4-BE49-F238E27FC236}">
                <a16:creationId xmlns:a16="http://schemas.microsoft.com/office/drawing/2014/main" id="{4EF078EA-5E23-C02D-CB5F-6C3F335B7E8B}"/>
              </a:ext>
            </a:extLst>
          </p:cNvPr>
          <p:cNvSpPr txBox="1"/>
          <p:nvPr/>
        </p:nvSpPr>
        <p:spPr>
          <a:xfrm>
            <a:off x="157778" y="3881369"/>
            <a:ext cx="638001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200">
              <a:cs typeface="Segoe UI"/>
            </a:endParaRPr>
          </a:p>
        </p:txBody>
      </p:sp>
      <p:sp>
        <p:nvSpPr>
          <p:cNvPr id="7" name="TextBox 6">
            <a:extLst>
              <a:ext uri="{FF2B5EF4-FFF2-40B4-BE49-F238E27FC236}">
                <a16:creationId xmlns:a16="http://schemas.microsoft.com/office/drawing/2014/main" id="{8368ACBD-AD50-1D2D-0C50-A3DA86066486}"/>
              </a:ext>
            </a:extLst>
          </p:cNvPr>
          <p:cNvSpPr txBox="1"/>
          <p:nvPr/>
        </p:nvSpPr>
        <p:spPr>
          <a:xfrm>
            <a:off x="157778" y="1638696"/>
            <a:ext cx="3436620" cy="338554"/>
          </a:xfrm>
          <a:prstGeom prst="rect">
            <a:avLst/>
          </a:prstGeom>
          <a:noFill/>
        </p:spPr>
        <p:txBody>
          <a:bodyPr wrap="square">
            <a:spAutoFit/>
          </a:bodyPr>
          <a:lstStyle/>
          <a:p>
            <a:r>
              <a:rPr lang="en-US" sz="1600" b="1" dirty="0">
                <a:solidFill>
                  <a:schemeClr val="tx1"/>
                </a:solidFill>
              </a:rPr>
              <a:t>This is what we believe…</a:t>
            </a:r>
            <a:endParaRPr lang="en-GB" sz="1600" b="1" dirty="0">
              <a:solidFill>
                <a:schemeClr val="tx1"/>
              </a:solidFill>
            </a:endParaRPr>
          </a:p>
        </p:txBody>
      </p:sp>
      <p:sp>
        <p:nvSpPr>
          <p:cNvPr id="8" name="TextBox 7">
            <a:extLst>
              <a:ext uri="{FF2B5EF4-FFF2-40B4-BE49-F238E27FC236}">
                <a16:creationId xmlns:a16="http://schemas.microsoft.com/office/drawing/2014/main" id="{0FACA9B1-A58E-4328-BBA1-7B4C938A0E80}"/>
              </a:ext>
            </a:extLst>
          </p:cNvPr>
          <p:cNvSpPr txBox="1"/>
          <p:nvPr/>
        </p:nvSpPr>
        <p:spPr>
          <a:xfrm>
            <a:off x="194091" y="2263483"/>
            <a:ext cx="3436620" cy="338554"/>
          </a:xfrm>
          <a:prstGeom prst="rect">
            <a:avLst/>
          </a:prstGeom>
          <a:noFill/>
        </p:spPr>
        <p:txBody>
          <a:bodyPr wrap="square">
            <a:spAutoFit/>
          </a:bodyPr>
          <a:lstStyle/>
          <a:p>
            <a:r>
              <a:rPr lang="en-US" sz="1600" b="1" dirty="0"/>
              <a:t>So, this is what we do</a:t>
            </a:r>
            <a:r>
              <a:rPr lang="en-US" sz="1600" b="1" dirty="0">
                <a:solidFill>
                  <a:schemeClr val="tx1"/>
                </a:solidFill>
              </a:rPr>
              <a:t>…</a:t>
            </a:r>
            <a:endParaRPr lang="en-GB" sz="1600" b="1" dirty="0">
              <a:solidFill>
                <a:schemeClr val="tx1"/>
              </a:solidFill>
            </a:endParaRPr>
          </a:p>
        </p:txBody>
      </p:sp>
      <p:sp>
        <p:nvSpPr>
          <p:cNvPr id="9" name="TextBox 8">
            <a:extLst>
              <a:ext uri="{FF2B5EF4-FFF2-40B4-BE49-F238E27FC236}">
                <a16:creationId xmlns:a16="http://schemas.microsoft.com/office/drawing/2014/main" id="{A524240D-E84E-4391-38D3-D8721AEB2CE7}"/>
              </a:ext>
            </a:extLst>
          </p:cNvPr>
          <p:cNvSpPr txBox="1"/>
          <p:nvPr/>
        </p:nvSpPr>
        <p:spPr>
          <a:xfrm>
            <a:off x="194091" y="3710742"/>
            <a:ext cx="3436620" cy="338554"/>
          </a:xfrm>
          <a:prstGeom prst="rect">
            <a:avLst/>
          </a:prstGeom>
          <a:noFill/>
        </p:spPr>
        <p:txBody>
          <a:bodyPr wrap="square">
            <a:spAutoFit/>
          </a:bodyPr>
          <a:lstStyle/>
          <a:p>
            <a:r>
              <a:rPr lang="en-US" sz="1600" b="1" dirty="0"/>
              <a:t>And this is how that looks</a:t>
            </a:r>
            <a:r>
              <a:rPr lang="en-US" sz="1600" b="1" dirty="0">
                <a:solidFill>
                  <a:schemeClr val="tx1"/>
                </a:solidFill>
              </a:rPr>
              <a:t>…</a:t>
            </a:r>
            <a:endParaRPr lang="en-GB" sz="1600" b="1" dirty="0">
              <a:solidFill>
                <a:schemeClr val="tx1"/>
              </a:solidFill>
            </a:endParaRPr>
          </a:p>
        </p:txBody>
      </p:sp>
      <p:sp>
        <p:nvSpPr>
          <p:cNvPr id="10" name="Rectangle 9">
            <a:extLst>
              <a:ext uri="{FF2B5EF4-FFF2-40B4-BE49-F238E27FC236}">
                <a16:creationId xmlns:a16="http://schemas.microsoft.com/office/drawing/2014/main" id="{01442F04-8B06-1D58-AE2E-1BBD6F48166C}"/>
              </a:ext>
            </a:extLst>
          </p:cNvPr>
          <p:cNvSpPr/>
          <p:nvPr/>
        </p:nvSpPr>
        <p:spPr>
          <a:xfrm>
            <a:off x="157776" y="2611657"/>
            <a:ext cx="6469811" cy="1137886"/>
          </a:xfrm>
          <a:prstGeom prst="rect">
            <a:avLst/>
          </a:prstGeom>
          <a:solidFill>
            <a:srgbClr val="FFFF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fontAlgn="t"/>
            <a:r>
              <a:rPr lang="en-GB" sz="14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Before we begin to consider using mistakes as a springboard for learning, the learning environment and classroom culture needs to be ready for it. Create a positive environment where making mistakes and learning from them and the need for effort and perseverance are part of the daily routine.</a:t>
            </a:r>
          </a:p>
        </p:txBody>
      </p:sp>
      <p:sp>
        <p:nvSpPr>
          <p:cNvPr id="11" name="Rectangle 10">
            <a:extLst>
              <a:ext uri="{FF2B5EF4-FFF2-40B4-BE49-F238E27FC236}">
                <a16:creationId xmlns:a16="http://schemas.microsoft.com/office/drawing/2014/main" id="{4E49DC7A-C2CA-B6A0-EB0A-5F0875294D4D}"/>
              </a:ext>
            </a:extLst>
          </p:cNvPr>
          <p:cNvSpPr/>
          <p:nvPr/>
        </p:nvSpPr>
        <p:spPr>
          <a:xfrm>
            <a:off x="157777" y="1906249"/>
            <a:ext cx="6469811" cy="405655"/>
          </a:xfrm>
          <a:prstGeom prst="rect">
            <a:avLst/>
          </a:prstGeom>
          <a:solidFill>
            <a:srgbClr val="FFFF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fontAlgn="t"/>
            <a:r>
              <a:rPr lang="en-GB" sz="1400" dirty="0">
                <a:solidFill>
                  <a:schemeClr val="tx1"/>
                </a:solidFill>
                <a:latin typeface="Calibri" panose="020F0502020204030204" pitchFamily="34" charset="0"/>
                <a:ea typeface="Calibri" panose="020F0502020204030204" pitchFamily="34" charset="0"/>
                <a:cs typeface="Calibri" panose="020F0502020204030204" pitchFamily="34" charset="0"/>
              </a:rPr>
              <a:t>M</a:t>
            </a:r>
            <a:r>
              <a:rPr lang="en-GB"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istakes are expected, inspected, respected and corrected.</a:t>
            </a:r>
            <a:endPar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728F01A3-A170-A0C6-C3EB-7AC8C90C5CD0}"/>
              </a:ext>
            </a:extLst>
          </p:cNvPr>
          <p:cNvSpPr/>
          <p:nvPr/>
        </p:nvSpPr>
        <p:spPr>
          <a:xfrm>
            <a:off x="194098" y="4049296"/>
            <a:ext cx="6469811" cy="3806924"/>
          </a:xfrm>
          <a:prstGeom prst="rect">
            <a:avLst/>
          </a:prstGeom>
          <a:solidFill>
            <a:srgbClr val="FFFF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0">
              <a:tabLst>
                <a:tab pos="457200" algn="l"/>
              </a:tabLst>
            </a:pPr>
            <a:r>
              <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From the outset, we establish mistake-friendly classrooms through Ready, Respectful, Safe. When w</a:t>
            </a:r>
            <a:r>
              <a:rPr lang="en-US" sz="1400" dirty="0">
                <a:solidFill>
                  <a:schemeClr val="tx1"/>
                </a:solidFill>
                <a:latin typeface="Calibri" panose="020F0502020204030204" pitchFamily="34" charset="0"/>
                <a:ea typeface="Calibri" panose="020F0502020204030204" pitchFamily="34" charset="0"/>
                <a:cs typeface="Times New Roman" panose="02020603050405020304" pitchFamily="18" charset="0"/>
              </a:rPr>
              <a:t>e feel safe in our classrooms, we are able to have a go and not feel embarrassed. Being incorrect does not come with risk. Respectful means we support our peers and do not make judgements. </a:t>
            </a:r>
            <a:r>
              <a:rPr lang="en-US" sz="1400" b="0" i="0" dirty="0">
                <a:solidFill>
                  <a:srgbClr val="333333"/>
                </a:solidFill>
                <a:effectLst/>
                <a:latin typeface="canada-type-gibson"/>
              </a:rPr>
              <a:t>The key to our success is through praising mistakes and welcoming them when they arise - not </a:t>
            </a:r>
            <a:r>
              <a:rPr lang="en-US" sz="1400" b="0" i="0" dirty="0" err="1">
                <a:solidFill>
                  <a:srgbClr val="333333"/>
                </a:solidFill>
                <a:effectLst/>
                <a:latin typeface="canada-type-gibson"/>
              </a:rPr>
              <a:t>stigmatising</a:t>
            </a:r>
            <a:r>
              <a:rPr lang="en-US" sz="1400" b="0" i="0" dirty="0">
                <a:solidFill>
                  <a:srgbClr val="333333"/>
                </a:solidFill>
                <a:effectLst/>
                <a:latin typeface="canada-type-gibson"/>
              </a:rPr>
              <a:t> mistakes, or the children who make them. In our mistake-friendly classrooms, teachers use errors as opportunities to assess how students are understanding the learning and to support their critical thinking skills. </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lvl="0">
              <a:tabLst>
                <a:tab pos="457200" algn="l"/>
              </a:tabLst>
            </a:pPr>
            <a:r>
              <a:rPr lang="en-US" sz="1400" b="0" i="0" dirty="0">
                <a:solidFill>
                  <a:srgbClr val="333333"/>
                </a:solidFill>
                <a:effectLst/>
                <a:latin typeface="canada-type-gibson"/>
              </a:rPr>
              <a:t>‘A Wise </a:t>
            </a:r>
            <a:r>
              <a:rPr lang="en-US" sz="1400" dirty="0">
                <a:solidFill>
                  <a:srgbClr val="333333"/>
                </a:solidFill>
                <a:latin typeface="canada-type-gibson"/>
              </a:rPr>
              <a:t>Error’ – one technique we use here is</a:t>
            </a:r>
            <a:r>
              <a:rPr lang="en-US" sz="1400" b="0" i="0" dirty="0">
                <a:solidFill>
                  <a:srgbClr val="333333"/>
                </a:solidFill>
                <a:effectLst/>
                <a:latin typeface="canada-type-gibson"/>
              </a:rPr>
              <a:t> ‘which wrong answer is more right?’ It’s often the case that one answer is more right than another—that there’s some element of correctness even in incorrect answers. That creates an opportunity to tease out subtleties. We like to call these ‘wise errors.’</a:t>
            </a:r>
          </a:p>
          <a:p>
            <a:pPr lvl="0">
              <a:tabLst>
                <a:tab pos="457200" algn="l"/>
              </a:tabLst>
            </a:pPr>
            <a:r>
              <a:rPr lang="en-US" sz="1400" dirty="0">
                <a:solidFill>
                  <a:srgbClr val="333333"/>
                </a:solidFill>
                <a:latin typeface="canada-type-gibson"/>
                <a:ea typeface="Calibri" panose="020F0502020204030204" pitchFamily="34" charset="0"/>
                <a:cs typeface="Times New Roman" panose="02020603050405020304" pitchFamily="18" charset="0"/>
              </a:rPr>
              <a:t>‘Own your mistakes’ (and this can be applied to our approach to social/emotional literacy as well as the academic side of things.</a:t>
            </a:r>
          </a:p>
          <a:p>
            <a:pPr lvl="0">
              <a:tabLst>
                <a:tab pos="457200" algn="l"/>
              </a:tabLst>
            </a:pPr>
            <a:endParaRPr lang="en-US" sz="1400" dirty="0">
              <a:solidFill>
                <a:srgbClr val="333333"/>
              </a:solidFill>
              <a:latin typeface="canada-type-gibson"/>
              <a:ea typeface="Calibri" panose="020F0502020204030204" pitchFamily="34" charset="0"/>
              <a:cs typeface="Times New Roman" panose="02020603050405020304" pitchFamily="18" charset="0"/>
            </a:endParaRPr>
          </a:p>
          <a:p>
            <a:pPr lvl="0">
              <a:tabLst>
                <a:tab pos="457200" algn="l"/>
              </a:tabLst>
            </a:pPr>
            <a:r>
              <a:rPr lang="en-US" sz="1400" dirty="0">
                <a:solidFill>
                  <a:srgbClr val="333333"/>
                </a:solidFill>
                <a:latin typeface="canada-type-gibson"/>
                <a:ea typeface="Calibri" panose="020F0502020204030204" pitchFamily="34" charset="0"/>
                <a:cs typeface="Times New Roman" panose="02020603050405020304" pitchFamily="18" charset="0"/>
              </a:rPr>
              <a:t>And once children feel able to make mistakes, that’s when the real learning happens. </a:t>
            </a:r>
            <a:endParaRPr lang="en-GB"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3E1090B3-68D6-69DE-1414-F94FFD8308A4}"/>
              </a:ext>
            </a:extLst>
          </p:cNvPr>
          <p:cNvPicPr>
            <a:picLocks noChangeAspect="1"/>
          </p:cNvPicPr>
          <p:nvPr/>
        </p:nvPicPr>
        <p:blipFill>
          <a:blip r:embed="rId3"/>
          <a:stretch>
            <a:fillRect/>
          </a:stretch>
        </p:blipFill>
        <p:spPr>
          <a:xfrm>
            <a:off x="5196840" y="7895375"/>
            <a:ext cx="1467069" cy="1924972"/>
          </a:xfrm>
          <a:prstGeom prst="rect">
            <a:avLst/>
          </a:prstGeom>
        </p:spPr>
      </p:pic>
      <p:sp>
        <p:nvSpPr>
          <p:cNvPr id="3" name="Slide Number Placeholder 2">
            <a:extLst>
              <a:ext uri="{FF2B5EF4-FFF2-40B4-BE49-F238E27FC236}">
                <a16:creationId xmlns:a16="http://schemas.microsoft.com/office/drawing/2014/main" id="{09C7910D-8DA3-F086-4EF8-75D2465545AC}"/>
              </a:ext>
            </a:extLst>
          </p:cNvPr>
          <p:cNvSpPr>
            <a:spLocks noGrp="1"/>
          </p:cNvSpPr>
          <p:nvPr>
            <p:ph type="sldNum" sz="quarter" idx="12"/>
          </p:nvPr>
        </p:nvSpPr>
        <p:spPr/>
        <p:txBody>
          <a:bodyPr/>
          <a:lstStyle/>
          <a:p>
            <a:fld id="{1FB9D902-7619-4FE9-85FD-13C2F25CAED9}" type="slidenum">
              <a:rPr lang="en-GB" smtClean="0"/>
              <a:t>32</a:t>
            </a:fld>
            <a:endParaRPr lang="en-GB"/>
          </a:p>
        </p:txBody>
      </p:sp>
    </p:spTree>
    <p:extLst>
      <p:ext uri="{BB962C8B-B14F-4D97-AF65-F5344CB8AC3E}">
        <p14:creationId xmlns:p14="http://schemas.microsoft.com/office/powerpoint/2010/main" val="42055803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7536A7-A8F4-D386-B49E-FD6F62BDA7EC}"/>
            </a:ext>
          </a:extLst>
        </p:cNvPr>
        <p:cNvGrpSpPr/>
        <p:nvPr/>
      </p:nvGrpSpPr>
      <p:grpSpPr>
        <a:xfrm>
          <a:off x="0" y="0"/>
          <a:ext cx="0" cy="0"/>
          <a:chOff x="0" y="0"/>
          <a:chExt cx="0" cy="0"/>
        </a:xfrm>
      </p:grpSpPr>
      <p:pic>
        <p:nvPicPr>
          <p:cNvPr id="46" name="Picture 45">
            <a:extLst>
              <a:ext uri="{FF2B5EF4-FFF2-40B4-BE49-F238E27FC236}">
                <a16:creationId xmlns:a16="http://schemas.microsoft.com/office/drawing/2014/main" id="{27110280-08FA-0354-429A-539F1CE23662}"/>
              </a:ext>
            </a:extLst>
          </p:cNvPr>
          <p:cNvPicPr>
            <a:picLocks noChangeAspect="1"/>
          </p:cNvPicPr>
          <p:nvPr/>
        </p:nvPicPr>
        <p:blipFill>
          <a:blip r:embed="rId2"/>
          <a:stretch>
            <a:fillRect/>
          </a:stretch>
        </p:blipFill>
        <p:spPr>
          <a:xfrm>
            <a:off x="0" y="152150"/>
            <a:ext cx="6858000" cy="951186"/>
          </a:xfrm>
          <a:prstGeom prst="rect">
            <a:avLst/>
          </a:prstGeom>
        </p:spPr>
      </p:pic>
      <p:sp>
        <p:nvSpPr>
          <p:cNvPr id="13" name="TextBox 12">
            <a:extLst>
              <a:ext uri="{FF2B5EF4-FFF2-40B4-BE49-F238E27FC236}">
                <a16:creationId xmlns:a16="http://schemas.microsoft.com/office/drawing/2014/main" id="{712A5F02-300D-8119-4F31-23A8910E149D}"/>
              </a:ext>
            </a:extLst>
          </p:cNvPr>
          <p:cNvSpPr txBox="1"/>
          <p:nvPr/>
        </p:nvSpPr>
        <p:spPr>
          <a:xfrm>
            <a:off x="1641159" y="827525"/>
            <a:ext cx="4257099" cy="338554"/>
          </a:xfrm>
          <a:prstGeom prst="rect">
            <a:avLst/>
          </a:prstGeom>
          <a:noFill/>
        </p:spPr>
        <p:txBody>
          <a:bodyPr wrap="square" rtlCol="0">
            <a:spAutoFit/>
          </a:bodyPr>
          <a:lstStyle/>
          <a:p>
            <a:r>
              <a:rPr lang="en-GB" sz="1600" b="1" dirty="0">
                <a:solidFill>
                  <a:srgbClr val="02765C"/>
                </a:solidFill>
              </a:rPr>
              <a:t>Ready		Respectful			 Safe</a:t>
            </a:r>
          </a:p>
        </p:txBody>
      </p:sp>
      <p:sp>
        <p:nvSpPr>
          <p:cNvPr id="50" name="Rectangle 49">
            <a:extLst>
              <a:ext uri="{FF2B5EF4-FFF2-40B4-BE49-F238E27FC236}">
                <a16:creationId xmlns:a16="http://schemas.microsoft.com/office/drawing/2014/main" id="{4A485DED-0615-8BA3-7029-4B232A579746}"/>
              </a:ext>
            </a:extLst>
          </p:cNvPr>
          <p:cNvSpPr/>
          <p:nvPr/>
        </p:nvSpPr>
        <p:spPr>
          <a:xfrm>
            <a:off x="161447" y="1167016"/>
            <a:ext cx="6469811" cy="504176"/>
          </a:xfrm>
          <a:prstGeom prst="rect">
            <a:avLst/>
          </a:prstGeom>
          <a:solidFill>
            <a:srgbClr val="FFFF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dirty="0">
                <a:solidFill>
                  <a:schemeClr val="tx1"/>
                </a:solidFill>
              </a:rPr>
              <a:t>Misconceptions</a:t>
            </a:r>
            <a:endParaRPr lang="en-GB" sz="2800" b="1" dirty="0">
              <a:solidFill>
                <a:schemeClr val="tx1"/>
              </a:solidFill>
            </a:endParaRPr>
          </a:p>
        </p:txBody>
      </p:sp>
      <p:sp>
        <p:nvSpPr>
          <p:cNvPr id="5" name="TextBox 4">
            <a:extLst>
              <a:ext uri="{FF2B5EF4-FFF2-40B4-BE49-F238E27FC236}">
                <a16:creationId xmlns:a16="http://schemas.microsoft.com/office/drawing/2014/main" id="{61E6BCCC-BB61-AA55-EF05-3761DD02EDB5}"/>
              </a:ext>
            </a:extLst>
          </p:cNvPr>
          <p:cNvSpPr txBox="1"/>
          <p:nvPr/>
        </p:nvSpPr>
        <p:spPr>
          <a:xfrm>
            <a:off x="157778" y="3881369"/>
            <a:ext cx="638001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200">
              <a:cs typeface="Segoe UI"/>
            </a:endParaRPr>
          </a:p>
        </p:txBody>
      </p:sp>
      <p:sp>
        <p:nvSpPr>
          <p:cNvPr id="7" name="TextBox 6">
            <a:extLst>
              <a:ext uri="{FF2B5EF4-FFF2-40B4-BE49-F238E27FC236}">
                <a16:creationId xmlns:a16="http://schemas.microsoft.com/office/drawing/2014/main" id="{FE94338E-C1D8-D13C-F6C3-23190F74F98B}"/>
              </a:ext>
            </a:extLst>
          </p:cNvPr>
          <p:cNvSpPr txBox="1"/>
          <p:nvPr/>
        </p:nvSpPr>
        <p:spPr>
          <a:xfrm>
            <a:off x="157778" y="1638696"/>
            <a:ext cx="3436620" cy="338554"/>
          </a:xfrm>
          <a:prstGeom prst="rect">
            <a:avLst/>
          </a:prstGeom>
          <a:noFill/>
        </p:spPr>
        <p:txBody>
          <a:bodyPr wrap="square">
            <a:spAutoFit/>
          </a:bodyPr>
          <a:lstStyle/>
          <a:p>
            <a:r>
              <a:rPr lang="en-US" sz="1600" b="1" dirty="0">
                <a:solidFill>
                  <a:schemeClr val="tx1"/>
                </a:solidFill>
              </a:rPr>
              <a:t>This is what we believe…</a:t>
            </a:r>
            <a:endParaRPr lang="en-GB" sz="1600" b="1" dirty="0">
              <a:solidFill>
                <a:schemeClr val="tx1"/>
              </a:solidFill>
            </a:endParaRPr>
          </a:p>
        </p:txBody>
      </p:sp>
      <p:sp>
        <p:nvSpPr>
          <p:cNvPr id="8" name="TextBox 7">
            <a:extLst>
              <a:ext uri="{FF2B5EF4-FFF2-40B4-BE49-F238E27FC236}">
                <a16:creationId xmlns:a16="http://schemas.microsoft.com/office/drawing/2014/main" id="{B76DA6EE-6E17-B5D7-A99E-CF3E6F015D74}"/>
              </a:ext>
            </a:extLst>
          </p:cNvPr>
          <p:cNvSpPr txBox="1"/>
          <p:nvPr/>
        </p:nvSpPr>
        <p:spPr>
          <a:xfrm>
            <a:off x="194091" y="3172601"/>
            <a:ext cx="3436620" cy="338554"/>
          </a:xfrm>
          <a:prstGeom prst="rect">
            <a:avLst/>
          </a:prstGeom>
          <a:noFill/>
        </p:spPr>
        <p:txBody>
          <a:bodyPr wrap="square">
            <a:spAutoFit/>
          </a:bodyPr>
          <a:lstStyle/>
          <a:p>
            <a:r>
              <a:rPr lang="en-US" sz="1600" b="1" dirty="0"/>
              <a:t>So, this is what we do</a:t>
            </a:r>
            <a:r>
              <a:rPr lang="en-US" sz="1600" b="1" dirty="0">
                <a:solidFill>
                  <a:schemeClr val="tx1"/>
                </a:solidFill>
              </a:rPr>
              <a:t>…</a:t>
            </a:r>
            <a:endParaRPr lang="en-GB" sz="1600" b="1" dirty="0">
              <a:solidFill>
                <a:schemeClr val="tx1"/>
              </a:solidFill>
            </a:endParaRPr>
          </a:p>
        </p:txBody>
      </p:sp>
      <p:sp>
        <p:nvSpPr>
          <p:cNvPr id="11" name="Rectangle 10">
            <a:extLst>
              <a:ext uri="{FF2B5EF4-FFF2-40B4-BE49-F238E27FC236}">
                <a16:creationId xmlns:a16="http://schemas.microsoft.com/office/drawing/2014/main" id="{CC6E4785-DA67-ECCD-66B7-080FA3C632C9}"/>
              </a:ext>
            </a:extLst>
          </p:cNvPr>
          <p:cNvSpPr/>
          <p:nvPr/>
        </p:nvSpPr>
        <p:spPr>
          <a:xfrm>
            <a:off x="157778" y="1945198"/>
            <a:ext cx="6469811" cy="1189650"/>
          </a:xfrm>
          <a:prstGeom prst="rect">
            <a:avLst/>
          </a:prstGeom>
          <a:solidFill>
            <a:srgbClr val="FFFF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fontAlgn="t"/>
            <a:r>
              <a:rPr lang="en-GB" sz="1400" dirty="0">
                <a:solidFill>
                  <a:schemeClr val="tx1"/>
                </a:solidFill>
                <a:latin typeface="Calibri" panose="020F0502020204030204" pitchFamily="34" charset="0"/>
                <a:ea typeface="Calibri" panose="020F0502020204030204" pitchFamily="34" charset="0"/>
                <a:cs typeface="Calibri" panose="020F0502020204030204" pitchFamily="34" charset="0"/>
              </a:rPr>
              <a:t>Misconceptions are an inevitable part of learning which arise when learners make connections between new information and prior experience. It is essential to identify, address and clarify misconceptions so that new learning can be based on sound knowledge and fact.  </a:t>
            </a:r>
            <a:endPar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7D4C3B0E-FE0C-F3C7-73D6-4E37F4EFEA92}"/>
              </a:ext>
            </a:extLst>
          </p:cNvPr>
          <p:cNvPicPr>
            <a:picLocks noChangeAspect="1"/>
          </p:cNvPicPr>
          <p:nvPr/>
        </p:nvPicPr>
        <p:blipFill>
          <a:blip r:embed="rId3"/>
          <a:stretch>
            <a:fillRect/>
          </a:stretch>
        </p:blipFill>
        <p:spPr>
          <a:xfrm>
            <a:off x="194091" y="7292340"/>
            <a:ext cx="3798772" cy="2248453"/>
          </a:xfrm>
          <a:prstGeom prst="rect">
            <a:avLst/>
          </a:prstGeom>
        </p:spPr>
      </p:pic>
      <p:sp>
        <p:nvSpPr>
          <p:cNvPr id="2" name="Rectangle 1">
            <a:extLst>
              <a:ext uri="{FF2B5EF4-FFF2-40B4-BE49-F238E27FC236}">
                <a16:creationId xmlns:a16="http://schemas.microsoft.com/office/drawing/2014/main" id="{FF8D3BF4-C1A0-261F-79B2-BD8C297691FE}"/>
              </a:ext>
            </a:extLst>
          </p:cNvPr>
          <p:cNvSpPr/>
          <p:nvPr/>
        </p:nvSpPr>
        <p:spPr>
          <a:xfrm>
            <a:off x="194094" y="3526222"/>
            <a:ext cx="6469811" cy="3639419"/>
          </a:xfrm>
          <a:prstGeom prst="rect">
            <a:avLst/>
          </a:prstGeom>
          <a:solidFill>
            <a:srgbClr val="FFFF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0">
              <a:tabLst>
                <a:tab pos="457200" algn="l"/>
              </a:tabLst>
            </a:pPr>
            <a:r>
              <a:rPr lang="en-GB" sz="1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We consider children's possible misconceptions at the planning stage – this equips teachers with pre-formed, clear explanations and a range of examples to draw upon.</a:t>
            </a:r>
          </a:p>
          <a:p>
            <a:pPr>
              <a:tabLst>
                <a:tab pos="457200" algn="l"/>
              </a:tabLst>
            </a:pPr>
            <a:r>
              <a:rPr lang="en-GB"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We address these difficult points (rather than avoid them) which enable the children to acquire new knowledge and skills effectively.</a:t>
            </a:r>
          </a:p>
          <a:p>
            <a:pPr>
              <a:tabLst>
                <a:tab pos="457200" algn="l"/>
              </a:tabLst>
            </a:pPr>
            <a:endParaRPr lang="en-GB"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a:tabLst>
                <a:tab pos="457200" algn="l"/>
              </a:tabLst>
            </a:pPr>
            <a:r>
              <a:rPr lang="en-US" sz="1400" b="0" i="0" dirty="0">
                <a:solidFill>
                  <a:srgbClr val="000000"/>
                </a:solidFill>
                <a:effectLst/>
                <a:latin typeface="avenir-lt-w01_35-light1475496"/>
              </a:rPr>
              <a:t>One of the keys to doing this well is </a:t>
            </a:r>
            <a:r>
              <a:rPr lang="en-US" sz="1400" b="0" i="1" dirty="0">
                <a:solidFill>
                  <a:srgbClr val="000000"/>
                </a:solidFill>
                <a:effectLst/>
                <a:latin typeface="avenir-lt-w01_35-light1475496"/>
              </a:rPr>
              <a:t>Plan for Error</a:t>
            </a:r>
            <a:r>
              <a:rPr lang="en-US" sz="1400" b="0" i="0" dirty="0">
                <a:solidFill>
                  <a:srgbClr val="000000"/>
                </a:solidFill>
                <a:effectLst/>
                <a:latin typeface="avenir-lt-w01_35-light1475496"/>
              </a:rPr>
              <a:t>, a daily part of our morning briefings in which teachers anticipate student errors and their responses to them. </a:t>
            </a:r>
            <a:r>
              <a:rPr lang="en-GB" sz="1400" dirty="0">
                <a:solidFill>
                  <a:schemeClr val="tx1"/>
                </a:solidFill>
                <a:latin typeface="Calibri" panose="020F0502020204030204" pitchFamily="34" charset="0"/>
                <a:ea typeface="Calibri" panose="020F0502020204030204" pitchFamily="34" charset="0"/>
                <a:cs typeface="Calibri" panose="020F0502020204030204" pitchFamily="34" charset="0"/>
              </a:rPr>
              <a:t>We </a:t>
            </a:r>
            <a:r>
              <a:rPr lang="en-GB" sz="1400" dirty="0" err="1">
                <a:solidFill>
                  <a:schemeClr val="tx1"/>
                </a:solidFill>
                <a:latin typeface="Calibri" panose="020F0502020204030204" pitchFamily="34" charset="0"/>
                <a:ea typeface="Calibri" panose="020F0502020204030204" pitchFamily="34" charset="0"/>
                <a:cs typeface="Calibri" panose="020F0502020204030204" pitchFamily="34" charset="0"/>
              </a:rPr>
              <a:t>i</a:t>
            </a:r>
            <a:r>
              <a:rPr lang="en-US" sz="1400" dirty="0" err="1">
                <a:solidFill>
                  <a:schemeClr val="tx1"/>
                </a:solidFill>
              </a:rPr>
              <a:t>dentify</a:t>
            </a:r>
            <a:r>
              <a:rPr lang="en-US" sz="1400" dirty="0">
                <a:solidFill>
                  <a:schemeClr val="tx1"/>
                </a:solidFill>
              </a:rPr>
              <a:t> possible misconceptions – discuss these as a team – and then plan how to prevent these forming. And by expecting certain misconceptions we can, alternatively, build these into our lessons deliberately and scaffold a pre-anticipated misconception. Sometimes we might not want to deny the children of an important learning opportunity; sometimes exploring a misconception is even more powerful than not making the mistake in the first place..</a:t>
            </a:r>
          </a:p>
          <a:p>
            <a:pPr>
              <a:tabLst>
                <a:tab pos="457200" algn="l"/>
              </a:tabLst>
            </a:pP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tabLst>
                <a:tab pos="457200" algn="l"/>
              </a:tabLst>
            </a:pPr>
            <a:r>
              <a:rPr lang="en-US" sz="1400" dirty="0">
                <a:solidFill>
                  <a:schemeClr val="tx1"/>
                </a:solidFill>
                <a:latin typeface="Calibri" panose="020F0502020204030204" pitchFamily="34" charset="0"/>
                <a:ea typeface="Calibri" panose="020F0502020204030204" pitchFamily="34" charset="0"/>
                <a:cs typeface="Times New Roman" panose="02020603050405020304" pitchFamily="18" charset="0"/>
              </a:rPr>
              <a:t>We e</a:t>
            </a:r>
            <a:r>
              <a:rPr lang="en-US" sz="1400" dirty="0">
                <a:solidFill>
                  <a:schemeClr val="tx1"/>
                </a:solidFill>
              </a:rPr>
              <a:t>ncourage pupils to share emerging understanding and points of confusion so that misconceptions can be addressed. </a:t>
            </a:r>
            <a:endParaRPr lang="en-GB"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lvl="0">
              <a:tabLst>
                <a:tab pos="457200" algn="l"/>
              </a:tabLst>
            </a:pPr>
            <a:endParaRPr lang="en-GB"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0A7C68B1-9C60-BB5C-3FC3-DF3656877FD7}"/>
              </a:ext>
            </a:extLst>
          </p:cNvPr>
          <p:cNvSpPr>
            <a:spLocks noGrp="1"/>
          </p:cNvSpPr>
          <p:nvPr>
            <p:ph type="sldNum" sz="quarter" idx="12"/>
          </p:nvPr>
        </p:nvSpPr>
        <p:spPr/>
        <p:txBody>
          <a:bodyPr/>
          <a:lstStyle/>
          <a:p>
            <a:fld id="{1FB9D902-7619-4FE9-85FD-13C2F25CAED9}" type="slidenum">
              <a:rPr lang="en-GB" smtClean="0"/>
              <a:t>33</a:t>
            </a:fld>
            <a:endParaRPr lang="en-GB"/>
          </a:p>
        </p:txBody>
      </p:sp>
    </p:spTree>
    <p:extLst>
      <p:ext uri="{BB962C8B-B14F-4D97-AF65-F5344CB8AC3E}">
        <p14:creationId xmlns:p14="http://schemas.microsoft.com/office/powerpoint/2010/main" val="38907012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C60943-B6BB-33C8-1B7E-EB55E263FE95}"/>
            </a:ext>
          </a:extLst>
        </p:cNvPr>
        <p:cNvGrpSpPr/>
        <p:nvPr/>
      </p:nvGrpSpPr>
      <p:grpSpPr>
        <a:xfrm>
          <a:off x="0" y="0"/>
          <a:ext cx="0" cy="0"/>
          <a:chOff x="0" y="0"/>
          <a:chExt cx="0" cy="0"/>
        </a:xfrm>
      </p:grpSpPr>
      <p:pic>
        <p:nvPicPr>
          <p:cNvPr id="46" name="Picture 45">
            <a:extLst>
              <a:ext uri="{FF2B5EF4-FFF2-40B4-BE49-F238E27FC236}">
                <a16:creationId xmlns:a16="http://schemas.microsoft.com/office/drawing/2014/main" id="{FD8C3D6C-7897-BA64-DFDA-0E89D5D37509}"/>
              </a:ext>
            </a:extLst>
          </p:cNvPr>
          <p:cNvPicPr>
            <a:picLocks noChangeAspect="1"/>
          </p:cNvPicPr>
          <p:nvPr/>
        </p:nvPicPr>
        <p:blipFill>
          <a:blip r:embed="rId2"/>
          <a:stretch>
            <a:fillRect/>
          </a:stretch>
        </p:blipFill>
        <p:spPr>
          <a:xfrm>
            <a:off x="0" y="152150"/>
            <a:ext cx="6858000" cy="951186"/>
          </a:xfrm>
          <a:prstGeom prst="rect">
            <a:avLst/>
          </a:prstGeom>
        </p:spPr>
      </p:pic>
      <p:sp>
        <p:nvSpPr>
          <p:cNvPr id="13" name="TextBox 12">
            <a:extLst>
              <a:ext uri="{FF2B5EF4-FFF2-40B4-BE49-F238E27FC236}">
                <a16:creationId xmlns:a16="http://schemas.microsoft.com/office/drawing/2014/main" id="{AC2A5322-55A2-70EA-6978-3C635418B44E}"/>
              </a:ext>
            </a:extLst>
          </p:cNvPr>
          <p:cNvSpPr txBox="1"/>
          <p:nvPr/>
        </p:nvSpPr>
        <p:spPr>
          <a:xfrm>
            <a:off x="1641159" y="827525"/>
            <a:ext cx="4257099" cy="338554"/>
          </a:xfrm>
          <a:prstGeom prst="rect">
            <a:avLst/>
          </a:prstGeom>
          <a:noFill/>
        </p:spPr>
        <p:txBody>
          <a:bodyPr wrap="square" rtlCol="0">
            <a:spAutoFit/>
          </a:bodyPr>
          <a:lstStyle/>
          <a:p>
            <a:r>
              <a:rPr lang="en-GB" sz="1600" b="1" dirty="0">
                <a:solidFill>
                  <a:srgbClr val="02765C"/>
                </a:solidFill>
              </a:rPr>
              <a:t>Ready		Respectful			 Safe</a:t>
            </a:r>
          </a:p>
        </p:txBody>
      </p:sp>
      <p:sp>
        <p:nvSpPr>
          <p:cNvPr id="50" name="Rectangle 49">
            <a:extLst>
              <a:ext uri="{FF2B5EF4-FFF2-40B4-BE49-F238E27FC236}">
                <a16:creationId xmlns:a16="http://schemas.microsoft.com/office/drawing/2014/main" id="{F3DACFA4-3AFF-32D2-CD25-608131CE6A47}"/>
              </a:ext>
            </a:extLst>
          </p:cNvPr>
          <p:cNvSpPr/>
          <p:nvPr/>
        </p:nvSpPr>
        <p:spPr>
          <a:xfrm>
            <a:off x="161447" y="1167016"/>
            <a:ext cx="6469811" cy="504176"/>
          </a:xfrm>
          <a:prstGeom prst="rect">
            <a:avLst/>
          </a:prstGeom>
          <a:solidFill>
            <a:srgbClr val="FFFF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dirty="0">
                <a:solidFill>
                  <a:schemeClr val="tx1"/>
                </a:solidFill>
              </a:rPr>
              <a:t>The Ratio Lens</a:t>
            </a:r>
            <a:endParaRPr lang="en-GB" sz="2800" b="1" dirty="0">
              <a:solidFill>
                <a:schemeClr val="tx1"/>
              </a:solidFill>
            </a:endParaRPr>
          </a:p>
        </p:txBody>
      </p:sp>
      <p:sp>
        <p:nvSpPr>
          <p:cNvPr id="5" name="TextBox 4">
            <a:extLst>
              <a:ext uri="{FF2B5EF4-FFF2-40B4-BE49-F238E27FC236}">
                <a16:creationId xmlns:a16="http://schemas.microsoft.com/office/drawing/2014/main" id="{8524CFC5-E6B1-64F3-DA56-CF9497930124}"/>
              </a:ext>
            </a:extLst>
          </p:cNvPr>
          <p:cNvSpPr txBox="1"/>
          <p:nvPr/>
        </p:nvSpPr>
        <p:spPr>
          <a:xfrm>
            <a:off x="157778" y="3881369"/>
            <a:ext cx="638001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200">
              <a:cs typeface="Segoe UI"/>
            </a:endParaRPr>
          </a:p>
        </p:txBody>
      </p:sp>
      <p:sp>
        <p:nvSpPr>
          <p:cNvPr id="7" name="TextBox 6">
            <a:extLst>
              <a:ext uri="{FF2B5EF4-FFF2-40B4-BE49-F238E27FC236}">
                <a16:creationId xmlns:a16="http://schemas.microsoft.com/office/drawing/2014/main" id="{504885E3-A16F-C35E-E66D-738585DA2FC9}"/>
              </a:ext>
            </a:extLst>
          </p:cNvPr>
          <p:cNvSpPr txBox="1"/>
          <p:nvPr/>
        </p:nvSpPr>
        <p:spPr>
          <a:xfrm>
            <a:off x="157778" y="1638696"/>
            <a:ext cx="3436620" cy="338554"/>
          </a:xfrm>
          <a:prstGeom prst="rect">
            <a:avLst/>
          </a:prstGeom>
          <a:noFill/>
        </p:spPr>
        <p:txBody>
          <a:bodyPr wrap="square">
            <a:spAutoFit/>
          </a:bodyPr>
          <a:lstStyle/>
          <a:p>
            <a:r>
              <a:rPr lang="en-US" sz="1600" b="1" dirty="0">
                <a:solidFill>
                  <a:schemeClr val="tx1"/>
                </a:solidFill>
              </a:rPr>
              <a:t>This is what we believe…</a:t>
            </a:r>
            <a:endParaRPr lang="en-GB" sz="1600" b="1" dirty="0">
              <a:solidFill>
                <a:schemeClr val="tx1"/>
              </a:solidFill>
            </a:endParaRPr>
          </a:p>
        </p:txBody>
      </p:sp>
      <p:sp>
        <p:nvSpPr>
          <p:cNvPr id="8" name="TextBox 7">
            <a:extLst>
              <a:ext uri="{FF2B5EF4-FFF2-40B4-BE49-F238E27FC236}">
                <a16:creationId xmlns:a16="http://schemas.microsoft.com/office/drawing/2014/main" id="{2482FF4E-29A9-3A4E-3611-45AC27720504}"/>
              </a:ext>
            </a:extLst>
          </p:cNvPr>
          <p:cNvSpPr txBox="1"/>
          <p:nvPr/>
        </p:nvSpPr>
        <p:spPr>
          <a:xfrm>
            <a:off x="194091" y="2448701"/>
            <a:ext cx="3436620" cy="338554"/>
          </a:xfrm>
          <a:prstGeom prst="rect">
            <a:avLst/>
          </a:prstGeom>
          <a:noFill/>
        </p:spPr>
        <p:txBody>
          <a:bodyPr wrap="square">
            <a:spAutoFit/>
          </a:bodyPr>
          <a:lstStyle/>
          <a:p>
            <a:r>
              <a:rPr lang="en-US" sz="1600" b="1" dirty="0"/>
              <a:t>So, this is what we do</a:t>
            </a:r>
            <a:r>
              <a:rPr lang="en-US" sz="1600" b="1" dirty="0">
                <a:solidFill>
                  <a:schemeClr val="tx1"/>
                </a:solidFill>
              </a:rPr>
              <a:t>…</a:t>
            </a:r>
            <a:endParaRPr lang="en-GB" sz="1600" b="1" dirty="0">
              <a:solidFill>
                <a:schemeClr val="tx1"/>
              </a:solidFill>
            </a:endParaRPr>
          </a:p>
        </p:txBody>
      </p:sp>
      <p:sp>
        <p:nvSpPr>
          <p:cNvPr id="9" name="TextBox 8">
            <a:extLst>
              <a:ext uri="{FF2B5EF4-FFF2-40B4-BE49-F238E27FC236}">
                <a16:creationId xmlns:a16="http://schemas.microsoft.com/office/drawing/2014/main" id="{914A2E63-1AC2-9694-830D-1C1CACC195FE}"/>
              </a:ext>
            </a:extLst>
          </p:cNvPr>
          <p:cNvSpPr txBox="1"/>
          <p:nvPr/>
        </p:nvSpPr>
        <p:spPr>
          <a:xfrm>
            <a:off x="157777" y="6310673"/>
            <a:ext cx="3436620" cy="338554"/>
          </a:xfrm>
          <a:prstGeom prst="rect">
            <a:avLst/>
          </a:prstGeom>
          <a:noFill/>
        </p:spPr>
        <p:txBody>
          <a:bodyPr wrap="square">
            <a:spAutoFit/>
          </a:bodyPr>
          <a:lstStyle/>
          <a:p>
            <a:r>
              <a:rPr lang="en-US" sz="1600" b="1" dirty="0"/>
              <a:t>And this is how that looks</a:t>
            </a:r>
            <a:r>
              <a:rPr lang="en-US" sz="1600" b="1" dirty="0">
                <a:solidFill>
                  <a:schemeClr val="tx1"/>
                </a:solidFill>
              </a:rPr>
              <a:t>…</a:t>
            </a:r>
            <a:endParaRPr lang="en-GB" sz="1600" b="1" dirty="0">
              <a:solidFill>
                <a:schemeClr val="tx1"/>
              </a:solidFill>
            </a:endParaRPr>
          </a:p>
        </p:txBody>
      </p:sp>
      <p:sp>
        <p:nvSpPr>
          <p:cNvPr id="10" name="Rectangle 9">
            <a:extLst>
              <a:ext uri="{FF2B5EF4-FFF2-40B4-BE49-F238E27FC236}">
                <a16:creationId xmlns:a16="http://schemas.microsoft.com/office/drawing/2014/main" id="{B891EC04-AC12-FCBF-09E2-EFDE3EF6D4E5}"/>
              </a:ext>
            </a:extLst>
          </p:cNvPr>
          <p:cNvSpPr/>
          <p:nvPr/>
        </p:nvSpPr>
        <p:spPr>
          <a:xfrm>
            <a:off x="157777" y="2766343"/>
            <a:ext cx="6469811" cy="1137886"/>
          </a:xfrm>
          <a:prstGeom prst="rect">
            <a:avLst/>
          </a:prstGeom>
          <a:solidFill>
            <a:srgbClr val="FFFF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0">
              <a:tabLst>
                <a:tab pos="457200" algn="l"/>
              </a:tabLst>
            </a:pPr>
            <a:r>
              <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We draw on Doug </a:t>
            </a:r>
            <a:r>
              <a:rPr lang="en-US" sz="14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Lemov</a:t>
            </a:r>
            <a:r>
              <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and Adam Boxer’s work on The Ratio Lens to help us to use questioning more effectively.</a:t>
            </a:r>
          </a:p>
          <a:p>
            <a:pPr marL="0" lvl="0" indent="0">
              <a:lnSpc>
                <a:spcPct val="115000"/>
              </a:lnSpc>
              <a:buNone/>
            </a:pPr>
            <a:r>
              <a:rPr lang="en-GB"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Participation ratio: </a:t>
            </a:r>
            <a:r>
              <a:rPr lang="en-GB"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how many of your students are participating and how often?</a:t>
            </a:r>
          </a:p>
          <a:p>
            <a:pPr marL="0" lvl="0" indent="0">
              <a:lnSpc>
                <a:spcPct val="115000"/>
              </a:lnSpc>
              <a:buNone/>
            </a:pPr>
            <a:r>
              <a:rPr lang="en-GB"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Think ratio: </a:t>
            </a:r>
            <a:r>
              <a:rPr lang="en-GB"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when they are participating, how hard are they thinking?</a:t>
            </a:r>
          </a:p>
        </p:txBody>
      </p:sp>
      <p:sp>
        <p:nvSpPr>
          <p:cNvPr id="11" name="Rectangle 10">
            <a:extLst>
              <a:ext uri="{FF2B5EF4-FFF2-40B4-BE49-F238E27FC236}">
                <a16:creationId xmlns:a16="http://schemas.microsoft.com/office/drawing/2014/main" id="{66ACED52-00A1-3A6E-404F-7059358C92FC}"/>
              </a:ext>
            </a:extLst>
          </p:cNvPr>
          <p:cNvSpPr/>
          <p:nvPr/>
        </p:nvSpPr>
        <p:spPr>
          <a:xfrm>
            <a:off x="194098" y="1891921"/>
            <a:ext cx="6469811" cy="567412"/>
          </a:xfrm>
          <a:prstGeom prst="rect">
            <a:avLst/>
          </a:prstGeom>
          <a:solidFill>
            <a:srgbClr val="FFFF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fontAlgn="t"/>
            <a:r>
              <a:rPr lang="en-US" sz="1400" dirty="0">
                <a:solidFill>
                  <a:schemeClr val="tx1"/>
                </a:solidFill>
                <a:latin typeface="Calibri" panose="020F0502020204030204" pitchFamily="34" charset="0"/>
                <a:ea typeface="Calibri" panose="020F0502020204030204" pitchFamily="34" charset="0"/>
                <a:cs typeface="Calibri" panose="020F0502020204030204" pitchFamily="34" charset="0"/>
              </a:rPr>
              <a:t>T</a:t>
            </a:r>
            <a:r>
              <a:rPr lang="en-GB" sz="1400" dirty="0">
                <a:solidFill>
                  <a:schemeClr val="tx1"/>
                </a:solidFill>
                <a:latin typeface="Calibri" panose="020F0502020204030204" pitchFamily="34" charset="0"/>
                <a:ea typeface="Calibri" panose="020F0502020204030204" pitchFamily="34" charset="0"/>
                <a:cs typeface="Calibri" panose="020F0502020204030204" pitchFamily="34" charset="0"/>
              </a:rPr>
              <a:t>he most effective questioning should aim to increase pupil participation.</a:t>
            </a:r>
          </a:p>
          <a:p>
            <a:pPr fontAlgn="t"/>
            <a:r>
              <a:rPr lang="en-GB" sz="1400" dirty="0">
                <a:solidFill>
                  <a:schemeClr val="tx1"/>
                </a:solidFill>
              </a:rPr>
              <a:t>We need to ensure all pupils are engaged and thinking. </a:t>
            </a:r>
          </a:p>
        </p:txBody>
      </p:sp>
      <p:pic>
        <p:nvPicPr>
          <p:cNvPr id="4" name="Picture 3">
            <a:extLst>
              <a:ext uri="{FF2B5EF4-FFF2-40B4-BE49-F238E27FC236}">
                <a16:creationId xmlns:a16="http://schemas.microsoft.com/office/drawing/2014/main" id="{842B8E0B-E568-297A-94D5-BAD26C9E59B5}"/>
              </a:ext>
            </a:extLst>
          </p:cNvPr>
          <p:cNvPicPr>
            <a:picLocks noChangeAspect="1"/>
          </p:cNvPicPr>
          <p:nvPr/>
        </p:nvPicPr>
        <p:blipFill>
          <a:blip r:embed="rId3"/>
          <a:stretch>
            <a:fillRect/>
          </a:stretch>
        </p:blipFill>
        <p:spPr>
          <a:xfrm>
            <a:off x="3429000" y="4019868"/>
            <a:ext cx="3153692" cy="2411878"/>
          </a:xfrm>
          <a:prstGeom prst="rect">
            <a:avLst/>
          </a:prstGeom>
        </p:spPr>
      </p:pic>
      <p:pic>
        <p:nvPicPr>
          <p:cNvPr id="6" name="Picture 5">
            <a:extLst>
              <a:ext uri="{FF2B5EF4-FFF2-40B4-BE49-F238E27FC236}">
                <a16:creationId xmlns:a16="http://schemas.microsoft.com/office/drawing/2014/main" id="{9B49015E-4DAB-199B-B48E-895CF12F4D2E}"/>
              </a:ext>
            </a:extLst>
          </p:cNvPr>
          <p:cNvPicPr>
            <a:picLocks noChangeAspect="1"/>
          </p:cNvPicPr>
          <p:nvPr/>
        </p:nvPicPr>
        <p:blipFill>
          <a:blip r:embed="rId4"/>
          <a:stretch>
            <a:fillRect/>
          </a:stretch>
        </p:blipFill>
        <p:spPr>
          <a:xfrm>
            <a:off x="194091" y="6720732"/>
            <a:ext cx="5534169" cy="3093143"/>
          </a:xfrm>
          <a:prstGeom prst="rect">
            <a:avLst/>
          </a:prstGeom>
        </p:spPr>
      </p:pic>
      <p:sp>
        <p:nvSpPr>
          <p:cNvPr id="2" name="Slide Number Placeholder 1">
            <a:extLst>
              <a:ext uri="{FF2B5EF4-FFF2-40B4-BE49-F238E27FC236}">
                <a16:creationId xmlns:a16="http://schemas.microsoft.com/office/drawing/2014/main" id="{32467333-E9B7-BF4F-7E5C-88F4823AC3E0}"/>
              </a:ext>
            </a:extLst>
          </p:cNvPr>
          <p:cNvSpPr>
            <a:spLocks noGrp="1"/>
          </p:cNvSpPr>
          <p:nvPr>
            <p:ph type="sldNum" sz="quarter" idx="12"/>
          </p:nvPr>
        </p:nvSpPr>
        <p:spPr/>
        <p:txBody>
          <a:bodyPr/>
          <a:lstStyle/>
          <a:p>
            <a:fld id="{1FB9D902-7619-4FE9-85FD-13C2F25CAED9}" type="slidenum">
              <a:rPr lang="en-GB" smtClean="0"/>
              <a:t>34</a:t>
            </a:fld>
            <a:endParaRPr lang="en-GB"/>
          </a:p>
        </p:txBody>
      </p:sp>
    </p:spTree>
    <p:extLst>
      <p:ext uri="{BB962C8B-B14F-4D97-AF65-F5344CB8AC3E}">
        <p14:creationId xmlns:p14="http://schemas.microsoft.com/office/powerpoint/2010/main" val="34420740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FBE152-0D7E-B258-4D5E-30CD53E3BB4C}"/>
            </a:ext>
          </a:extLst>
        </p:cNvPr>
        <p:cNvGrpSpPr/>
        <p:nvPr/>
      </p:nvGrpSpPr>
      <p:grpSpPr>
        <a:xfrm>
          <a:off x="0" y="0"/>
          <a:ext cx="0" cy="0"/>
          <a:chOff x="0" y="0"/>
          <a:chExt cx="0" cy="0"/>
        </a:xfrm>
      </p:grpSpPr>
      <p:pic>
        <p:nvPicPr>
          <p:cNvPr id="46" name="Picture 45">
            <a:extLst>
              <a:ext uri="{FF2B5EF4-FFF2-40B4-BE49-F238E27FC236}">
                <a16:creationId xmlns:a16="http://schemas.microsoft.com/office/drawing/2014/main" id="{3A4B53ED-19C9-A14F-B03B-233900B4AA29}"/>
              </a:ext>
            </a:extLst>
          </p:cNvPr>
          <p:cNvPicPr>
            <a:picLocks noChangeAspect="1"/>
          </p:cNvPicPr>
          <p:nvPr/>
        </p:nvPicPr>
        <p:blipFill>
          <a:blip r:embed="rId2"/>
          <a:stretch>
            <a:fillRect/>
          </a:stretch>
        </p:blipFill>
        <p:spPr>
          <a:xfrm>
            <a:off x="0" y="152150"/>
            <a:ext cx="6858000" cy="951186"/>
          </a:xfrm>
          <a:prstGeom prst="rect">
            <a:avLst/>
          </a:prstGeom>
        </p:spPr>
      </p:pic>
      <p:sp>
        <p:nvSpPr>
          <p:cNvPr id="13" name="TextBox 12">
            <a:extLst>
              <a:ext uri="{FF2B5EF4-FFF2-40B4-BE49-F238E27FC236}">
                <a16:creationId xmlns:a16="http://schemas.microsoft.com/office/drawing/2014/main" id="{EF351C2B-65B8-8A9A-13BD-663565DBA155}"/>
              </a:ext>
            </a:extLst>
          </p:cNvPr>
          <p:cNvSpPr txBox="1"/>
          <p:nvPr/>
        </p:nvSpPr>
        <p:spPr>
          <a:xfrm>
            <a:off x="1641159" y="827525"/>
            <a:ext cx="4257099" cy="338554"/>
          </a:xfrm>
          <a:prstGeom prst="rect">
            <a:avLst/>
          </a:prstGeom>
          <a:noFill/>
        </p:spPr>
        <p:txBody>
          <a:bodyPr wrap="square" rtlCol="0">
            <a:spAutoFit/>
          </a:bodyPr>
          <a:lstStyle/>
          <a:p>
            <a:r>
              <a:rPr lang="en-GB" sz="1600" b="1" dirty="0">
                <a:solidFill>
                  <a:srgbClr val="02765C"/>
                </a:solidFill>
              </a:rPr>
              <a:t>Ready		Respectful			 Safe</a:t>
            </a:r>
          </a:p>
        </p:txBody>
      </p:sp>
      <p:sp>
        <p:nvSpPr>
          <p:cNvPr id="50" name="Rectangle 49">
            <a:extLst>
              <a:ext uri="{FF2B5EF4-FFF2-40B4-BE49-F238E27FC236}">
                <a16:creationId xmlns:a16="http://schemas.microsoft.com/office/drawing/2014/main" id="{3C7A4D66-201B-7CBF-F797-36E5AD26E1B6}"/>
              </a:ext>
            </a:extLst>
          </p:cNvPr>
          <p:cNvSpPr/>
          <p:nvPr/>
        </p:nvSpPr>
        <p:spPr>
          <a:xfrm>
            <a:off x="161447" y="1167016"/>
            <a:ext cx="6469811" cy="504176"/>
          </a:xfrm>
          <a:prstGeom prst="rect">
            <a:avLst/>
          </a:prstGeom>
          <a:solidFill>
            <a:srgbClr val="FFFF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dirty="0">
                <a:solidFill>
                  <a:schemeClr val="tx1"/>
                </a:solidFill>
              </a:rPr>
              <a:t>Questioning</a:t>
            </a:r>
            <a:endParaRPr lang="en-GB" sz="2800" b="1" dirty="0">
              <a:solidFill>
                <a:schemeClr val="tx1"/>
              </a:solidFill>
            </a:endParaRPr>
          </a:p>
        </p:txBody>
      </p:sp>
      <p:sp>
        <p:nvSpPr>
          <p:cNvPr id="5" name="TextBox 4">
            <a:extLst>
              <a:ext uri="{FF2B5EF4-FFF2-40B4-BE49-F238E27FC236}">
                <a16:creationId xmlns:a16="http://schemas.microsoft.com/office/drawing/2014/main" id="{7371AB6A-BFE6-AAAE-D79E-1AAF21B27B28}"/>
              </a:ext>
            </a:extLst>
          </p:cNvPr>
          <p:cNvSpPr txBox="1"/>
          <p:nvPr/>
        </p:nvSpPr>
        <p:spPr>
          <a:xfrm>
            <a:off x="157778" y="3881369"/>
            <a:ext cx="638001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200">
              <a:cs typeface="Segoe UI"/>
            </a:endParaRPr>
          </a:p>
        </p:txBody>
      </p:sp>
      <p:sp>
        <p:nvSpPr>
          <p:cNvPr id="7" name="TextBox 6">
            <a:extLst>
              <a:ext uri="{FF2B5EF4-FFF2-40B4-BE49-F238E27FC236}">
                <a16:creationId xmlns:a16="http://schemas.microsoft.com/office/drawing/2014/main" id="{8D353265-A1CC-C3B4-CF94-9A6F195006B9}"/>
              </a:ext>
            </a:extLst>
          </p:cNvPr>
          <p:cNvSpPr txBox="1"/>
          <p:nvPr/>
        </p:nvSpPr>
        <p:spPr>
          <a:xfrm>
            <a:off x="157778" y="1638696"/>
            <a:ext cx="3436620" cy="338554"/>
          </a:xfrm>
          <a:prstGeom prst="rect">
            <a:avLst/>
          </a:prstGeom>
          <a:noFill/>
        </p:spPr>
        <p:txBody>
          <a:bodyPr wrap="square">
            <a:spAutoFit/>
          </a:bodyPr>
          <a:lstStyle/>
          <a:p>
            <a:r>
              <a:rPr lang="en-US" sz="1600" b="1" dirty="0">
                <a:solidFill>
                  <a:schemeClr val="tx1"/>
                </a:solidFill>
              </a:rPr>
              <a:t>This is what we believe…</a:t>
            </a:r>
            <a:endParaRPr lang="en-GB" sz="1600" b="1" dirty="0">
              <a:solidFill>
                <a:schemeClr val="tx1"/>
              </a:solidFill>
            </a:endParaRPr>
          </a:p>
        </p:txBody>
      </p:sp>
      <p:sp>
        <p:nvSpPr>
          <p:cNvPr id="8" name="TextBox 7">
            <a:extLst>
              <a:ext uri="{FF2B5EF4-FFF2-40B4-BE49-F238E27FC236}">
                <a16:creationId xmlns:a16="http://schemas.microsoft.com/office/drawing/2014/main" id="{0FDCC0C6-D89D-D8BC-DC33-778C47B16428}"/>
              </a:ext>
            </a:extLst>
          </p:cNvPr>
          <p:cNvSpPr txBox="1"/>
          <p:nvPr/>
        </p:nvSpPr>
        <p:spPr>
          <a:xfrm>
            <a:off x="194098" y="2726803"/>
            <a:ext cx="3436620" cy="338554"/>
          </a:xfrm>
          <a:prstGeom prst="rect">
            <a:avLst/>
          </a:prstGeom>
          <a:noFill/>
        </p:spPr>
        <p:txBody>
          <a:bodyPr wrap="square">
            <a:spAutoFit/>
          </a:bodyPr>
          <a:lstStyle/>
          <a:p>
            <a:r>
              <a:rPr lang="en-US" sz="1600" b="1" dirty="0"/>
              <a:t>So, this is what we do</a:t>
            </a:r>
            <a:r>
              <a:rPr lang="en-US" sz="1600" b="1" dirty="0">
                <a:solidFill>
                  <a:schemeClr val="tx1"/>
                </a:solidFill>
              </a:rPr>
              <a:t>…</a:t>
            </a:r>
            <a:endParaRPr lang="en-GB" sz="1600" b="1" dirty="0">
              <a:solidFill>
                <a:schemeClr val="tx1"/>
              </a:solidFill>
            </a:endParaRPr>
          </a:p>
        </p:txBody>
      </p:sp>
      <p:sp>
        <p:nvSpPr>
          <p:cNvPr id="11" name="Rectangle 10">
            <a:extLst>
              <a:ext uri="{FF2B5EF4-FFF2-40B4-BE49-F238E27FC236}">
                <a16:creationId xmlns:a16="http://schemas.microsoft.com/office/drawing/2014/main" id="{CC06DDB3-CABA-3590-A6DC-47D79FAC9711}"/>
              </a:ext>
            </a:extLst>
          </p:cNvPr>
          <p:cNvSpPr/>
          <p:nvPr/>
        </p:nvSpPr>
        <p:spPr>
          <a:xfrm>
            <a:off x="194090" y="2041682"/>
            <a:ext cx="6469811" cy="620689"/>
          </a:xfrm>
          <a:prstGeom prst="rect">
            <a:avLst/>
          </a:prstGeom>
          <a:solidFill>
            <a:srgbClr val="FFFF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fontAlgn="t"/>
            <a:r>
              <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Questions help students </a:t>
            </a:r>
            <a:r>
              <a:rPr lang="en-US" sz="14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practise</a:t>
            </a:r>
            <a:r>
              <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new information and connect new material to their prior learning whilst allowing the teacher to check for understanding. </a:t>
            </a:r>
            <a:endParaRPr lang="en-GB" sz="1050" dirty="0">
              <a:solidFill>
                <a:schemeClr val="tx1"/>
              </a:solidFill>
            </a:endParaRPr>
          </a:p>
        </p:txBody>
      </p:sp>
      <p:pic>
        <p:nvPicPr>
          <p:cNvPr id="2" name="Picture 1">
            <a:extLst>
              <a:ext uri="{FF2B5EF4-FFF2-40B4-BE49-F238E27FC236}">
                <a16:creationId xmlns:a16="http://schemas.microsoft.com/office/drawing/2014/main" id="{44BA0EAB-A138-6736-97BD-08A6D4D96867}"/>
              </a:ext>
            </a:extLst>
          </p:cNvPr>
          <p:cNvPicPr>
            <a:picLocks noChangeAspect="1"/>
          </p:cNvPicPr>
          <p:nvPr/>
        </p:nvPicPr>
        <p:blipFill>
          <a:blip r:embed="rId3"/>
          <a:stretch>
            <a:fillRect/>
          </a:stretch>
        </p:blipFill>
        <p:spPr>
          <a:xfrm>
            <a:off x="84124" y="3100835"/>
            <a:ext cx="6453672" cy="2801199"/>
          </a:xfrm>
          <a:prstGeom prst="rect">
            <a:avLst/>
          </a:prstGeom>
        </p:spPr>
      </p:pic>
      <p:pic>
        <p:nvPicPr>
          <p:cNvPr id="4" name="Picture 3">
            <a:extLst>
              <a:ext uri="{FF2B5EF4-FFF2-40B4-BE49-F238E27FC236}">
                <a16:creationId xmlns:a16="http://schemas.microsoft.com/office/drawing/2014/main" id="{529D8B98-46C9-6FCF-5097-4D7346893329}"/>
              </a:ext>
            </a:extLst>
          </p:cNvPr>
          <p:cNvPicPr>
            <a:picLocks noChangeAspect="1"/>
          </p:cNvPicPr>
          <p:nvPr/>
        </p:nvPicPr>
        <p:blipFill>
          <a:blip r:embed="rId4"/>
          <a:stretch>
            <a:fillRect/>
          </a:stretch>
        </p:blipFill>
        <p:spPr>
          <a:xfrm>
            <a:off x="0" y="6417194"/>
            <a:ext cx="6858000" cy="3501056"/>
          </a:xfrm>
          <a:prstGeom prst="rect">
            <a:avLst/>
          </a:prstGeom>
        </p:spPr>
      </p:pic>
      <p:sp>
        <p:nvSpPr>
          <p:cNvPr id="3" name="Slide Number Placeholder 2">
            <a:extLst>
              <a:ext uri="{FF2B5EF4-FFF2-40B4-BE49-F238E27FC236}">
                <a16:creationId xmlns:a16="http://schemas.microsoft.com/office/drawing/2014/main" id="{4200C7D9-D841-CC77-9D9C-C4F9FBAE52A2}"/>
              </a:ext>
            </a:extLst>
          </p:cNvPr>
          <p:cNvSpPr>
            <a:spLocks noGrp="1"/>
          </p:cNvSpPr>
          <p:nvPr>
            <p:ph type="sldNum" sz="quarter" idx="12"/>
          </p:nvPr>
        </p:nvSpPr>
        <p:spPr/>
        <p:txBody>
          <a:bodyPr/>
          <a:lstStyle/>
          <a:p>
            <a:fld id="{1FB9D902-7619-4FE9-85FD-13C2F25CAED9}" type="slidenum">
              <a:rPr lang="en-GB" smtClean="0"/>
              <a:t>35</a:t>
            </a:fld>
            <a:endParaRPr lang="en-GB"/>
          </a:p>
        </p:txBody>
      </p:sp>
    </p:spTree>
    <p:extLst>
      <p:ext uri="{BB962C8B-B14F-4D97-AF65-F5344CB8AC3E}">
        <p14:creationId xmlns:p14="http://schemas.microsoft.com/office/powerpoint/2010/main" val="37383296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AE73AE-DDD8-AFEF-9572-8A0FEDD1C566}"/>
            </a:ext>
          </a:extLst>
        </p:cNvPr>
        <p:cNvGrpSpPr/>
        <p:nvPr/>
      </p:nvGrpSpPr>
      <p:grpSpPr>
        <a:xfrm>
          <a:off x="0" y="0"/>
          <a:ext cx="0" cy="0"/>
          <a:chOff x="0" y="0"/>
          <a:chExt cx="0" cy="0"/>
        </a:xfrm>
      </p:grpSpPr>
      <p:pic>
        <p:nvPicPr>
          <p:cNvPr id="46" name="Picture 45">
            <a:extLst>
              <a:ext uri="{FF2B5EF4-FFF2-40B4-BE49-F238E27FC236}">
                <a16:creationId xmlns:a16="http://schemas.microsoft.com/office/drawing/2014/main" id="{4928815A-739B-DB76-534C-CEBDA632D6C0}"/>
              </a:ext>
            </a:extLst>
          </p:cNvPr>
          <p:cNvPicPr>
            <a:picLocks noChangeAspect="1"/>
          </p:cNvPicPr>
          <p:nvPr/>
        </p:nvPicPr>
        <p:blipFill>
          <a:blip r:embed="rId2"/>
          <a:stretch>
            <a:fillRect/>
          </a:stretch>
        </p:blipFill>
        <p:spPr>
          <a:xfrm>
            <a:off x="0" y="152150"/>
            <a:ext cx="6858000" cy="951186"/>
          </a:xfrm>
          <a:prstGeom prst="rect">
            <a:avLst/>
          </a:prstGeom>
        </p:spPr>
      </p:pic>
      <p:sp>
        <p:nvSpPr>
          <p:cNvPr id="13" name="TextBox 12">
            <a:extLst>
              <a:ext uri="{FF2B5EF4-FFF2-40B4-BE49-F238E27FC236}">
                <a16:creationId xmlns:a16="http://schemas.microsoft.com/office/drawing/2014/main" id="{2AD4310E-03F4-5CBF-A0AD-CF44C95B5028}"/>
              </a:ext>
            </a:extLst>
          </p:cNvPr>
          <p:cNvSpPr txBox="1"/>
          <p:nvPr/>
        </p:nvSpPr>
        <p:spPr>
          <a:xfrm>
            <a:off x="1641159" y="827525"/>
            <a:ext cx="4257099" cy="338554"/>
          </a:xfrm>
          <a:prstGeom prst="rect">
            <a:avLst/>
          </a:prstGeom>
          <a:noFill/>
        </p:spPr>
        <p:txBody>
          <a:bodyPr wrap="square" rtlCol="0">
            <a:spAutoFit/>
          </a:bodyPr>
          <a:lstStyle/>
          <a:p>
            <a:r>
              <a:rPr lang="en-GB" sz="1600" b="1" dirty="0">
                <a:solidFill>
                  <a:srgbClr val="02765C"/>
                </a:solidFill>
              </a:rPr>
              <a:t>Ready		Respectful			 Safe</a:t>
            </a:r>
          </a:p>
        </p:txBody>
      </p:sp>
      <p:sp>
        <p:nvSpPr>
          <p:cNvPr id="50" name="Rectangle 49">
            <a:extLst>
              <a:ext uri="{FF2B5EF4-FFF2-40B4-BE49-F238E27FC236}">
                <a16:creationId xmlns:a16="http://schemas.microsoft.com/office/drawing/2014/main" id="{46076119-FC55-082D-29FF-2D389504EF31}"/>
              </a:ext>
            </a:extLst>
          </p:cNvPr>
          <p:cNvSpPr/>
          <p:nvPr/>
        </p:nvSpPr>
        <p:spPr>
          <a:xfrm>
            <a:off x="161447" y="1167016"/>
            <a:ext cx="6469811" cy="504176"/>
          </a:xfrm>
          <a:prstGeom prst="rect">
            <a:avLst/>
          </a:prstGeom>
          <a:solidFill>
            <a:srgbClr val="FFFF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dirty="0">
                <a:solidFill>
                  <a:schemeClr val="tx1"/>
                </a:solidFill>
              </a:rPr>
              <a:t>Questioning</a:t>
            </a:r>
            <a:endParaRPr lang="en-GB" sz="2800" b="1" dirty="0">
              <a:solidFill>
                <a:schemeClr val="tx1"/>
              </a:solidFill>
            </a:endParaRPr>
          </a:p>
        </p:txBody>
      </p:sp>
      <p:sp>
        <p:nvSpPr>
          <p:cNvPr id="5" name="TextBox 4">
            <a:extLst>
              <a:ext uri="{FF2B5EF4-FFF2-40B4-BE49-F238E27FC236}">
                <a16:creationId xmlns:a16="http://schemas.microsoft.com/office/drawing/2014/main" id="{232AEF11-7894-8B11-A060-C2DD98813EDC}"/>
              </a:ext>
            </a:extLst>
          </p:cNvPr>
          <p:cNvSpPr txBox="1"/>
          <p:nvPr/>
        </p:nvSpPr>
        <p:spPr>
          <a:xfrm>
            <a:off x="157778" y="3881369"/>
            <a:ext cx="638001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200">
              <a:cs typeface="Segoe UI"/>
            </a:endParaRPr>
          </a:p>
        </p:txBody>
      </p:sp>
      <p:sp>
        <p:nvSpPr>
          <p:cNvPr id="9" name="TextBox 8">
            <a:extLst>
              <a:ext uri="{FF2B5EF4-FFF2-40B4-BE49-F238E27FC236}">
                <a16:creationId xmlns:a16="http://schemas.microsoft.com/office/drawing/2014/main" id="{19B58FA6-EA8B-FF45-B3C5-244365756688}"/>
              </a:ext>
            </a:extLst>
          </p:cNvPr>
          <p:cNvSpPr txBox="1"/>
          <p:nvPr/>
        </p:nvSpPr>
        <p:spPr>
          <a:xfrm>
            <a:off x="226734" y="1700593"/>
            <a:ext cx="3436620" cy="338554"/>
          </a:xfrm>
          <a:prstGeom prst="rect">
            <a:avLst/>
          </a:prstGeom>
          <a:noFill/>
        </p:spPr>
        <p:txBody>
          <a:bodyPr wrap="square">
            <a:spAutoFit/>
          </a:bodyPr>
          <a:lstStyle/>
          <a:p>
            <a:r>
              <a:rPr lang="en-US" sz="1600" b="1" dirty="0"/>
              <a:t>And this is how that looks</a:t>
            </a:r>
            <a:r>
              <a:rPr lang="en-US" sz="1600" b="1" dirty="0">
                <a:solidFill>
                  <a:schemeClr val="tx1"/>
                </a:solidFill>
              </a:rPr>
              <a:t>…</a:t>
            </a:r>
            <a:endParaRPr lang="en-GB" sz="1600" b="1" dirty="0">
              <a:solidFill>
                <a:schemeClr val="tx1"/>
              </a:solidFill>
            </a:endParaRPr>
          </a:p>
        </p:txBody>
      </p:sp>
      <p:pic>
        <p:nvPicPr>
          <p:cNvPr id="4" name="Picture 3">
            <a:extLst>
              <a:ext uri="{FF2B5EF4-FFF2-40B4-BE49-F238E27FC236}">
                <a16:creationId xmlns:a16="http://schemas.microsoft.com/office/drawing/2014/main" id="{ADBAF02A-F3E8-4936-D5A8-97D6DA024109}"/>
              </a:ext>
            </a:extLst>
          </p:cNvPr>
          <p:cNvPicPr>
            <a:picLocks noChangeAspect="1"/>
          </p:cNvPicPr>
          <p:nvPr/>
        </p:nvPicPr>
        <p:blipFill>
          <a:blip r:embed="rId3"/>
          <a:stretch>
            <a:fillRect/>
          </a:stretch>
        </p:blipFill>
        <p:spPr>
          <a:xfrm>
            <a:off x="262183" y="2039147"/>
            <a:ext cx="6275613" cy="2914740"/>
          </a:xfrm>
          <a:prstGeom prst="rect">
            <a:avLst/>
          </a:prstGeom>
        </p:spPr>
      </p:pic>
      <p:pic>
        <p:nvPicPr>
          <p:cNvPr id="12" name="Picture 11">
            <a:extLst>
              <a:ext uri="{FF2B5EF4-FFF2-40B4-BE49-F238E27FC236}">
                <a16:creationId xmlns:a16="http://schemas.microsoft.com/office/drawing/2014/main" id="{83A7BC76-B0C2-E79B-40C7-57CB18738414}"/>
              </a:ext>
            </a:extLst>
          </p:cNvPr>
          <p:cNvPicPr>
            <a:picLocks noChangeAspect="1"/>
          </p:cNvPicPr>
          <p:nvPr/>
        </p:nvPicPr>
        <p:blipFill>
          <a:blip r:embed="rId4"/>
          <a:stretch>
            <a:fillRect/>
          </a:stretch>
        </p:blipFill>
        <p:spPr>
          <a:xfrm>
            <a:off x="262183" y="5149101"/>
            <a:ext cx="3401171" cy="2314643"/>
          </a:xfrm>
          <a:prstGeom prst="rect">
            <a:avLst/>
          </a:prstGeom>
        </p:spPr>
      </p:pic>
      <p:pic>
        <p:nvPicPr>
          <p:cNvPr id="14" name="Picture 13">
            <a:extLst>
              <a:ext uri="{FF2B5EF4-FFF2-40B4-BE49-F238E27FC236}">
                <a16:creationId xmlns:a16="http://schemas.microsoft.com/office/drawing/2014/main" id="{DA26BE7C-2890-B5F6-24E0-6E045EB7710E}"/>
              </a:ext>
            </a:extLst>
          </p:cNvPr>
          <p:cNvPicPr>
            <a:picLocks noChangeAspect="1"/>
          </p:cNvPicPr>
          <p:nvPr/>
        </p:nvPicPr>
        <p:blipFill>
          <a:blip r:embed="rId5"/>
          <a:stretch>
            <a:fillRect/>
          </a:stretch>
        </p:blipFill>
        <p:spPr>
          <a:xfrm>
            <a:off x="3136625" y="7573323"/>
            <a:ext cx="3401171" cy="2083401"/>
          </a:xfrm>
          <a:prstGeom prst="rect">
            <a:avLst/>
          </a:prstGeom>
        </p:spPr>
      </p:pic>
      <p:sp>
        <p:nvSpPr>
          <p:cNvPr id="2" name="TextBox 1">
            <a:extLst>
              <a:ext uri="{FF2B5EF4-FFF2-40B4-BE49-F238E27FC236}">
                <a16:creationId xmlns:a16="http://schemas.microsoft.com/office/drawing/2014/main" id="{6ACD2134-50E0-E3B1-314F-4CBF609F9853}"/>
              </a:ext>
            </a:extLst>
          </p:cNvPr>
          <p:cNvSpPr txBox="1"/>
          <p:nvPr/>
        </p:nvSpPr>
        <p:spPr>
          <a:xfrm>
            <a:off x="320940" y="7699421"/>
            <a:ext cx="2640438" cy="830997"/>
          </a:xfrm>
          <a:prstGeom prst="rect">
            <a:avLst/>
          </a:prstGeom>
          <a:noFill/>
        </p:spPr>
        <p:txBody>
          <a:bodyPr wrap="square">
            <a:spAutoFit/>
          </a:bodyPr>
          <a:lstStyle/>
          <a:p>
            <a:r>
              <a:rPr lang="en-US" sz="1200" dirty="0">
                <a:solidFill>
                  <a:schemeClr val="tx1"/>
                </a:solidFill>
              </a:rPr>
              <a:t>Our middle </a:t>
            </a:r>
            <a:r>
              <a:rPr lang="en-US" sz="1200" dirty="0"/>
              <a:t>leaders researched questioning and created a sequence of staff meetings to disseminate best practice.</a:t>
            </a:r>
            <a:endParaRPr lang="en-GB" sz="1200" dirty="0">
              <a:solidFill>
                <a:schemeClr val="tx1"/>
              </a:solidFill>
            </a:endParaRPr>
          </a:p>
        </p:txBody>
      </p:sp>
      <p:sp>
        <p:nvSpPr>
          <p:cNvPr id="3" name="Slide Number Placeholder 2">
            <a:extLst>
              <a:ext uri="{FF2B5EF4-FFF2-40B4-BE49-F238E27FC236}">
                <a16:creationId xmlns:a16="http://schemas.microsoft.com/office/drawing/2014/main" id="{824276B1-3B37-BD20-946E-C335923CCF67}"/>
              </a:ext>
            </a:extLst>
          </p:cNvPr>
          <p:cNvSpPr>
            <a:spLocks noGrp="1"/>
          </p:cNvSpPr>
          <p:nvPr>
            <p:ph type="sldNum" sz="quarter" idx="12"/>
          </p:nvPr>
        </p:nvSpPr>
        <p:spPr/>
        <p:txBody>
          <a:bodyPr/>
          <a:lstStyle/>
          <a:p>
            <a:fld id="{1FB9D902-7619-4FE9-85FD-13C2F25CAED9}" type="slidenum">
              <a:rPr lang="en-GB" smtClean="0"/>
              <a:t>36</a:t>
            </a:fld>
            <a:endParaRPr lang="en-GB"/>
          </a:p>
        </p:txBody>
      </p:sp>
    </p:spTree>
    <p:extLst>
      <p:ext uri="{BB962C8B-B14F-4D97-AF65-F5344CB8AC3E}">
        <p14:creationId xmlns:p14="http://schemas.microsoft.com/office/powerpoint/2010/main" val="35065846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25FD39-2F87-8820-DA63-7AC6D1D5A082}"/>
            </a:ext>
          </a:extLst>
        </p:cNvPr>
        <p:cNvGrpSpPr/>
        <p:nvPr/>
      </p:nvGrpSpPr>
      <p:grpSpPr>
        <a:xfrm>
          <a:off x="0" y="0"/>
          <a:ext cx="0" cy="0"/>
          <a:chOff x="0" y="0"/>
          <a:chExt cx="0" cy="0"/>
        </a:xfrm>
      </p:grpSpPr>
      <p:pic>
        <p:nvPicPr>
          <p:cNvPr id="46" name="Picture 45">
            <a:extLst>
              <a:ext uri="{FF2B5EF4-FFF2-40B4-BE49-F238E27FC236}">
                <a16:creationId xmlns:a16="http://schemas.microsoft.com/office/drawing/2014/main" id="{2E55BC55-E34A-F4EA-E2F8-6752EDC386D9}"/>
              </a:ext>
            </a:extLst>
          </p:cNvPr>
          <p:cNvPicPr>
            <a:picLocks noChangeAspect="1"/>
          </p:cNvPicPr>
          <p:nvPr/>
        </p:nvPicPr>
        <p:blipFill>
          <a:blip r:embed="rId2"/>
          <a:stretch>
            <a:fillRect/>
          </a:stretch>
        </p:blipFill>
        <p:spPr>
          <a:xfrm>
            <a:off x="0" y="152150"/>
            <a:ext cx="6858000" cy="951186"/>
          </a:xfrm>
          <a:prstGeom prst="rect">
            <a:avLst/>
          </a:prstGeom>
        </p:spPr>
      </p:pic>
      <p:sp>
        <p:nvSpPr>
          <p:cNvPr id="13" name="TextBox 12">
            <a:extLst>
              <a:ext uri="{FF2B5EF4-FFF2-40B4-BE49-F238E27FC236}">
                <a16:creationId xmlns:a16="http://schemas.microsoft.com/office/drawing/2014/main" id="{4EFF1AB0-4988-DB31-F825-788D80955F07}"/>
              </a:ext>
            </a:extLst>
          </p:cNvPr>
          <p:cNvSpPr txBox="1"/>
          <p:nvPr/>
        </p:nvSpPr>
        <p:spPr>
          <a:xfrm>
            <a:off x="1641159" y="827525"/>
            <a:ext cx="4257099" cy="338554"/>
          </a:xfrm>
          <a:prstGeom prst="rect">
            <a:avLst/>
          </a:prstGeom>
          <a:noFill/>
        </p:spPr>
        <p:txBody>
          <a:bodyPr wrap="square" rtlCol="0">
            <a:spAutoFit/>
          </a:bodyPr>
          <a:lstStyle/>
          <a:p>
            <a:r>
              <a:rPr lang="en-GB" sz="1600" b="1" dirty="0">
                <a:solidFill>
                  <a:srgbClr val="02765C"/>
                </a:solidFill>
              </a:rPr>
              <a:t>Ready		Respectful			 Safe</a:t>
            </a:r>
          </a:p>
        </p:txBody>
      </p:sp>
      <p:sp>
        <p:nvSpPr>
          <p:cNvPr id="50" name="Rectangle 49">
            <a:extLst>
              <a:ext uri="{FF2B5EF4-FFF2-40B4-BE49-F238E27FC236}">
                <a16:creationId xmlns:a16="http://schemas.microsoft.com/office/drawing/2014/main" id="{95E2DE35-D652-EFEA-B4A2-5536AFE4241C}"/>
              </a:ext>
            </a:extLst>
          </p:cNvPr>
          <p:cNvSpPr/>
          <p:nvPr/>
        </p:nvSpPr>
        <p:spPr>
          <a:xfrm>
            <a:off x="161447" y="1167016"/>
            <a:ext cx="6469811" cy="504176"/>
          </a:xfrm>
          <a:prstGeom prst="rect">
            <a:avLst/>
          </a:prstGeom>
          <a:solidFill>
            <a:srgbClr val="FFFF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dirty="0">
                <a:solidFill>
                  <a:schemeClr val="tx1"/>
                </a:solidFill>
              </a:rPr>
              <a:t>Questioning</a:t>
            </a:r>
            <a:endParaRPr lang="en-GB" sz="2800" b="1" dirty="0">
              <a:solidFill>
                <a:schemeClr val="tx1"/>
              </a:solidFill>
            </a:endParaRPr>
          </a:p>
        </p:txBody>
      </p:sp>
      <p:sp>
        <p:nvSpPr>
          <p:cNvPr id="5" name="TextBox 4">
            <a:extLst>
              <a:ext uri="{FF2B5EF4-FFF2-40B4-BE49-F238E27FC236}">
                <a16:creationId xmlns:a16="http://schemas.microsoft.com/office/drawing/2014/main" id="{5B3C96A8-92FA-A403-6CDC-BBC8516ACECE}"/>
              </a:ext>
            </a:extLst>
          </p:cNvPr>
          <p:cNvSpPr txBox="1"/>
          <p:nvPr/>
        </p:nvSpPr>
        <p:spPr>
          <a:xfrm>
            <a:off x="157778" y="3881369"/>
            <a:ext cx="638001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200">
              <a:cs typeface="Segoe UI"/>
            </a:endParaRPr>
          </a:p>
        </p:txBody>
      </p:sp>
      <p:sp>
        <p:nvSpPr>
          <p:cNvPr id="9" name="TextBox 8">
            <a:extLst>
              <a:ext uri="{FF2B5EF4-FFF2-40B4-BE49-F238E27FC236}">
                <a16:creationId xmlns:a16="http://schemas.microsoft.com/office/drawing/2014/main" id="{87308810-8591-7AAE-40DF-3665B351E274}"/>
              </a:ext>
            </a:extLst>
          </p:cNvPr>
          <p:cNvSpPr txBox="1"/>
          <p:nvPr/>
        </p:nvSpPr>
        <p:spPr>
          <a:xfrm>
            <a:off x="226734" y="1700593"/>
            <a:ext cx="3436620" cy="338554"/>
          </a:xfrm>
          <a:prstGeom prst="rect">
            <a:avLst/>
          </a:prstGeom>
          <a:noFill/>
        </p:spPr>
        <p:txBody>
          <a:bodyPr wrap="square">
            <a:spAutoFit/>
          </a:bodyPr>
          <a:lstStyle/>
          <a:p>
            <a:r>
              <a:rPr lang="en-US" sz="1600" b="1" dirty="0"/>
              <a:t>And this is how that looks</a:t>
            </a:r>
            <a:r>
              <a:rPr lang="en-US" sz="1600" b="1" dirty="0">
                <a:solidFill>
                  <a:schemeClr val="tx1"/>
                </a:solidFill>
              </a:rPr>
              <a:t>…</a:t>
            </a:r>
            <a:endParaRPr lang="en-GB" sz="1600" b="1" dirty="0">
              <a:solidFill>
                <a:schemeClr val="tx1"/>
              </a:solidFill>
            </a:endParaRPr>
          </a:p>
        </p:txBody>
      </p:sp>
      <p:pic>
        <p:nvPicPr>
          <p:cNvPr id="7" name="Picture 6">
            <a:extLst>
              <a:ext uri="{FF2B5EF4-FFF2-40B4-BE49-F238E27FC236}">
                <a16:creationId xmlns:a16="http://schemas.microsoft.com/office/drawing/2014/main" id="{D7458C22-8184-9E3D-521F-0F95CDE1F42A}"/>
              </a:ext>
            </a:extLst>
          </p:cNvPr>
          <p:cNvPicPr>
            <a:picLocks noChangeAspect="1"/>
          </p:cNvPicPr>
          <p:nvPr/>
        </p:nvPicPr>
        <p:blipFill>
          <a:blip r:embed="rId3"/>
          <a:stretch>
            <a:fillRect/>
          </a:stretch>
        </p:blipFill>
        <p:spPr>
          <a:xfrm>
            <a:off x="226735" y="2068548"/>
            <a:ext cx="4331818" cy="2408212"/>
          </a:xfrm>
          <a:prstGeom prst="rect">
            <a:avLst/>
          </a:prstGeom>
        </p:spPr>
      </p:pic>
      <p:pic>
        <p:nvPicPr>
          <p:cNvPr id="10" name="Picture 9">
            <a:extLst>
              <a:ext uri="{FF2B5EF4-FFF2-40B4-BE49-F238E27FC236}">
                <a16:creationId xmlns:a16="http://schemas.microsoft.com/office/drawing/2014/main" id="{C3AECE31-1EF7-30FF-E699-285356EA0D63}"/>
              </a:ext>
            </a:extLst>
          </p:cNvPr>
          <p:cNvPicPr>
            <a:picLocks noChangeAspect="1"/>
          </p:cNvPicPr>
          <p:nvPr/>
        </p:nvPicPr>
        <p:blipFill>
          <a:blip r:embed="rId4"/>
          <a:stretch>
            <a:fillRect/>
          </a:stretch>
        </p:blipFill>
        <p:spPr>
          <a:xfrm>
            <a:off x="1072622" y="4652744"/>
            <a:ext cx="5558636" cy="2564597"/>
          </a:xfrm>
          <a:prstGeom prst="rect">
            <a:avLst/>
          </a:prstGeom>
        </p:spPr>
      </p:pic>
      <p:pic>
        <p:nvPicPr>
          <p:cNvPr id="11" name="Picture 10">
            <a:extLst>
              <a:ext uri="{FF2B5EF4-FFF2-40B4-BE49-F238E27FC236}">
                <a16:creationId xmlns:a16="http://schemas.microsoft.com/office/drawing/2014/main" id="{95274856-6B0B-4369-E1A0-B7130445B812}"/>
              </a:ext>
            </a:extLst>
          </p:cNvPr>
          <p:cNvPicPr>
            <a:picLocks noChangeAspect="1"/>
          </p:cNvPicPr>
          <p:nvPr/>
        </p:nvPicPr>
        <p:blipFill>
          <a:blip r:embed="rId5"/>
          <a:stretch>
            <a:fillRect/>
          </a:stretch>
        </p:blipFill>
        <p:spPr>
          <a:xfrm>
            <a:off x="237045" y="7458312"/>
            <a:ext cx="5558635" cy="2192650"/>
          </a:xfrm>
          <a:prstGeom prst="rect">
            <a:avLst/>
          </a:prstGeom>
        </p:spPr>
      </p:pic>
      <p:sp>
        <p:nvSpPr>
          <p:cNvPr id="2" name="Slide Number Placeholder 1">
            <a:extLst>
              <a:ext uri="{FF2B5EF4-FFF2-40B4-BE49-F238E27FC236}">
                <a16:creationId xmlns:a16="http://schemas.microsoft.com/office/drawing/2014/main" id="{1E4F6E79-794A-209C-B358-F760F20A0A44}"/>
              </a:ext>
            </a:extLst>
          </p:cNvPr>
          <p:cNvSpPr>
            <a:spLocks noGrp="1"/>
          </p:cNvSpPr>
          <p:nvPr>
            <p:ph type="sldNum" sz="quarter" idx="12"/>
          </p:nvPr>
        </p:nvSpPr>
        <p:spPr/>
        <p:txBody>
          <a:bodyPr/>
          <a:lstStyle/>
          <a:p>
            <a:fld id="{1FB9D902-7619-4FE9-85FD-13C2F25CAED9}" type="slidenum">
              <a:rPr lang="en-GB" smtClean="0"/>
              <a:t>37</a:t>
            </a:fld>
            <a:endParaRPr lang="en-GB"/>
          </a:p>
        </p:txBody>
      </p:sp>
    </p:spTree>
    <p:extLst>
      <p:ext uri="{BB962C8B-B14F-4D97-AF65-F5344CB8AC3E}">
        <p14:creationId xmlns:p14="http://schemas.microsoft.com/office/powerpoint/2010/main" val="39975846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9893BD-BD02-FE97-FB04-97B88E7CCA00}"/>
            </a:ext>
          </a:extLst>
        </p:cNvPr>
        <p:cNvGrpSpPr/>
        <p:nvPr/>
      </p:nvGrpSpPr>
      <p:grpSpPr>
        <a:xfrm>
          <a:off x="0" y="0"/>
          <a:ext cx="0" cy="0"/>
          <a:chOff x="0" y="0"/>
          <a:chExt cx="0" cy="0"/>
        </a:xfrm>
      </p:grpSpPr>
      <p:pic>
        <p:nvPicPr>
          <p:cNvPr id="46" name="Picture 45">
            <a:extLst>
              <a:ext uri="{FF2B5EF4-FFF2-40B4-BE49-F238E27FC236}">
                <a16:creationId xmlns:a16="http://schemas.microsoft.com/office/drawing/2014/main" id="{97057E12-9EB8-B9A0-A640-CEEDA23C1052}"/>
              </a:ext>
            </a:extLst>
          </p:cNvPr>
          <p:cNvPicPr>
            <a:picLocks noChangeAspect="1"/>
          </p:cNvPicPr>
          <p:nvPr/>
        </p:nvPicPr>
        <p:blipFill>
          <a:blip r:embed="rId2"/>
          <a:stretch>
            <a:fillRect/>
          </a:stretch>
        </p:blipFill>
        <p:spPr>
          <a:xfrm>
            <a:off x="0" y="152150"/>
            <a:ext cx="6858000" cy="951186"/>
          </a:xfrm>
          <a:prstGeom prst="rect">
            <a:avLst/>
          </a:prstGeom>
        </p:spPr>
      </p:pic>
      <p:sp>
        <p:nvSpPr>
          <p:cNvPr id="13" name="TextBox 12">
            <a:extLst>
              <a:ext uri="{FF2B5EF4-FFF2-40B4-BE49-F238E27FC236}">
                <a16:creationId xmlns:a16="http://schemas.microsoft.com/office/drawing/2014/main" id="{4577B528-0F66-A763-5844-C3FE0A469CFB}"/>
              </a:ext>
            </a:extLst>
          </p:cNvPr>
          <p:cNvSpPr txBox="1"/>
          <p:nvPr/>
        </p:nvSpPr>
        <p:spPr>
          <a:xfrm>
            <a:off x="1641159" y="827525"/>
            <a:ext cx="4257099" cy="338554"/>
          </a:xfrm>
          <a:prstGeom prst="rect">
            <a:avLst/>
          </a:prstGeom>
          <a:noFill/>
        </p:spPr>
        <p:txBody>
          <a:bodyPr wrap="square" rtlCol="0">
            <a:spAutoFit/>
          </a:bodyPr>
          <a:lstStyle/>
          <a:p>
            <a:r>
              <a:rPr lang="en-GB" sz="1600" b="1" dirty="0">
                <a:solidFill>
                  <a:srgbClr val="02765C"/>
                </a:solidFill>
              </a:rPr>
              <a:t>Ready		Respectful			 Safe</a:t>
            </a:r>
          </a:p>
        </p:txBody>
      </p:sp>
      <p:sp>
        <p:nvSpPr>
          <p:cNvPr id="50" name="Rectangle 49">
            <a:extLst>
              <a:ext uri="{FF2B5EF4-FFF2-40B4-BE49-F238E27FC236}">
                <a16:creationId xmlns:a16="http://schemas.microsoft.com/office/drawing/2014/main" id="{FC5E3DF3-56B5-C06D-CC93-B37D1AB7EB7A}"/>
              </a:ext>
            </a:extLst>
          </p:cNvPr>
          <p:cNvSpPr/>
          <p:nvPr/>
        </p:nvSpPr>
        <p:spPr>
          <a:xfrm>
            <a:off x="161447" y="1167016"/>
            <a:ext cx="6469811" cy="504176"/>
          </a:xfrm>
          <a:prstGeom prst="rect">
            <a:avLst/>
          </a:prstGeom>
          <a:solidFill>
            <a:srgbClr val="FFFF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dirty="0">
                <a:solidFill>
                  <a:schemeClr val="tx1"/>
                </a:solidFill>
              </a:rPr>
              <a:t>Concrete Representation</a:t>
            </a:r>
            <a:endParaRPr lang="en-GB" sz="2800" b="1" dirty="0">
              <a:solidFill>
                <a:schemeClr val="tx1"/>
              </a:solidFill>
            </a:endParaRPr>
          </a:p>
        </p:txBody>
      </p:sp>
      <p:sp>
        <p:nvSpPr>
          <p:cNvPr id="7" name="TextBox 6">
            <a:extLst>
              <a:ext uri="{FF2B5EF4-FFF2-40B4-BE49-F238E27FC236}">
                <a16:creationId xmlns:a16="http://schemas.microsoft.com/office/drawing/2014/main" id="{6DBC2F0E-9ECA-20F4-0D3C-1DC16BCE74B9}"/>
              </a:ext>
            </a:extLst>
          </p:cNvPr>
          <p:cNvSpPr txBox="1"/>
          <p:nvPr/>
        </p:nvSpPr>
        <p:spPr>
          <a:xfrm>
            <a:off x="157778" y="1638696"/>
            <a:ext cx="3436620" cy="338554"/>
          </a:xfrm>
          <a:prstGeom prst="rect">
            <a:avLst/>
          </a:prstGeom>
          <a:noFill/>
        </p:spPr>
        <p:txBody>
          <a:bodyPr wrap="square">
            <a:spAutoFit/>
          </a:bodyPr>
          <a:lstStyle/>
          <a:p>
            <a:r>
              <a:rPr lang="en-US" sz="1600" b="1" dirty="0">
                <a:solidFill>
                  <a:schemeClr val="tx1"/>
                </a:solidFill>
              </a:rPr>
              <a:t>This is what we believe…</a:t>
            </a:r>
            <a:endParaRPr lang="en-GB" sz="1600" b="1" dirty="0">
              <a:solidFill>
                <a:schemeClr val="tx1"/>
              </a:solidFill>
            </a:endParaRPr>
          </a:p>
        </p:txBody>
      </p:sp>
      <p:sp>
        <p:nvSpPr>
          <p:cNvPr id="8" name="TextBox 7">
            <a:extLst>
              <a:ext uri="{FF2B5EF4-FFF2-40B4-BE49-F238E27FC236}">
                <a16:creationId xmlns:a16="http://schemas.microsoft.com/office/drawing/2014/main" id="{918B5B79-B957-17D5-485A-99D8962CBDC3}"/>
              </a:ext>
            </a:extLst>
          </p:cNvPr>
          <p:cNvSpPr txBox="1"/>
          <p:nvPr/>
        </p:nvSpPr>
        <p:spPr>
          <a:xfrm>
            <a:off x="157778" y="3445566"/>
            <a:ext cx="3436620" cy="338554"/>
          </a:xfrm>
          <a:prstGeom prst="rect">
            <a:avLst/>
          </a:prstGeom>
          <a:noFill/>
        </p:spPr>
        <p:txBody>
          <a:bodyPr wrap="square">
            <a:spAutoFit/>
          </a:bodyPr>
          <a:lstStyle/>
          <a:p>
            <a:r>
              <a:rPr lang="en-US" sz="1600" b="1" dirty="0"/>
              <a:t>So, this is what we do</a:t>
            </a:r>
            <a:r>
              <a:rPr lang="en-US" sz="1600" b="1" dirty="0">
                <a:solidFill>
                  <a:schemeClr val="tx1"/>
                </a:solidFill>
              </a:rPr>
              <a:t>…</a:t>
            </a:r>
            <a:endParaRPr lang="en-GB" sz="1600" b="1" dirty="0">
              <a:solidFill>
                <a:schemeClr val="tx1"/>
              </a:solidFill>
            </a:endParaRPr>
          </a:p>
        </p:txBody>
      </p:sp>
      <p:sp>
        <p:nvSpPr>
          <p:cNvPr id="9" name="TextBox 8">
            <a:extLst>
              <a:ext uri="{FF2B5EF4-FFF2-40B4-BE49-F238E27FC236}">
                <a16:creationId xmlns:a16="http://schemas.microsoft.com/office/drawing/2014/main" id="{9AB68CBE-81B7-7683-EBF1-901E62F53033}"/>
              </a:ext>
            </a:extLst>
          </p:cNvPr>
          <p:cNvSpPr txBox="1"/>
          <p:nvPr/>
        </p:nvSpPr>
        <p:spPr>
          <a:xfrm>
            <a:off x="194091" y="6139990"/>
            <a:ext cx="3436620" cy="338554"/>
          </a:xfrm>
          <a:prstGeom prst="rect">
            <a:avLst/>
          </a:prstGeom>
          <a:noFill/>
        </p:spPr>
        <p:txBody>
          <a:bodyPr wrap="square">
            <a:spAutoFit/>
          </a:bodyPr>
          <a:lstStyle/>
          <a:p>
            <a:r>
              <a:rPr lang="en-US" sz="1600" b="1" dirty="0"/>
              <a:t>And this is how that looks</a:t>
            </a:r>
            <a:r>
              <a:rPr lang="en-US" sz="1600" b="1" dirty="0">
                <a:solidFill>
                  <a:schemeClr val="tx1"/>
                </a:solidFill>
              </a:rPr>
              <a:t>…</a:t>
            </a:r>
            <a:endParaRPr lang="en-GB" sz="1600" b="1" dirty="0">
              <a:solidFill>
                <a:schemeClr val="tx1"/>
              </a:solidFill>
            </a:endParaRPr>
          </a:p>
        </p:txBody>
      </p:sp>
      <p:sp>
        <p:nvSpPr>
          <p:cNvPr id="10" name="Rectangle 9">
            <a:extLst>
              <a:ext uri="{FF2B5EF4-FFF2-40B4-BE49-F238E27FC236}">
                <a16:creationId xmlns:a16="http://schemas.microsoft.com/office/drawing/2014/main" id="{EAB70AB7-7F46-4BC2-C76B-088FD51FC161}"/>
              </a:ext>
            </a:extLst>
          </p:cNvPr>
          <p:cNvSpPr/>
          <p:nvPr/>
        </p:nvSpPr>
        <p:spPr>
          <a:xfrm>
            <a:off x="194091" y="3831948"/>
            <a:ext cx="6469811" cy="2248811"/>
          </a:xfrm>
          <a:prstGeom prst="rect">
            <a:avLst/>
          </a:prstGeom>
          <a:solidFill>
            <a:srgbClr val="FFFF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lgn="l">
              <a:buFont typeface="Arial" panose="020B0604020202020204" pitchFamily="34" charset="0"/>
              <a:buChar char="•"/>
            </a:pPr>
            <a:r>
              <a:rPr lang="en-US" sz="1400" b="0" i="0" dirty="0">
                <a:solidFill>
                  <a:srgbClr val="1A1A1A"/>
                </a:solidFill>
                <a:effectLst/>
                <a:latin typeface="-apple-system"/>
              </a:rPr>
              <a:t>use manipulatives (e.g. place value counters, Cuisenaire rods, shapes)</a:t>
            </a:r>
          </a:p>
          <a:p>
            <a:pPr marL="285750" indent="-285750" algn="l">
              <a:buFont typeface="Arial" panose="020B0604020202020204" pitchFamily="34" charset="0"/>
              <a:buChar char="•"/>
            </a:pPr>
            <a:r>
              <a:rPr lang="en-US" sz="1400" b="0" i="0" dirty="0">
                <a:solidFill>
                  <a:srgbClr val="1A1A1A"/>
                </a:solidFill>
                <a:effectLst/>
                <a:latin typeface="-apple-system"/>
              </a:rPr>
              <a:t>construct number lines and timelines</a:t>
            </a:r>
          </a:p>
          <a:p>
            <a:pPr marL="285750" indent="-285750" algn="l">
              <a:buFont typeface="Arial" panose="020B0604020202020204" pitchFamily="34" charset="0"/>
              <a:buChar char="•"/>
            </a:pPr>
            <a:r>
              <a:rPr lang="en-US" sz="1400" b="0" i="0" dirty="0">
                <a:solidFill>
                  <a:srgbClr val="1A1A1A"/>
                </a:solidFill>
                <a:effectLst/>
                <a:latin typeface="-apple-system"/>
              </a:rPr>
              <a:t>use play and drama to ‘act out’ words and concepts</a:t>
            </a:r>
          </a:p>
          <a:p>
            <a:pPr marL="285750" indent="-285750" algn="l">
              <a:buFont typeface="Arial" panose="020B0604020202020204" pitchFamily="34" charset="0"/>
              <a:buChar char="•"/>
            </a:pPr>
            <a:r>
              <a:rPr lang="en-US" sz="1400" dirty="0">
                <a:solidFill>
                  <a:srgbClr val="1A1A1A"/>
                </a:solidFill>
                <a:latin typeface="-apple-system"/>
              </a:rPr>
              <a:t>provide a range of contexts to build robust schema (e.g. when providing a definition for an unknown word, provide examples in different contexts, including contexts that pupils can relate to, to strengthen their understanding of the meaning.) </a:t>
            </a:r>
            <a:endParaRPr lang="en-US" sz="1400" b="0" i="0" dirty="0">
              <a:solidFill>
                <a:srgbClr val="1A1A1A"/>
              </a:solidFill>
              <a:effectLst/>
              <a:latin typeface="-apple-system"/>
            </a:endParaRPr>
          </a:p>
          <a:p>
            <a:pPr marL="285750" indent="-285750" algn="l">
              <a:buFont typeface="Arial" panose="020B0604020202020204" pitchFamily="34" charset="0"/>
              <a:buChar char="•"/>
            </a:pPr>
            <a:r>
              <a:rPr lang="en-US" sz="1400" b="0" i="0" dirty="0">
                <a:solidFill>
                  <a:srgbClr val="1A1A1A"/>
                </a:solidFill>
                <a:effectLst/>
                <a:latin typeface="-apple-system"/>
              </a:rPr>
              <a:t>when using graphic representation, make sure you are not introducing a new misconception (e.g. an image of a church building may not help pupils appreciate the idea of Church as an institution)</a:t>
            </a:r>
          </a:p>
        </p:txBody>
      </p:sp>
      <p:sp>
        <p:nvSpPr>
          <p:cNvPr id="11" name="Rectangle 10">
            <a:extLst>
              <a:ext uri="{FF2B5EF4-FFF2-40B4-BE49-F238E27FC236}">
                <a16:creationId xmlns:a16="http://schemas.microsoft.com/office/drawing/2014/main" id="{F17607E7-EBEC-3456-0CD7-E0E068E55D4F}"/>
              </a:ext>
            </a:extLst>
          </p:cNvPr>
          <p:cNvSpPr/>
          <p:nvPr/>
        </p:nvSpPr>
        <p:spPr>
          <a:xfrm>
            <a:off x="194091" y="2040857"/>
            <a:ext cx="6469811" cy="1285978"/>
          </a:xfrm>
          <a:prstGeom prst="rect">
            <a:avLst/>
          </a:prstGeom>
          <a:solidFill>
            <a:srgbClr val="FFFF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fontAlgn="t"/>
            <a:r>
              <a:rPr lang="en-US" sz="1400" b="0" i="0" dirty="0">
                <a:solidFill>
                  <a:srgbClr val="1A1A1A"/>
                </a:solidFill>
                <a:effectLst/>
              </a:rPr>
              <a:t>When introducing abstract ideas, it is important </a:t>
            </a:r>
            <a:r>
              <a:rPr lang="en-US" sz="1400" dirty="0">
                <a:solidFill>
                  <a:srgbClr val="1A1A1A"/>
                </a:solidFill>
              </a:rPr>
              <a:t>to </a:t>
            </a:r>
            <a:r>
              <a:rPr lang="en-US" sz="1400" b="0" i="0" dirty="0">
                <a:solidFill>
                  <a:srgbClr val="1A1A1A"/>
                </a:solidFill>
                <a:effectLst/>
              </a:rPr>
              <a:t>use </a:t>
            </a:r>
            <a:r>
              <a:rPr lang="en-US" sz="1400" b="1" i="0" dirty="0">
                <a:solidFill>
                  <a:srgbClr val="1A1A1A"/>
                </a:solidFill>
                <a:effectLst/>
              </a:rPr>
              <a:t>concrete representations</a:t>
            </a:r>
            <a:r>
              <a:rPr lang="en-US" sz="1400" b="0" i="0" dirty="0">
                <a:solidFill>
                  <a:srgbClr val="1A1A1A"/>
                </a:solidFill>
                <a:effectLst/>
              </a:rPr>
              <a:t>. These might take the form of analogies, metaphors, examples and non-examples. Teachers often over-estimate their pupils’ grasp of the abstract and then overlook the misconceptions that can arise. Numbers are abstract, as can be such concepts as the ‘Church’ (i.e. the institution), verbs, the past or ‘science’.</a:t>
            </a:r>
            <a:endParaRPr lang="en-GB" sz="1400" b="1" dirty="0">
              <a:solidFill>
                <a:schemeClr val="tx1"/>
              </a:solidFill>
              <a:effectLst/>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324D686E-C0BD-026E-A90D-525C0507C719}"/>
              </a:ext>
            </a:extLst>
          </p:cNvPr>
          <p:cNvPicPr>
            <a:picLocks noChangeAspect="1"/>
          </p:cNvPicPr>
          <p:nvPr/>
        </p:nvPicPr>
        <p:blipFill>
          <a:blip r:embed="rId3"/>
          <a:stretch>
            <a:fillRect/>
          </a:stretch>
        </p:blipFill>
        <p:spPr>
          <a:xfrm>
            <a:off x="557902" y="8371543"/>
            <a:ext cx="5676900" cy="1407707"/>
          </a:xfrm>
          <a:prstGeom prst="rect">
            <a:avLst/>
          </a:prstGeom>
        </p:spPr>
      </p:pic>
      <p:sp>
        <p:nvSpPr>
          <p:cNvPr id="6" name="Rectangle 5">
            <a:extLst>
              <a:ext uri="{FF2B5EF4-FFF2-40B4-BE49-F238E27FC236}">
                <a16:creationId xmlns:a16="http://schemas.microsoft.com/office/drawing/2014/main" id="{85C221D8-7D3D-7167-107D-866A85C7B403}"/>
              </a:ext>
            </a:extLst>
          </p:cNvPr>
          <p:cNvSpPr/>
          <p:nvPr/>
        </p:nvSpPr>
        <p:spPr>
          <a:xfrm>
            <a:off x="157778" y="6537774"/>
            <a:ext cx="6469811" cy="1729529"/>
          </a:xfrm>
          <a:prstGeom prst="rect">
            <a:avLst/>
          </a:prstGeom>
          <a:solidFill>
            <a:srgbClr val="FFFF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fontAlgn="t"/>
            <a:r>
              <a:rPr lang="en-US" sz="1400" b="0" i="0" dirty="0">
                <a:solidFill>
                  <a:srgbClr val="1A1A1A"/>
                </a:solidFill>
                <a:effectLst/>
              </a:rPr>
              <a:t>In </a:t>
            </a:r>
            <a:r>
              <a:rPr lang="en-US" sz="1400" b="0" i="0" dirty="0" err="1">
                <a:solidFill>
                  <a:srgbClr val="1A1A1A"/>
                </a:solidFill>
                <a:effectLst/>
              </a:rPr>
              <a:t>maths</a:t>
            </a:r>
            <a:r>
              <a:rPr lang="en-US" sz="1400" b="0" i="0" dirty="0">
                <a:solidFill>
                  <a:srgbClr val="1A1A1A"/>
                </a:solidFill>
                <a:effectLst/>
              </a:rPr>
              <a:t>, we use a concrete, pictorial, abstract approach (CPA) in which new concepts are introduced using concrete representations which allow pupils to get to grips with new learning. When ready, children will start to use pictorial representations before moving on to use abstract methods. This process supports children to develop strong conceptual understanding which leads to mathematical fluency. With mathematical fluency pupils have a secure understanding of mathematical concepts which they can deploy flexibly and adapt as required for a given problem. </a:t>
            </a:r>
            <a:endParaRPr lang="en-GB" sz="1400" b="1" dirty="0">
              <a:solidFill>
                <a:schemeClr val="tx1"/>
              </a:solidFill>
              <a:effectLst/>
              <a:ea typeface="Calibri" panose="020F0502020204030204" pitchFamily="34"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EB59A6CF-D8BC-EC69-B88D-CF0968160B70}"/>
              </a:ext>
            </a:extLst>
          </p:cNvPr>
          <p:cNvSpPr>
            <a:spLocks noGrp="1"/>
          </p:cNvSpPr>
          <p:nvPr>
            <p:ph type="sldNum" sz="quarter" idx="12"/>
          </p:nvPr>
        </p:nvSpPr>
        <p:spPr/>
        <p:txBody>
          <a:bodyPr/>
          <a:lstStyle/>
          <a:p>
            <a:fld id="{1FB9D902-7619-4FE9-85FD-13C2F25CAED9}" type="slidenum">
              <a:rPr lang="en-GB" smtClean="0"/>
              <a:t>38</a:t>
            </a:fld>
            <a:endParaRPr lang="en-GB"/>
          </a:p>
        </p:txBody>
      </p:sp>
    </p:spTree>
    <p:extLst>
      <p:ext uri="{BB962C8B-B14F-4D97-AF65-F5344CB8AC3E}">
        <p14:creationId xmlns:p14="http://schemas.microsoft.com/office/powerpoint/2010/main" val="29375820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03730A-DD3A-CC5F-E6C8-C59DF5E214D5}"/>
            </a:ext>
          </a:extLst>
        </p:cNvPr>
        <p:cNvGrpSpPr/>
        <p:nvPr/>
      </p:nvGrpSpPr>
      <p:grpSpPr>
        <a:xfrm>
          <a:off x="0" y="0"/>
          <a:ext cx="0" cy="0"/>
          <a:chOff x="0" y="0"/>
          <a:chExt cx="0" cy="0"/>
        </a:xfrm>
      </p:grpSpPr>
      <p:pic>
        <p:nvPicPr>
          <p:cNvPr id="46" name="Picture 45">
            <a:extLst>
              <a:ext uri="{FF2B5EF4-FFF2-40B4-BE49-F238E27FC236}">
                <a16:creationId xmlns:a16="http://schemas.microsoft.com/office/drawing/2014/main" id="{4587FDC8-D417-6259-C55D-FE8330D6B0CF}"/>
              </a:ext>
            </a:extLst>
          </p:cNvPr>
          <p:cNvPicPr>
            <a:picLocks noChangeAspect="1"/>
          </p:cNvPicPr>
          <p:nvPr/>
        </p:nvPicPr>
        <p:blipFill>
          <a:blip r:embed="rId2"/>
          <a:stretch>
            <a:fillRect/>
          </a:stretch>
        </p:blipFill>
        <p:spPr>
          <a:xfrm>
            <a:off x="0" y="152150"/>
            <a:ext cx="6858000" cy="951186"/>
          </a:xfrm>
          <a:prstGeom prst="rect">
            <a:avLst/>
          </a:prstGeom>
        </p:spPr>
      </p:pic>
      <p:sp>
        <p:nvSpPr>
          <p:cNvPr id="13" name="TextBox 12">
            <a:extLst>
              <a:ext uri="{FF2B5EF4-FFF2-40B4-BE49-F238E27FC236}">
                <a16:creationId xmlns:a16="http://schemas.microsoft.com/office/drawing/2014/main" id="{FF796039-7F02-7D46-3172-C7749E3AB145}"/>
              </a:ext>
            </a:extLst>
          </p:cNvPr>
          <p:cNvSpPr txBox="1"/>
          <p:nvPr/>
        </p:nvSpPr>
        <p:spPr>
          <a:xfrm>
            <a:off x="1641159" y="827525"/>
            <a:ext cx="4257099" cy="338554"/>
          </a:xfrm>
          <a:prstGeom prst="rect">
            <a:avLst/>
          </a:prstGeom>
          <a:noFill/>
        </p:spPr>
        <p:txBody>
          <a:bodyPr wrap="square" rtlCol="0">
            <a:spAutoFit/>
          </a:bodyPr>
          <a:lstStyle/>
          <a:p>
            <a:r>
              <a:rPr lang="en-GB" sz="1600" b="1" dirty="0">
                <a:solidFill>
                  <a:srgbClr val="02765C"/>
                </a:solidFill>
              </a:rPr>
              <a:t>Ready		Respectful			 Safe</a:t>
            </a:r>
          </a:p>
        </p:txBody>
      </p:sp>
      <p:sp>
        <p:nvSpPr>
          <p:cNvPr id="50" name="Rectangle 49">
            <a:extLst>
              <a:ext uri="{FF2B5EF4-FFF2-40B4-BE49-F238E27FC236}">
                <a16:creationId xmlns:a16="http://schemas.microsoft.com/office/drawing/2014/main" id="{7A39361B-190B-D38F-09EF-3E869CB63D47}"/>
              </a:ext>
            </a:extLst>
          </p:cNvPr>
          <p:cNvSpPr/>
          <p:nvPr/>
        </p:nvSpPr>
        <p:spPr>
          <a:xfrm>
            <a:off x="161447" y="1167016"/>
            <a:ext cx="6469811" cy="504176"/>
          </a:xfrm>
          <a:prstGeom prst="rect">
            <a:avLst/>
          </a:prstGeom>
          <a:solidFill>
            <a:srgbClr val="99FF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dirty="0">
                <a:solidFill>
                  <a:schemeClr val="tx1"/>
                </a:solidFill>
              </a:rPr>
              <a:t>Mastery</a:t>
            </a:r>
            <a:endParaRPr lang="en-GB" sz="2800" b="1" dirty="0">
              <a:solidFill>
                <a:schemeClr val="tx1"/>
              </a:solidFill>
            </a:endParaRPr>
          </a:p>
        </p:txBody>
      </p:sp>
      <p:sp>
        <p:nvSpPr>
          <p:cNvPr id="7" name="TextBox 6">
            <a:extLst>
              <a:ext uri="{FF2B5EF4-FFF2-40B4-BE49-F238E27FC236}">
                <a16:creationId xmlns:a16="http://schemas.microsoft.com/office/drawing/2014/main" id="{BF8DA9F8-3375-202B-1F6F-ABA11E02A067}"/>
              </a:ext>
            </a:extLst>
          </p:cNvPr>
          <p:cNvSpPr txBox="1"/>
          <p:nvPr/>
        </p:nvSpPr>
        <p:spPr>
          <a:xfrm>
            <a:off x="157778" y="1638696"/>
            <a:ext cx="3436620" cy="338554"/>
          </a:xfrm>
          <a:prstGeom prst="rect">
            <a:avLst/>
          </a:prstGeom>
          <a:noFill/>
        </p:spPr>
        <p:txBody>
          <a:bodyPr wrap="square">
            <a:spAutoFit/>
          </a:bodyPr>
          <a:lstStyle/>
          <a:p>
            <a:r>
              <a:rPr lang="en-US" sz="1600" b="1" dirty="0">
                <a:solidFill>
                  <a:schemeClr val="tx1"/>
                </a:solidFill>
              </a:rPr>
              <a:t>This is what we believe…</a:t>
            </a:r>
            <a:endParaRPr lang="en-GB" sz="1600" b="1" dirty="0">
              <a:solidFill>
                <a:schemeClr val="tx1"/>
              </a:solidFill>
            </a:endParaRPr>
          </a:p>
        </p:txBody>
      </p:sp>
      <p:sp>
        <p:nvSpPr>
          <p:cNvPr id="8" name="TextBox 7">
            <a:extLst>
              <a:ext uri="{FF2B5EF4-FFF2-40B4-BE49-F238E27FC236}">
                <a16:creationId xmlns:a16="http://schemas.microsoft.com/office/drawing/2014/main" id="{708CC2B2-2E21-2CD5-CA77-55808274C1EC}"/>
              </a:ext>
            </a:extLst>
          </p:cNvPr>
          <p:cNvSpPr txBox="1"/>
          <p:nvPr/>
        </p:nvSpPr>
        <p:spPr>
          <a:xfrm>
            <a:off x="157777" y="4205795"/>
            <a:ext cx="3436620" cy="338554"/>
          </a:xfrm>
          <a:prstGeom prst="rect">
            <a:avLst/>
          </a:prstGeom>
          <a:noFill/>
        </p:spPr>
        <p:txBody>
          <a:bodyPr wrap="square">
            <a:spAutoFit/>
          </a:bodyPr>
          <a:lstStyle/>
          <a:p>
            <a:r>
              <a:rPr lang="en-US" sz="1600" b="1" dirty="0"/>
              <a:t>So, this is what we do</a:t>
            </a:r>
            <a:r>
              <a:rPr lang="en-US" sz="1600" b="1" dirty="0">
                <a:solidFill>
                  <a:schemeClr val="tx1"/>
                </a:solidFill>
              </a:rPr>
              <a:t>…</a:t>
            </a:r>
            <a:endParaRPr lang="en-GB" sz="1600" b="1" dirty="0">
              <a:solidFill>
                <a:schemeClr val="tx1"/>
              </a:solidFill>
            </a:endParaRPr>
          </a:p>
        </p:txBody>
      </p:sp>
      <p:sp>
        <p:nvSpPr>
          <p:cNvPr id="9" name="TextBox 8">
            <a:extLst>
              <a:ext uri="{FF2B5EF4-FFF2-40B4-BE49-F238E27FC236}">
                <a16:creationId xmlns:a16="http://schemas.microsoft.com/office/drawing/2014/main" id="{1D96A779-7F83-E49C-2117-1022F2F809E1}"/>
              </a:ext>
            </a:extLst>
          </p:cNvPr>
          <p:cNvSpPr txBox="1"/>
          <p:nvPr/>
        </p:nvSpPr>
        <p:spPr>
          <a:xfrm>
            <a:off x="194091" y="6291035"/>
            <a:ext cx="3436620" cy="338554"/>
          </a:xfrm>
          <a:prstGeom prst="rect">
            <a:avLst/>
          </a:prstGeom>
          <a:noFill/>
        </p:spPr>
        <p:txBody>
          <a:bodyPr wrap="square">
            <a:spAutoFit/>
          </a:bodyPr>
          <a:lstStyle/>
          <a:p>
            <a:r>
              <a:rPr lang="en-US" sz="1600" b="1" dirty="0"/>
              <a:t>And this is how that looks</a:t>
            </a:r>
            <a:r>
              <a:rPr lang="en-US" sz="1600" b="1" dirty="0">
                <a:solidFill>
                  <a:schemeClr val="tx1"/>
                </a:solidFill>
              </a:rPr>
              <a:t>…</a:t>
            </a:r>
            <a:endParaRPr lang="en-GB" sz="1600" b="1" dirty="0">
              <a:solidFill>
                <a:schemeClr val="tx1"/>
              </a:solidFill>
            </a:endParaRPr>
          </a:p>
        </p:txBody>
      </p:sp>
      <p:sp>
        <p:nvSpPr>
          <p:cNvPr id="10" name="Rectangle 9">
            <a:extLst>
              <a:ext uri="{FF2B5EF4-FFF2-40B4-BE49-F238E27FC236}">
                <a16:creationId xmlns:a16="http://schemas.microsoft.com/office/drawing/2014/main" id="{7D36B9E6-073C-3FFA-D78C-5C35C4821B33}"/>
              </a:ext>
            </a:extLst>
          </p:cNvPr>
          <p:cNvSpPr/>
          <p:nvPr/>
        </p:nvSpPr>
        <p:spPr>
          <a:xfrm>
            <a:off x="209622" y="4558527"/>
            <a:ext cx="6469811" cy="2392946"/>
          </a:xfrm>
          <a:prstGeom prst="rect">
            <a:avLst/>
          </a:prstGeom>
          <a:solidFill>
            <a:srgbClr val="99FF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l"/>
            <a:r>
              <a:rPr lang="en-US" sz="1400" b="0" i="0" dirty="0">
                <a:solidFill>
                  <a:srgbClr val="1A1A1A"/>
                </a:solidFill>
                <a:effectLst/>
                <a:latin typeface="-apple-system"/>
              </a:rPr>
              <a:t>To help our pupils to master foundational concepts:</a:t>
            </a:r>
          </a:p>
          <a:p>
            <a:pPr algn="l">
              <a:buFont typeface="Arial" panose="020B0604020202020204" pitchFamily="34" charset="0"/>
              <a:buChar char="•"/>
            </a:pPr>
            <a:r>
              <a:rPr lang="en-US" sz="1400" b="0" i="0" dirty="0">
                <a:solidFill>
                  <a:srgbClr val="1A1A1A"/>
                </a:solidFill>
                <a:effectLst/>
                <a:latin typeface="-apple-system"/>
              </a:rPr>
              <a:t> with our colleagues (such as our Curriculum Leader and individual subject leaders), we identify what these are and ensure they are </a:t>
            </a:r>
            <a:r>
              <a:rPr lang="en-US" sz="1400" b="0" i="0" dirty="0" err="1">
                <a:solidFill>
                  <a:srgbClr val="1A1A1A"/>
                </a:solidFill>
                <a:effectLst/>
                <a:latin typeface="-apple-system"/>
              </a:rPr>
              <a:t>prioritised</a:t>
            </a:r>
            <a:r>
              <a:rPr lang="en-US" sz="1400" b="0" i="0" dirty="0">
                <a:solidFill>
                  <a:srgbClr val="1A1A1A"/>
                </a:solidFill>
                <a:effectLst/>
                <a:latin typeface="-apple-system"/>
              </a:rPr>
              <a:t> in our curriculum </a:t>
            </a:r>
          </a:p>
          <a:p>
            <a:pPr algn="l">
              <a:buFont typeface="Arial" panose="020B0604020202020204" pitchFamily="34" charset="0"/>
              <a:buChar char="•"/>
            </a:pPr>
            <a:r>
              <a:rPr lang="en-US" sz="1400" b="0" i="0" dirty="0">
                <a:solidFill>
                  <a:srgbClr val="1A1A1A"/>
                </a:solidFill>
                <a:effectLst/>
                <a:latin typeface="-apple-system"/>
              </a:rPr>
              <a:t> with colleagues, identify the likely common misconceptions that can hamper understanding of important concepts</a:t>
            </a:r>
          </a:p>
          <a:p>
            <a:pPr algn="l">
              <a:buFont typeface="Arial" panose="020B0604020202020204" pitchFamily="34" charset="0"/>
              <a:buChar char="•"/>
            </a:pPr>
            <a:r>
              <a:rPr lang="en-US" sz="1400" b="0" i="0" dirty="0">
                <a:solidFill>
                  <a:srgbClr val="1A1A1A"/>
                </a:solidFill>
                <a:effectLst/>
                <a:latin typeface="-apple-system"/>
              </a:rPr>
              <a:t> give concrete examples and metaphors as these are often useful in helping pupils understand abstract concepts (e.g. stories and narratives, sayings, rules, mnemonics, equations and models. Sometimes it is helpful to think of real-world examples, of where </a:t>
            </a:r>
            <a:r>
              <a:rPr lang="en-US" sz="1400" b="0" i="0" dirty="0" err="1">
                <a:solidFill>
                  <a:srgbClr val="1A1A1A"/>
                </a:solidFill>
                <a:effectLst/>
                <a:latin typeface="-apple-system"/>
              </a:rPr>
              <a:t>Muscliff</a:t>
            </a:r>
            <a:r>
              <a:rPr lang="en-US" sz="1400" b="0" i="0" dirty="0">
                <a:solidFill>
                  <a:srgbClr val="1A1A1A"/>
                </a:solidFill>
                <a:effectLst/>
                <a:latin typeface="-apple-system"/>
              </a:rPr>
              <a:t> pupils might see or apply their new learning.)</a:t>
            </a:r>
          </a:p>
          <a:p>
            <a:pPr fontAlgn="t"/>
            <a:endParaRPr lang="en-GB" sz="14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13F0B95F-E5F5-851D-0351-46EF7AFCA847}"/>
              </a:ext>
            </a:extLst>
          </p:cNvPr>
          <p:cNvSpPr/>
          <p:nvPr/>
        </p:nvSpPr>
        <p:spPr>
          <a:xfrm>
            <a:off x="157778" y="1964440"/>
            <a:ext cx="6469811" cy="2216727"/>
          </a:xfrm>
          <a:prstGeom prst="rect">
            <a:avLst/>
          </a:prstGeom>
          <a:solidFill>
            <a:srgbClr val="99FF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fontAlgn="t"/>
            <a:r>
              <a:rPr lang="en-US" sz="1400" dirty="0">
                <a:solidFill>
                  <a:srgbClr val="1A1A1A"/>
                </a:solidFill>
                <a:latin typeface="-apple-system"/>
              </a:rPr>
              <a:t>When we considered mastery within our bespoke curriculum, which understood that a key feature is planning the curriculum so that it is carefully sequenced, allowing pupils to learn </a:t>
            </a:r>
            <a:r>
              <a:rPr lang="en-US" sz="1400" b="1" dirty="0">
                <a:solidFill>
                  <a:srgbClr val="1A1A1A"/>
                </a:solidFill>
                <a:latin typeface="-apple-system"/>
              </a:rPr>
              <a:t>foundational concepts</a:t>
            </a:r>
            <a:r>
              <a:rPr lang="en-US" sz="1400" dirty="0">
                <a:solidFill>
                  <a:srgbClr val="1A1A1A"/>
                </a:solidFill>
                <a:latin typeface="-apple-system"/>
              </a:rPr>
              <a:t> first – concepts that are needed in order to understand more complex information. Examples of foundational concepts include learning the alphabet and phonetic sounds in literacy; learning to count, add and subtract in mathematics; and learning about cells and atoms in science. Over time, building up foundational understanding can help pupils develop confidence in their ability to recall relevant information while their knowledge gradually becomes more complex, and external support (or scaffolding) is gradually withdrawn.</a:t>
            </a:r>
            <a:endParaRPr lang="en-GB" sz="1400" kern="1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4385976A-200A-E19F-4772-47C6E26CE1B9}"/>
              </a:ext>
            </a:extLst>
          </p:cNvPr>
          <p:cNvSpPr/>
          <p:nvPr/>
        </p:nvSpPr>
        <p:spPr>
          <a:xfrm>
            <a:off x="194095" y="7307916"/>
            <a:ext cx="6433493" cy="2488219"/>
          </a:xfrm>
          <a:prstGeom prst="rect">
            <a:avLst/>
          </a:prstGeom>
          <a:solidFill>
            <a:srgbClr val="99FF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l"/>
            <a:r>
              <a:rPr lang="en-US" sz="1400" b="0" i="0" dirty="0">
                <a:solidFill>
                  <a:srgbClr val="1A1A1A"/>
                </a:solidFill>
                <a:effectLst/>
                <a:latin typeface="-apple-system"/>
              </a:rPr>
              <a:t>In </a:t>
            </a:r>
            <a:r>
              <a:rPr lang="en-US" sz="1400" b="0" i="0" dirty="0" err="1">
                <a:solidFill>
                  <a:srgbClr val="1A1A1A"/>
                </a:solidFill>
                <a:effectLst/>
                <a:latin typeface="-apple-system"/>
              </a:rPr>
              <a:t>maths</a:t>
            </a:r>
            <a:r>
              <a:rPr lang="en-US" sz="1400" b="0" i="0" dirty="0">
                <a:solidFill>
                  <a:srgbClr val="1A1A1A"/>
                </a:solidFill>
                <a:effectLst/>
                <a:latin typeface="-apple-system"/>
              </a:rPr>
              <a:t>, teaching for mastery allows all pupils to enjoy mathematical exploration and succeed in their learning. Key concepts are broken down into small steps with significant time investe</a:t>
            </a:r>
            <a:r>
              <a:rPr lang="en-US" sz="1400" dirty="0">
                <a:solidFill>
                  <a:srgbClr val="1A1A1A"/>
                </a:solidFill>
                <a:latin typeface="-apple-system"/>
              </a:rPr>
              <a:t>d to develop a securing understanding before moving on to new ideas. Pupils explore </a:t>
            </a:r>
            <a:r>
              <a:rPr lang="en-US" sz="1400" dirty="0" err="1">
                <a:solidFill>
                  <a:srgbClr val="1A1A1A"/>
                </a:solidFill>
                <a:latin typeface="-apple-system"/>
              </a:rPr>
              <a:t>maths</a:t>
            </a:r>
            <a:r>
              <a:rPr lang="en-US" sz="1400" dirty="0">
                <a:solidFill>
                  <a:srgbClr val="1A1A1A"/>
                </a:solidFill>
                <a:latin typeface="-apple-system"/>
              </a:rPr>
              <a:t> using a CPA approach</a:t>
            </a:r>
            <a:br>
              <a:rPr lang="en-US" sz="1400" dirty="0">
                <a:solidFill>
                  <a:srgbClr val="1A1A1A"/>
                </a:solidFill>
                <a:latin typeface="-apple-system"/>
              </a:rPr>
            </a:br>
            <a:r>
              <a:rPr lang="en-US" sz="1400" dirty="0">
                <a:solidFill>
                  <a:srgbClr val="1A1A1A"/>
                </a:solidFill>
                <a:latin typeface="-apple-system"/>
              </a:rPr>
              <a:t>and apply their </a:t>
            </a:r>
            <a:r>
              <a:rPr lang="en-US" sz="1400" dirty="0" err="1">
                <a:solidFill>
                  <a:srgbClr val="1A1A1A"/>
                </a:solidFill>
                <a:latin typeface="-apple-system"/>
              </a:rPr>
              <a:t>maths</a:t>
            </a:r>
            <a:r>
              <a:rPr lang="en-US" sz="1400" dirty="0">
                <a:solidFill>
                  <a:srgbClr val="1A1A1A"/>
                </a:solidFill>
                <a:latin typeface="-apple-system"/>
              </a:rPr>
              <a:t> skills in real-life contexts. Pupils</a:t>
            </a:r>
            <a:br>
              <a:rPr lang="en-US" sz="1400" dirty="0">
                <a:solidFill>
                  <a:srgbClr val="1A1A1A"/>
                </a:solidFill>
                <a:latin typeface="-apple-system"/>
              </a:rPr>
            </a:br>
            <a:r>
              <a:rPr lang="en-US" sz="1400" dirty="0">
                <a:solidFill>
                  <a:srgbClr val="1A1A1A"/>
                </a:solidFill>
                <a:latin typeface="-apple-system"/>
              </a:rPr>
              <a:t>make links between new learning and their prior</a:t>
            </a:r>
            <a:br>
              <a:rPr lang="en-US" sz="1400" dirty="0">
                <a:solidFill>
                  <a:srgbClr val="1A1A1A"/>
                </a:solidFill>
                <a:latin typeface="-apple-system"/>
              </a:rPr>
            </a:br>
            <a:r>
              <a:rPr lang="en-US" sz="1400" dirty="0">
                <a:solidFill>
                  <a:srgbClr val="1A1A1A"/>
                </a:solidFill>
                <a:latin typeface="-apple-system"/>
              </a:rPr>
              <a:t>knowledge and face challenges with an inquisitive and</a:t>
            </a:r>
            <a:br>
              <a:rPr lang="en-US" sz="1400" dirty="0">
                <a:solidFill>
                  <a:srgbClr val="1A1A1A"/>
                </a:solidFill>
                <a:latin typeface="-apple-system"/>
              </a:rPr>
            </a:br>
            <a:r>
              <a:rPr lang="en-US" sz="1400" dirty="0">
                <a:solidFill>
                  <a:srgbClr val="1A1A1A"/>
                </a:solidFill>
                <a:latin typeface="-apple-system"/>
              </a:rPr>
              <a:t>open mind. Key number facts are learnt to automaticity</a:t>
            </a:r>
            <a:br>
              <a:rPr lang="en-US" sz="1400" dirty="0">
                <a:solidFill>
                  <a:srgbClr val="1A1A1A"/>
                </a:solidFill>
                <a:latin typeface="-apple-system"/>
              </a:rPr>
            </a:br>
            <a:r>
              <a:rPr lang="en-US" sz="1400" dirty="0">
                <a:solidFill>
                  <a:srgbClr val="1A1A1A"/>
                </a:solidFill>
                <a:latin typeface="-apple-system"/>
              </a:rPr>
              <a:t>to avoid cognitive overload and plenty of time is given</a:t>
            </a:r>
            <a:br>
              <a:rPr lang="en-US" sz="1400" dirty="0">
                <a:solidFill>
                  <a:srgbClr val="1A1A1A"/>
                </a:solidFill>
                <a:latin typeface="-apple-system"/>
              </a:rPr>
            </a:br>
            <a:r>
              <a:rPr lang="en-US" sz="1400" dirty="0">
                <a:solidFill>
                  <a:srgbClr val="1A1A1A"/>
                </a:solidFill>
                <a:latin typeface="-apple-system"/>
              </a:rPr>
              <a:t>to  explore concepts in depth and for pupils to explain</a:t>
            </a:r>
            <a:br>
              <a:rPr lang="en-US" sz="1400" dirty="0">
                <a:solidFill>
                  <a:srgbClr val="1A1A1A"/>
                </a:solidFill>
                <a:latin typeface="-apple-system"/>
              </a:rPr>
            </a:br>
            <a:r>
              <a:rPr lang="en-US" sz="1400" dirty="0">
                <a:solidFill>
                  <a:srgbClr val="1A1A1A"/>
                </a:solidFill>
                <a:latin typeface="-apple-system"/>
              </a:rPr>
              <a:t>their understanding.  </a:t>
            </a:r>
            <a:endParaRPr lang="en-GB" sz="14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10BBF0C4-D7FE-9E31-F9CF-E6D6DC25616A}"/>
              </a:ext>
            </a:extLst>
          </p:cNvPr>
          <p:cNvSpPr txBox="1"/>
          <p:nvPr/>
        </p:nvSpPr>
        <p:spPr>
          <a:xfrm>
            <a:off x="157777" y="6955011"/>
            <a:ext cx="3436620" cy="338554"/>
          </a:xfrm>
          <a:prstGeom prst="rect">
            <a:avLst/>
          </a:prstGeom>
          <a:noFill/>
        </p:spPr>
        <p:txBody>
          <a:bodyPr wrap="square">
            <a:spAutoFit/>
          </a:bodyPr>
          <a:lstStyle/>
          <a:p>
            <a:r>
              <a:rPr lang="en-US" sz="1600" b="1" dirty="0"/>
              <a:t>Mastery in </a:t>
            </a:r>
            <a:r>
              <a:rPr lang="en-US" sz="1600" b="1" dirty="0" err="1"/>
              <a:t>maths</a:t>
            </a:r>
            <a:r>
              <a:rPr lang="en-US" sz="1600" b="1" dirty="0"/>
              <a:t> </a:t>
            </a:r>
            <a:endParaRPr lang="en-GB" sz="1600" b="1" dirty="0">
              <a:solidFill>
                <a:schemeClr val="tx1"/>
              </a:solidFill>
            </a:endParaRPr>
          </a:p>
        </p:txBody>
      </p:sp>
      <p:pic>
        <p:nvPicPr>
          <p:cNvPr id="3" name="Picture 2">
            <a:extLst>
              <a:ext uri="{FF2B5EF4-FFF2-40B4-BE49-F238E27FC236}">
                <a16:creationId xmlns:a16="http://schemas.microsoft.com/office/drawing/2014/main" id="{EC4ED190-D53B-1E89-7517-037E6E784541}"/>
              </a:ext>
            </a:extLst>
          </p:cNvPr>
          <p:cNvPicPr>
            <a:picLocks noChangeAspect="1"/>
          </p:cNvPicPr>
          <p:nvPr/>
        </p:nvPicPr>
        <p:blipFill>
          <a:blip r:embed="rId3"/>
          <a:stretch>
            <a:fillRect/>
          </a:stretch>
        </p:blipFill>
        <p:spPr>
          <a:xfrm rot="16200000">
            <a:off x="4621266" y="7789814"/>
            <a:ext cx="1778152" cy="2234492"/>
          </a:xfrm>
          <a:prstGeom prst="rect">
            <a:avLst/>
          </a:prstGeom>
        </p:spPr>
      </p:pic>
      <p:sp>
        <p:nvSpPr>
          <p:cNvPr id="5" name="Slide Number Placeholder 4">
            <a:extLst>
              <a:ext uri="{FF2B5EF4-FFF2-40B4-BE49-F238E27FC236}">
                <a16:creationId xmlns:a16="http://schemas.microsoft.com/office/drawing/2014/main" id="{5B21D84D-0D57-B9EF-E227-601921AB02D7}"/>
              </a:ext>
            </a:extLst>
          </p:cNvPr>
          <p:cNvSpPr>
            <a:spLocks noGrp="1"/>
          </p:cNvSpPr>
          <p:nvPr>
            <p:ph type="sldNum" sz="quarter" idx="12"/>
          </p:nvPr>
        </p:nvSpPr>
        <p:spPr/>
        <p:txBody>
          <a:bodyPr/>
          <a:lstStyle/>
          <a:p>
            <a:fld id="{1FB9D902-7619-4FE9-85FD-13C2F25CAED9}" type="slidenum">
              <a:rPr lang="en-GB" smtClean="0"/>
              <a:t>39</a:t>
            </a:fld>
            <a:endParaRPr lang="en-GB"/>
          </a:p>
        </p:txBody>
      </p:sp>
    </p:spTree>
    <p:extLst>
      <p:ext uri="{BB962C8B-B14F-4D97-AF65-F5344CB8AC3E}">
        <p14:creationId xmlns:p14="http://schemas.microsoft.com/office/powerpoint/2010/main" val="39085556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2B2A74-B66A-E727-B7A2-EFBBFB626987}"/>
            </a:ext>
          </a:extLst>
        </p:cNvPr>
        <p:cNvGrpSpPr/>
        <p:nvPr/>
      </p:nvGrpSpPr>
      <p:grpSpPr>
        <a:xfrm>
          <a:off x="0" y="0"/>
          <a:ext cx="0" cy="0"/>
          <a:chOff x="0" y="0"/>
          <a:chExt cx="0" cy="0"/>
        </a:xfrm>
      </p:grpSpPr>
      <p:pic>
        <p:nvPicPr>
          <p:cNvPr id="46" name="Picture 45">
            <a:extLst>
              <a:ext uri="{FF2B5EF4-FFF2-40B4-BE49-F238E27FC236}">
                <a16:creationId xmlns:a16="http://schemas.microsoft.com/office/drawing/2014/main" id="{6A9E2D3A-3A4C-2721-0B9C-BB47DB390171}"/>
              </a:ext>
            </a:extLst>
          </p:cNvPr>
          <p:cNvPicPr>
            <a:picLocks noChangeAspect="1"/>
          </p:cNvPicPr>
          <p:nvPr/>
        </p:nvPicPr>
        <p:blipFill>
          <a:blip r:embed="rId2"/>
          <a:stretch>
            <a:fillRect/>
          </a:stretch>
        </p:blipFill>
        <p:spPr>
          <a:xfrm>
            <a:off x="0" y="152150"/>
            <a:ext cx="6858000" cy="951186"/>
          </a:xfrm>
          <a:prstGeom prst="rect">
            <a:avLst/>
          </a:prstGeom>
        </p:spPr>
      </p:pic>
      <p:sp>
        <p:nvSpPr>
          <p:cNvPr id="13" name="TextBox 12">
            <a:extLst>
              <a:ext uri="{FF2B5EF4-FFF2-40B4-BE49-F238E27FC236}">
                <a16:creationId xmlns:a16="http://schemas.microsoft.com/office/drawing/2014/main" id="{A2EB7FDF-0452-D199-283D-C1AB095D25E0}"/>
              </a:ext>
            </a:extLst>
          </p:cNvPr>
          <p:cNvSpPr txBox="1"/>
          <p:nvPr/>
        </p:nvSpPr>
        <p:spPr>
          <a:xfrm>
            <a:off x="1641159" y="827525"/>
            <a:ext cx="4257099" cy="338554"/>
          </a:xfrm>
          <a:prstGeom prst="rect">
            <a:avLst/>
          </a:prstGeom>
          <a:noFill/>
        </p:spPr>
        <p:txBody>
          <a:bodyPr wrap="square" rtlCol="0">
            <a:spAutoFit/>
          </a:bodyPr>
          <a:lstStyle/>
          <a:p>
            <a:r>
              <a:rPr lang="en-GB" sz="1600" b="1" dirty="0">
                <a:solidFill>
                  <a:srgbClr val="02765C"/>
                </a:solidFill>
              </a:rPr>
              <a:t>Ready		Respectful			 Safe</a:t>
            </a:r>
          </a:p>
        </p:txBody>
      </p:sp>
      <p:sp>
        <p:nvSpPr>
          <p:cNvPr id="50" name="Rectangle 49">
            <a:extLst>
              <a:ext uri="{FF2B5EF4-FFF2-40B4-BE49-F238E27FC236}">
                <a16:creationId xmlns:a16="http://schemas.microsoft.com/office/drawing/2014/main" id="{EC0F8F7F-AF40-FE1D-CAE8-B822CE072CBE}"/>
              </a:ext>
            </a:extLst>
          </p:cNvPr>
          <p:cNvSpPr/>
          <p:nvPr/>
        </p:nvSpPr>
        <p:spPr>
          <a:xfrm>
            <a:off x="161447" y="1167016"/>
            <a:ext cx="6469811" cy="504176"/>
          </a:xfrm>
          <a:prstGeom prst="rect">
            <a:avLst/>
          </a:prstGeom>
          <a:solidFill>
            <a:srgbClr val="FFDDD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dirty="0">
                <a:solidFill>
                  <a:schemeClr val="tx1"/>
                </a:solidFill>
              </a:rPr>
              <a:t>Relational Behaviour</a:t>
            </a:r>
            <a:endParaRPr lang="en-GB" sz="2800" b="1" dirty="0">
              <a:solidFill>
                <a:schemeClr val="tx1"/>
              </a:solidFill>
            </a:endParaRPr>
          </a:p>
        </p:txBody>
      </p:sp>
      <p:sp>
        <p:nvSpPr>
          <p:cNvPr id="5" name="TextBox 4">
            <a:extLst>
              <a:ext uri="{FF2B5EF4-FFF2-40B4-BE49-F238E27FC236}">
                <a16:creationId xmlns:a16="http://schemas.microsoft.com/office/drawing/2014/main" id="{8B6A8E84-68E2-AC83-B780-4A7A1C181B3B}"/>
              </a:ext>
            </a:extLst>
          </p:cNvPr>
          <p:cNvSpPr txBox="1"/>
          <p:nvPr/>
        </p:nvSpPr>
        <p:spPr>
          <a:xfrm>
            <a:off x="157778" y="3881369"/>
            <a:ext cx="638001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200">
              <a:cs typeface="Segoe UI"/>
            </a:endParaRPr>
          </a:p>
        </p:txBody>
      </p:sp>
      <p:sp>
        <p:nvSpPr>
          <p:cNvPr id="9" name="TextBox 8">
            <a:extLst>
              <a:ext uri="{FF2B5EF4-FFF2-40B4-BE49-F238E27FC236}">
                <a16:creationId xmlns:a16="http://schemas.microsoft.com/office/drawing/2014/main" id="{C8F96227-BA62-7D47-0CF1-74A8E0D65F87}"/>
              </a:ext>
            </a:extLst>
          </p:cNvPr>
          <p:cNvSpPr txBox="1"/>
          <p:nvPr/>
        </p:nvSpPr>
        <p:spPr>
          <a:xfrm>
            <a:off x="4751897" y="4734889"/>
            <a:ext cx="1912009" cy="4401205"/>
          </a:xfrm>
          <a:prstGeom prst="rect">
            <a:avLst/>
          </a:prstGeom>
          <a:noFill/>
        </p:spPr>
        <p:txBody>
          <a:bodyPr wrap="square">
            <a:spAutoFit/>
          </a:bodyPr>
          <a:lstStyle/>
          <a:p>
            <a:r>
              <a:rPr lang="en-US" sz="1400" dirty="0">
                <a:solidFill>
                  <a:schemeClr val="tx1"/>
                </a:solidFill>
              </a:rPr>
              <a:t>We pride ourselves as being a school that loves to read. This includes our staff. One of our </a:t>
            </a:r>
            <a:r>
              <a:rPr lang="en-US" sz="1400" dirty="0" err="1">
                <a:solidFill>
                  <a:schemeClr val="tx1"/>
                </a:solidFill>
              </a:rPr>
              <a:t>favourite</a:t>
            </a:r>
            <a:r>
              <a:rPr lang="en-US" sz="1400" dirty="0">
                <a:solidFill>
                  <a:schemeClr val="tx1"/>
                </a:solidFill>
              </a:rPr>
              <a:t> authors is Paul Dix and his books are circulated amongst staff. We have also engaged in CPD with Pivotal and When the Adults Change led by Tara Ellie.</a:t>
            </a:r>
          </a:p>
          <a:p>
            <a:endParaRPr lang="en-US" sz="1400" dirty="0"/>
          </a:p>
          <a:p>
            <a:r>
              <a:rPr lang="en-US" sz="1400" dirty="0">
                <a:solidFill>
                  <a:schemeClr val="tx1"/>
                </a:solidFill>
              </a:rPr>
              <a:t>We have also invested in CPD and use a trauma informed approach. This was delivered by Clare Williams from Trauma Informed Schools.</a:t>
            </a:r>
            <a:endParaRPr lang="en-GB" sz="1400" dirty="0">
              <a:solidFill>
                <a:schemeClr val="tx1"/>
              </a:solidFill>
            </a:endParaRPr>
          </a:p>
        </p:txBody>
      </p:sp>
      <p:sp>
        <p:nvSpPr>
          <p:cNvPr id="11" name="Rectangle 10">
            <a:extLst>
              <a:ext uri="{FF2B5EF4-FFF2-40B4-BE49-F238E27FC236}">
                <a16:creationId xmlns:a16="http://schemas.microsoft.com/office/drawing/2014/main" id="{1381552B-F299-2908-F2B2-9B23F0A75507}"/>
              </a:ext>
            </a:extLst>
          </p:cNvPr>
          <p:cNvSpPr/>
          <p:nvPr/>
        </p:nvSpPr>
        <p:spPr>
          <a:xfrm>
            <a:off x="157778" y="1751818"/>
            <a:ext cx="6469811" cy="2860524"/>
          </a:xfrm>
          <a:prstGeom prst="rect">
            <a:avLst/>
          </a:prstGeom>
          <a:solidFill>
            <a:srgbClr val="FFDDD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l" fontAlgn="t"/>
            <a:r>
              <a:rPr lang="en-US" sz="1600" dirty="0" err="1">
                <a:solidFill>
                  <a:schemeClr val="tx1"/>
                </a:solidFill>
              </a:rPr>
              <a:t>Muscliff</a:t>
            </a:r>
            <a:r>
              <a:rPr lang="en-US" sz="1600" dirty="0">
                <a:solidFill>
                  <a:schemeClr val="tx1"/>
                </a:solidFill>
              </a:rPr>
              <a:t> is a welcoming, happy and safe environment where expectations and standards of </a:t>
            </a:r>
            <a:r>
              <a:rPr lang="en-US" sz="1600" dirty="0" err="1">
                <a:solidFill>
                  <a:schemeClr val="tx1"/>
                </a:solidFill>
              </a:rPr>
              <a:t>behaviour</a:t>
            </a:r>
            <a:r>
              <a:rPr lang="en-US" sz="1600" dirty="0">
                <a:solidFill>
                  <a:schemeClr val="tx1"/>
                </a:solidFill>
              </a:rPr>
              <a:t> are very high. Relationships are at the heart of every interaction. There is a growing body of research and understanding about the impact of Adverse Childhood Experiences (ACEs) on long term mental and physical health and the protective factors that mitigate the potential impact. It is our aim to </a:t>
            </a:r>
            <a:r>
              <a:rPr lang="en-US" sz="1600" dirty="0" err="1">
                <a:solidFill>
                  <a:schemeClr val="tx1"/>
                </a:solidFill>
              </a:rPr>
              <a:t>maximise</a:t>
            </a:r>
            <a:r>
              <a:rPr lang="en-US" sz="1600" dirty="0">
                <a:solidFill>
                  <a:schemeClr val="tx1"/>
                </a:solidFill>
              </a:rPr>
              <a:t> the protective factors of school by creating an environment of safety for all children. Such an environment has strong, positive and supportive relationships at its heart. This will encourage good </a:t>
            </a:r>
            <a:r>
              <a:rPr lang="en-US" sz="1600" dirty="0" err="1">
                <a:solidFill>
                  <a:schemeClr val="tx1"/>
                </a:solidFill>
              </a:rPr>
              <a:t>behaviour</a:t>
            </a:r>
            <a:r>
              <a:rPr lang="en-US" sz="1600" dirty="0">
                <a:solidFill>
                  <a:schemeClr val="tx1"/>
                </a:solidFill>
              </a:rPr>
              <a:t> and self-regulation from our children. At the core of our vision is our belief to developing self discipline is to feel safe and secure and free from fear.</a:t>
            </a:r>
            <a:endParaRPr lang="en-US" sz="1600" b="0" i="0" dirty="0">
              <a:solidFill>
                <a:schemeClr val="tx1"/>
              </a:solidFill>
              <a:effectLst/>
              <a:latin typeface="Muli"/>
            </a:endParaRPr>
          </a:p>
        </p:txBody>
      </p:sp>
      <p:pic>
        <p:nvPicPr>
          <p:cNvPr id="3" name="Picture 2">
            <a:extLst>
              <a:ext uri="{FF2B5EF4-FFF2-40B4-BE49-F238E27FC236}">
                <a16:creationId xmlns:a16="http://schemas.microsoft.com/office/drawing/2014/main" id="{712E6C72-D890-AE1E-CC7B-741DABC0CB2F}"/>
              </a:ext>
            </a:extLst>
          </p:cNvPr>
          <p:cNvPicPr>
            <a:picLocks noChangeAspect="1"/>
          </p:cNvPicPr>
          <p:nvPr/>
        </p:nvPicPr>
        <p:blipFill>
          <a:blip r:embed="rId3"/>
          <a:stretch>
            <a:fillRect/>
          </a:stretch>
        </p:blipFill>
        <p:spPr>
          <a:xfrm>
            <a:off x="194095" y="4692968"/>
            <a:ext cx="4557802" cy="2546057"/>
          </a:xfrm>
          <a:prstGeom prst="rect">
            <a:avLst/>
          </a:prstGeom>
        </p:spPr>
      </p:pic>
      <p:pic>
        <p:nvPicPr>
          <p:cNvPr id="14" name="Picture 13">
            <a:extLst>
              <a:ext uri="{FF2B5EF4-FFF2-40B4-BE49-F238E27FC236}">
                <a16:creationId xmlns:a16="http://schemas.microsoft.com/office/drawing/2014/main" id="{B9EE98AD-4610-668A-EC6B-EDBB17DFCD32}"/>
              </a:ext>
            </a:extLst>
          </p:cNvPr>
          <p:cNvPicPr>
            <a:picLocks noChangeAspect="1"/>
          </p:cNvPicPr>
          <p:nvPr/>
        </p:nvPicPr>
        <p:blipFill>
          <a:blip r:embed="rId4"/>
          <a:stretch>
            <a:fillRect/>
          </a:stretch>
        </p:blipFill>
        <p:spPr>
          <a:xfrm>
            <a:off x="194095" y="7239091"/>
            <a:ext cx="4557802" cy="2516996"/>
          </a:xfrm>
          <a:prstGeom prst="rect">
            <a:avLst/>
          </a:prstGeom>
        </p:spPr>
      </p:pic>
      <p:sp>
        <p:nvSpPr>
          <p:cNvPr id="2" name="Slide Number Placeholder 1">
            <a:extLst>
              <a:ext uri="{FF2B5EF4-FFF2-40B4-BE49-F238E27FC236}">
                <a16:creationId xmlns:a16="http://schemas.microsoft.com/office/drawing/2014/main" id="{57364825-C55E-B0E3-FA9A-A74EECCF7343}"/>
              </a:ext>
            </a:extLst>
          </p:cNvPr>
          <p:cNvSpPr>
            <a:spLocks noGrp="1"/>
          </p:cNvSpPr>
          <p:nvPr>
            <p:ph type="sldNum" sz="quarter" idx="12"/>
          </p:nvPr>
        </p:nvSpPr>
        <p:spPr/>
        <p:txBody>
          <a:bodyPr/>
          <a:lstStyle/>
          <a:p>
            <a:fld id="{1FB9D902-7619-4FE9-85FD-13C2F25CAED9}" type="slidenum">
              <a:rPr lang="en-GB" smtClean="0"/>
              <a:t>4</a:t>
            </a:fld>
            <a:endParaRPr lang="en-GB"/>
          </a:p>
        </p:txBody>
      </p:sp>
    </p:spTree>
    <p:extLst>
      <p:ext uri="{BB962C8B-B14F-4D97-AF65-F5344CB8AC3E}">
        <p14:creationId xmlns:p14="http://schemas.microsoft.com/office/powerpoint/2010/main" val="12572946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DB838C-D3AE-4A3D-5AE0-1632560E576E}"/>
            </a:ext>
          </a:extLst>
        </p:cNvPr>
        <p:cNvGrpSpPr/>
        <p:nvPr/>
      </p:nvGrpSpPr>
      <p:grpSpPr>
        <a:xfrm>
          <a:off x="0" y="0"/>
          <a:ext cx="0" cy="0"/>
          <a:chOff x="0" y="0"/>
          <a:chExt cx="0" cy="0"/>
        </a:xfrm>
      </p:grpSpPr>
      <p:pic>
        <p:nvPicPr>
          <p:cNvPr id="46" name="Picture 45">
            <a:extLst>
              <a:ext uri="{FF2B5EF4-FFF2-40B4-BE49-F238E27FC236}">
                <a16:creationId xmlns:a16="http://schemas.microsoft.com/office/drawing/2014/main" id="{FE6E7873-8ED6-7F4B-D7CC-955F7A8DD2DE}"/>
              </a:ext>
            </a:extLst>
          </p:cNvPr>
          <p:cNvPicPr>
            <a:picLocks noChangeAspect="1"/>
          </p:cNvPicPr>
          <p:nvPr/>
        </p:nvPicPr>
        <p:blipFill>
          <a:blip r:embed="rId2"/>
          <a:stretch>
            <a:fillRect/>
          </a:stretch>
        </p:blipFill>
        <p:spPr>
          <a:xfrm>
            <a:off x="0" y="152150"/>
            <a:ext cx="6858000" cy="951186"/>
          </a:xfrm>
          <a:prstGeom prst="rect">
            <a:avLst/>
          </a:prstGeom>
        </p:spPr>
      </p:pic>
      <p:sp>
        <p:nvSpPr>
          <p:cNvPr id="13" name="TextBox 12">
            <a:extLst>
              <a:ext uri="{FF2B5EF4-FFF2-40B4-BE49-F238E27FC236}">
                <a16:creationId xmlns:a16="http://schemas.microsoft.com/office/drawing/2014/main" id="{460E8E57-7081-BD5A-937E-01E6E4D3EAEA}"/>
              </a:ext>
            </a:extLst>
          </p:cNvPr>
          <p:cNvSpPr txBox="1"/>
          <p:nvPr/>
        </p:nvSpPr>
        <p:spPr>
          <a:xfrm>
            <a:off x="1641159" y="827525"/>
            <a:ext cx="4257099" cy="338554"/>
          </a:xfrm>
          <a:prstGeom prst="rect">
            <a:avLst/>
          </a:prstGeom>
          <a:noFill/>
        </p:spPr>
        <p:txBody>
          <a:bodyPr wrap="square" rtlCol="0">
            <a:spAutoFit/>
          </a:bodyPr>
          <a:lstStyle/>
          <a:p>
            <a:r>
              <a:rPr lang="en-GB" sz="1600" b="1" dirty="0">
                <a:solidFill>
                  <a:srgbClr val="02765C"/>
                </a:solidFill>
              </a:rPr>
              <a:t>Ready		Respectful			 Safe</a:t>
            </a:r>
          </a:p>
        </p:txBody>
      </p:sp>
      <p:sp>
        <p:nvSpPr>
          <p:cNvPr id="50" name="Rectangle 49">
            <a:extLst>
              <a:ext uri="{FF2B5EF4-FFF2-40B4-BE49-F238E27FC236}">
                <a16:creationId xmlns:a16="http://schemas.microsoft.com/office/drawing/2014/main" id="{4E7DADE9-CE01-4E1D-F491-E23A131E7F3D}"/>
              </a:ext>
            </a:extLst>
          </p:cNvPr>
          <p:cNvSpPr/>
          <p:nvPr/>
        </p:nvSpPr>
        <p:spPr>
          <a:xfrm>
            <a:off x="161447" y="1167016"/>
            <a:ext cx="6469811" cy="504176"/>
          </a:xfrm>
          <a:prstGeom prst="rect">
            <a:avLst/>
          </a:prstGeom>
          <a:solidFill>
            <a:srgbClr val="99FF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dirty="0">
                <a:solidFill>
                  <a:schemeClr val="tx1"/>
                </a:solidFill>
              </a:rPr>
              <a:t>Pedagogy and CPD</a:t>
            </a:r>
            <a:endParaRPr lang="en-GB" sz="2800" b="1" dirty="0">
              <a:solidFill>
                <a:schemeClr val="tx1"/>
              </a:solidFill>
            </a:endParaRPr>
          </a:p>
        </p:txBody>
      </p:sp>
      <p:sp>
        <p:nvSpPr>
          <p:cNvPr id="7" name="TextBox 6">
            <a:extLst>
              <a:ext uri="{FF2B5EF4-FFF2-40B4-BE49-F238E27FC236}">
                <a16:creationId xmlns:a16="http://schemas.microsoft.com/office/drawing/2014/main" id="{C81F3865-3F75-76F6-F0EE-FBBAE26E7327}"/>
              </a:ext>
            </a:extLst>
          </p:cNvPr>
          <p:cNvSpPr txBox="1"/>
          <p:nvPr/>
        </p:nvSpPr>
        <p:spPr>
          <a:xfrm>
            <a:off x="157778" y="1638696"/>
            <a:ext cx="3436620" cy="338554"/>
          </a:xfrm>
          <a:prstGeom prst="rect">
            <a:avLst/>
          </a:prstGeom>
          <a:noFill/>
        </p:spPr>
        <p:txBody>
          <a:bodyPr wrap="square">
            <a:spAutoFit/>
          </a:bodyPr>
          <a:lstStyle/>
          <a:p>
            <a:r>
              <a:rPr lang="en-US" sz="1600" b="1" dirty="0">
                <a:solidFill>
                  <a:schemeClr val="tx1"/>
                </a:solidFill>
              </a:rPr>
              <a:t>This is what we believe…</a:t>
            </a:r>
            <a:endParaRPr lang="en-GB" sz="1600" b="1" dirty="0">
              <a:solidFill>
                <a:schemeClr val="tx1"/>
              </a:solidFill>
            </a:endParaRPr>
          </a:p>
        </p:txBody>
      </p:sp>
      <p:sp>
        <p:nvSpPr>
          <p:cNvPr id="8" name="TextBox 7">
            <a:extLst>
              <a:ext uri="{FF2B5EF4-FFF2-40B4-BE49-F238E27FC236}">
                <a16:creationId xmlns:a16="http://schemas.microsoft.com/office/drawing/2014/main" id="{7307AB96-A30F-2161-89B7-0C8704474951}"/>
              </a:ext>
            </a:extLst>
          </p:cNvPr>
          <p:cNvSpPr txBox="1"/>
          <p:nvPr/>
        </p:nvSpPr>
        <p:spPr>
          <a:xfrm>
            <a:off x="157778" y="2789383"/>
            <a:ext cx="3436620" cy="338554"/>
          </a:xfrm>
          <a:prstGeom prst="rect">
            <a:avLst/>
          </a:prstGeom>
          <a:noFill/>
        </p:spPr>
        <p:txBody>
          <a:bodyPr wrap="square">
            <a:spAutoFit/>
          </a:bodyPr>
          <a:lstStyle/>
          <a:p>
            <a:r>
              <a:rPr lang="en-US" sz="1600" b="1" dirty="0"/>
              <a:t>So this is what we do</a:t>
            </a:r>
            <a:r>
              <a:rPr lang="en-US" sz="1600" b="1" dirty="0">
                <a:solidFill>
                  <a:schemeClr val="tx1"/>
                </a:solidFill>
              </a:rPr>
              <a:t>…</a:t>
            </a:r>
            <a:endParaRPr lang="en-GB" sz="1600" b="1" dirty="0">
              <a:solidFill>
                <a:schemeClr val="tx1"/>
              </a:solidFill>
            </a:endParaRPr>
          </a:p>
        </p:txBody>
      </p:sp>
      <p:sp>
        <p:nvSpPr>
          <p:cNvPr id="9" name="TextBox 8">
            <a:extLst>
              <a:ext uri="{FF2B5EF4-FFF2-40B4-BE49-F238E27FC236}">
                <a16:creationId xmlns:a16="http://schemas.microsoft.com/office/drawing/2014/main" id="{DF0C2B0C-E62B-210D-1592-A873528D114B}"/>
              </a:ext>
            </a:extLst>
          </p:cNvPr>
          <p:cNvSpPr txBox="1"/>
          <p:nvPr/>
        </p:nvSpPr>
        <p:spPr>
          <a:xfrm>
            <a:off x="194091" y="6291035"/>
            <a:ext cx="3436620" cy="338554"/>
          </a:xfrm>
          <a:prstGeom prst="rect">
            <a:avLst/>
          </a:prstGeom>
          <a:noFill/>
        </p:spPr>
        <p:txBody>
          <a:bodyPr wrap="square">
            <a:spAutoFit/>
          </a:bodyPr>
          <a:lstStyle/>
          <a:p>
            <a:r>
              <a:rPr lang="en-US" sz="1600" b="1" dirty="0"/>
              <a:t>And this is how that looks</a:t>
            </a:r>
            <a:r>
              <a:rPr lang="en-US" sz="1600" b="1" dirty="0">
                <a:solidFill>
                  <a:schemeClr val="tx1"/>
                </a:solidFill>
              </a:rPr>
              <a:t>…</a:t>
            </a:r>
            <a:endParaRPr lang="en-GB" sz="1600" b="1" dirty="0">
              <a:solidFill>
                <a:schemeClr val="tx1"/>
              </a:solidFill>
            </a:endParaRPr>
          </a:p>
        </p:txBody>
      </p:sp>
      <p:sp>
        <p:nvSpPr>
          <p:cNvPr id="10" name="Rectangle 9">
            <a:extLst>
              <a:ext uri="{FF2B5EF4-FFF2-40B4-BE49-F238E27FC236}">
                <a16:creationId xmlns:a16="http://schemas.microsoft.com/office/drawing/2014/main" id="{374D4CF6-012E-6126-7255-BE3480A10693}"/>
              </a:ext>
            </a:extLst>
          </p:cNvPr>
          <p:cNvSpPr/>
          <p:nvPr/>
        </p:nvSpPr>
        <p:spPr>
          <a:xfrm>
            <a:off x="194091" y="3174940"/>
            <a:ext cx="6469811" cy="2336073"/>
          </a:xfrm>
          <a:prstGeom prst="rect">
            <a:avLst/>
          </a:prstGeom>
          <a:solidFill>
            <a:srgbClr val="99FF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l"/>
            <a:r>
              <a:rPr lang="en-US" sz="1400" b="0" i="0" dirty="0">
                <a:solidFill>
                  <a:srgbClr val="1A1A1A"/>
                </a:solidFill>
                <a:effectLst/>
                <a:latin typeface="-apple-system"/>
              </a:rPr>
              <a:t>We improve your subject knowledge by:</a:t>
            </a:r>
          </a:p>
          <a:p>
            <a:pPr algn="l"/>
            <a:endParaRPr lang="en-US" sz="1400" b="0" i="0" dirty="0">
              <a:solidFill>
                <a:srgbClr val="1A1A1A"/>
              </a:solidFill>
              <a:effectLst/>
              <a:latin typeface="-apple-system"/>
            </a:endParaRPr>
          </a:p>
          <a:p>
            <a:pPr marL="285750" indent="-285750" algn="l">
              <a:buFont typeface="Arial" panose="020B0604020202020204" pitchFamily="34" charset="0"/>
              <a:buChar char="•"/>
            </a:pPr>
            <a:r>
              <a:rPr lang="en-US" sz="1400" b="0" i="0" dirty="0">
                <a:solidFill>
                  <a:srgbClr val="1A1A1A"/>
                </a:solidFill>
                <a:effectLst/>
                <a:latin typeface="-apple-system"/>
              </a:rPr>
              <a:t>engaging in high-quality subject-specific professional development (e.g. by doing development work such as planning and moderation with colleagues in school and in wider networks)</a:t>
            </a:r>
          </a:p>
          <a:p>
            <a:pPr marL="285750" indent="-285750" algn="l">
              <a:buFont typeface="Arial" panose="020B0604020202020204" pitchFamily="34" charset="0"/>
              <a:buChar char="•"/>
            </a:pPr>
            <a:r>
              <a:rPr lang="en-US" sz="1400" b="0" i="0" dirty="0">
                <a:solidFill>
                  <a:srgbClr val="1A1A1A"/>
                </a:solidFill>
                <a:effectLst/>
                <a:latin typeface="-apple-system"/>
              </a:rPr>
              <a:t>participating in wider networks of fellow professionals</a:t>
            </a:r>
          </a:p>
          <a:p>
            <a:pPr marL="285750" indent="-285750" algn="l">
              <a:buFont typeface="Arial" panose="020B0604020202020204" pitchFamily="34" charset="0"/>
              <a:buChar char="•"/>
            </a:pPr>
            <a:r>
              <a:rPr lang="en-US" sz="1400" b="0" i="0" dirty="0">
                <a:solidFill>
                  <a:srgbClr val="1A1A1A"/>
                </a:solidFill>
                <a:effectLst/>
                <a:latin typeface="-apple-system"/>
              </a:rPr>
              <a:t>building a repertoire of resources, illustrations and explanations by working with experienced colleagues. These colleagues may be in our school or members of networks (including online networks) which generate, share and critique such resources.</a:t>
            </a:r>
          </a:p>
        </p:txBody>
      </p:sp>
      <p:sp>
        <p:nvSpPr>
          <p:cNvPr id="11" name="Rectangle 10">
            <a:extLst>
              <a:ext uri="{FF2B5EF4-FFF2-40B4-BE49-F238E27FC236}">
                <a16:creationId xmlns:a16="http://schemas.microsoft.com/office/drawing/2014/main" id="{17CBC052-0AD4-19D3-48F0-5952B7306F7B}"/>
              </a:ext>
            </a:extLst>
          </p:cNvPr>
          <p:cNvSpPr/>
          <p:nvPr/>
        </p:nvSpPr>
        <p:spPr>
          <a:xfrm>
            <a:off x="194091" y="2040857"/>
            <a:ext cx="6469811" cy="748911"/>
          </a:xfrm>
          <a:prstGeom prst="rect">
            <a:avLst/>
          </a:prstGeom>
          <a:solidFill>
            <a:srgbClr val="99FF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fontAlgn="t"/>
            <a:r>
              <a:rPr lang="en-US" sz="1400" dirty="0">
                <a:solidFill>
                  <a:srgbClr val="1A1A1A"/>
                </a:solidFill>
                <a:latin typeface="-apple-system"/>
              </a:rPr>
              <a:t>S</a:t>
            </a:r>
            <a:r>
              <a:rPr lang="en-US" sz="1400" b="0" i="0" dirty="0">
                <a:solidFill>
                  <a:srgbClr val="1A1A1A"/>
                </a:solidFill>
                <a:effectLst/>
                <a:latin typeface="-apple-system"/>
              </a:rPr>
              <a:t>ecure subject knowledge helps teachers to motivate pupils and teach effectively. There is therefore a need for teachers to maintain and extend their subject and curriculum knowledge throughout their careers. </a:t>
            </a:r>
            <a:endParaRPr lang="en-GB"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AE9F8AFA-5D9F-1717-5CBF-EEFAD44F0C1A}"/>
              </a:ext>
            </a:extLst>
          </p:cNvPr>
          <p:cNvSpPr/>
          <p:nvPr/>
        </p:nvSpPr>
        <p:spPr>
          <a:xfrm>
            <a:off x="194094" y="6629589"/>
            <a:ext cx="6469811" cy="3094855"/>
          </a:xfrm>
          <a:prstGeom prst="rect">
            <a:avLst/>
          </a:prstGeom>
          <a:solidFill>
            <a:srgbClr val="99FF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l" fontAlgn="t"/>
            <a:endParaRPr lang="en-GB" altLang="en-US" sz="1100" dirty="0">
              <a:solidFill>
                <a:schemeClr val="tx1"/>
              </a:solidFill>
            </a:endParaRPr>
          </a:p>
        </p:txBody>
      </p:sp>
      <p:sp>
        <p:nvSpPr>
          <p:cNvPr id="2" name="Slide Number Placeholder 1">
            <a:extLst>
              <a:ext uri="{FF2B5EF4-FFF2-40B4-BE49-F238E27FC236}">
                <a16:creationId xmlns:a16="http://schemas.microsoft.com/office/drawing/2014/main" id="{94F7FB54-56AE-E51F-B865-844F9BF524BB}"/>
              </a:ext>
            </a:extLst>
          </p:cNvPr>
          <p:cNvSpPr>
            <a:spLocks noGrp="1"/>
          </p:cNvSpPr>
          <p:nvPr>
            <p:ph type="sldNum" sz="quarter" idx="12"/>
          </p:nvPr>
        </p:nvSpPr>
        <p:spPr/>
        <p:txBody>
          <a:bodyPr/>
          <a:lstStyle/>
          <a:p>
            <a:fld id="{1FB9D902-7619-4FE9-85FD-13C2F25CAED9}" type="slidenum">
              <a:rPr lang="en-GB" smtClean="0"/>
              <a:t>40</a:t>
            </a:fld>
            <a:endParaRPr lang="en-GB"/>
          </a:p>
        </p:txBody>
      </p:sp>
    </p:spTree>
    <p:extLst>
      <p:ext uri="{BB962C8B-B14F-4D97-AF65-F5344CB8AC3E}">
        <p14:creationId xmlns:p14="http://schemas.microsoft.com/office/powerpoint/2010/main" val="25591975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EC46C7-9404-9E08-B459-93A9F4278763}"/>
            </a:ext>
          </a:extLst>
        </p:cNvPr>
        <p:cNvGrpSpPr/>
        <p:nvPr/>
      </p:nvGrpSpPr>
      <p:grpSpPr>
        <a:xfrm>
          <a:off x="0" y="0"/>
          <a:ext cx="0" cy="0"/>
          <a:chOff x="0" y="0"/>
          <a:chExt cx="0" cy="0"/>
        </a:xfrm>
      </p:grpSpPr>
      <p:pic>
        <p:nvPicPr>
          <p:cNvPr id="46" name="Picture 45">
            <a:extLst>
              <a:ext uri="{FF2B5EF4-FFF2-40B4-BE49-F238E27FC236}">
                <a16:creationId xmlns:a16="http://schemas.microsoft.com/office/drawing/2014/main" id="{124A37B0-31C4-D37E-F5C4-81FC723A1FE7}"/>
              </a:ext>
            </a:extLst>
          </p:cNvPr>
          <p:cNvPicPr>
            <a:picLocks noChangeAspect="1"/>
          </p:cNvPicPr>
          <p:nvPr/>
        </p:nvPicPr>
        <p:blipFill>
          <a:blip r:embed="rId2"/>
          <a:stretch>
            <a:fillRect/>
          </a:stretch>
        </p:blipFill>
        <p:spPr>
          <a:xfrm>
            <a:off x="0" y="152150"/>
            <a:ext cx="6858000" cy="951186"/>
          </a:xfrm>
          <a:prstGeom prst="rect">
            <a:avLst/>
          </a:prstGeom>
        </p:spPr>
      </p:pic>
      <p:sp>
        <p:nvSpPr>
          <p:cNvPr id="13" name="TextBox 12">
            <a:extLst>
              <a:ext uri="{FF2B5EF4-FFF2-40B4-BE49-F238E27FC236}">
                <a16:creationId xmlns:a16="http://schemas.microsoft.com/office/drawing/2014/main" id="{738F854B-A2BC-8CA8-2319-03A4D12CA757}"/>
              </a:ext>
            </a:extLst>
          </p:cNvPr>
          <p:cNvSpPr txBox="1"/>
          <p:nvPr/>
        </p:nvSpPr>
        <p:spPr>
          <a:xfrm>
            <a:off x="1641159" y="827525"/>
            <a:ext cx="4257099" cy="338554"/>
          </a:xfrm>
          <a:prstGeom prst="rect">
            <a:avLst/>
          </a:prstGeom>
          <a:noFill/>
        </p:spPr>
        <p:txBody>
          <a:bodyPr wrap="square" rtlCol="0">
            <a:spAutoFit/>
          </a:bodyPr>
          <a:lstStyle/>
          <a:p>
            <a:r>
              <a:rPr lang="en-GB" sz="1600" b="1" dirty="0">
                <a:solidFill>
                  <a:srgbClr val="02765C"/>
                </a:solidFill>
              </a:rPr>
              <a:t>Ready		Respectful			 Safe</a:t>
            </a:r>
          </a:p>
        </p:txBody>
      </p:sp>
      <p:sp>
        <p:nvSpPr>
          <p:cNvPr id="50" name="Rectangle 49">
            <a:extLst>
              <a:ext uri="{FF2B5EF4-FFF2-40B4-BE49-F238E27FC236}">
                <a16:creationId xmlns:a16="http://schemas.microsoft.com/office/drawing/2014/main" id="{57DE55B3-713D-6290-C112-492D0583CF41}"/>
              </a:ext>
            </a:extLst>
          </p:cNvPr>
          <p:cNvSpPr/>
          <p:nvPr/>
        </p:nvSpPr>
        <p:spPr>
          <a:xfrm>
            <a:off x="161447" y="1167016"/>
            <a:ext cx="6469811" cy="504176"/>
          </a:xfrm>
          <a:prstGeom prst="rect">
            <a:avLst/>
          </a:prstGeom>
          <a:solidFill>
            <a:srgbClr val="99FF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dirty="0">
                <a:solidFill>
                  <a:schemeClr val="tx1"/>
                </a:solidFill>
              </a:rPr>
              <a:t>Planning</a:t>
            </a:r>
            <a:endParaRPr lang="en-GB" sz="2800" b="1" dirty="0">
              <a:solidFill>
                <a:schemeClr val="tx1"/>
              </a:solidFill>
            </a:endParaRPr>
          </a:p>
        </p:txBody>
      </p:sp>
      <p:sp>
        <p:nvSpPr>
          <p:cNvPr id="7" name="TextBox 6">
            <a:extLst>
              <a:ext uri="{FF2B5EF4-FFF2-40B4-BE49-F238E27FC236}">
                <a16:creationId xmlns:a16="http://schemas.microsoft.com/office/drawing/2014/main" id="{2AB55FAA-1169-32DB-2DE6-74C7C2565D8F}"/>
              </a:ext>
            </a:extLst>
          </p:cNvPr>
          <p:cNvSpPr txBox="1"/>
          <p:nvPr/>
        </p:nvSpPr>
        <p:spPr>
          <a:xfrm>
            <a:off x="157778" y="1638696"/>
            <a:ext cx="3436620" cy="338554"/>
          </a:xfrm>
          <a:prstGeom prst="rect">
            <a:avLst/>
          </a:prstGeom>
          <a:noFill/>
        </p:spPr>
        <p:txBody>
          <a:bodyPr wrap="square">
            <a:spAutoFit/>
          </a:bodyPr>
          <a:lstStyle/>
          <a:p>
            <a:r>
              <a:rPr lang="en-US" sz="1600" b="1" dirty="0">
                <a:solidFill>
                  <a:schemeClr val="tx1"/>
                </a:solidFill>
              </a:rPr>
              <a:t>This is what we believe…</a:t>
            </a:r>
            <a:endParaRPr lang="en-GB" sz="1600" b="1" dirty="0">
              <a:solidFill>
                <a:schemeClr val="tx1"/>
              </a:solidFill>
            </a:endParaRPr>
          </a:p>
        </p:txBody>
      </p:sp>
      <p:sp>
        <p:nvSpPr>
          <p:cNvPr id="8" name="TextBox 7">
            <a:extLst>
              <a:ext uri="{FF2B5EF4-FFF2-40B4-BE49-F238E27FC236}">
                <a16:creationId xmlns:a16="http://schemas.microsoft.com/office/drawing/2014/main" id="{D1DD44FB-D286-4521-4BDB-C388D3D6046E}"/>
              </a:ext>
            </a:extLst>
          </p:cNvPr>
          <p:cNvSpPr txBox="1"/>
          <p:nvPr/>
        </p:nvSpPr>
        <p:spPr>
          <a:xfrm>
            <a:off x="157777" y="3109165"/>
            <a:ext cx="4888355" cy="523220"/>
          </a:xfrm>
          <a:prstGeom prst="rect">
            <a:avLst/>
          </a:prstGeom>
          <a:noFill/>
        </p:spPr>
        <p:txBody>
          <a:bodyPr wrap="square">
            <a:spAutoFit/>
          </a:bodyPr>
          <a:lstStyle/>
          <a:p>
            <a:r>
              <a:rPr lang="en-US" sz="1600" b="1" dirty="0"/>
              <a:t>So this is what we do</a:t>
            </a:r>
            <a:r>
              <a:rPr lang="en-US" sz="1600" b="1" dirty="0">
                <a:solidFill>
                  <a:schemeClr val="tx1"/>
                </a:solidFill>
              </a:rPr>
              <a:t>…</a:t>
            </a:r>
          </a:p>
          <a:p>
            <a:r>
              <a:rPr lang="en-US" sz="1200" dirty="0"/>
              <a:t>When teachers meet, we focus on:</a:t>
            </a:r>
            <a:endParaRPr lang="en-GB" sz="1200" dirty="0">
              <a:solidFill>
                <a:schemeClr val="tx1"/>
              </a:solidFill>
            </a:endParaRPr>
          </a:p>
        </p:txBody>
      </p:sp>
      <p:sp>
        <p:nvSpPr>
          <p:cNvPr id="9" name="TextBox 8">
            <a:extLst>
              <a:ext uri="{FF2B5EF4-FFF2-40B4-BE49-F238E27FC236}">
                <a16:creationId xmlns:a16="http://schemas.microsoft.com/office/drawing/2014/main" id="{BDFA238B-8E9B-F3E3-3790-6D183260D349}"/>
              </a:ext>
            </a:extLst>
          </p:cNvPr>
          <p:cNvSpPr txBox="1"/>
          <p:nvPr/>
        </p:nvSpPr>
        <p:spPr>
          <a:xfrm>
            <a:off x="157777" y="5430533"/>
            <a:ext cx="3436620" cy="338554"/>
          </a:xfrm>
          <a:prstGeom prst="rect">
            <a:avLst/>
          </a:prstGeom>
          <a:noFill/>
        </p:spPr>
        <p:txBody>
          <a:bodyPr wrap="square">
            <a:spAutoFit/>
          </a:bodyPr>
          <a:lstStyle/>
          <a:p>
            <a:r>
              <a:rPr lang="en-US" sz="1600" b="1" dirty="0"/>
              <a:t>And this is how that looks</a:t>
            </a:r>
            <a:r>
              <a:rPr lang="en-US" sz="1600" b="1" dirty="0">
                <a:solidFill>
                  <a:schemeClr val="tx1"/>
                </a:solidFill>
              </a:rPr>
              <a:t>…</a:t>
            </a:r>
            <a:endParaRPr lang="en-GB" sz="1600" b="1" dirty="0">
              <a:solidFill>
                <a:schemeClr val="tx1"/>
              </a:solidFill>
            </a:endParaRPr>
          </a:p>
        </p:txBody>
      </p:sp>
      <p:sp>
        <p:nvSpPr>
          <p:cNvPr id="11" name="Rectangle 10">
            <a:extLst>
              <a:ext uri="{FF2B5EF4-FFF2-40B4-BE49-F238E27FC236}">
                <a16:creationId xmlns:a16="http://schemas.microsoft.com/office/drawing/2014/main" id="{76C73E30-CB85-7161-0ACB-7D1F46D223FC}"/>
              </a:ext>
            </a:extLst>
          </p:cNvPr>
          <p:cNvSpPr/>
          <p:nvPr/>
        </p:nvSpPr>
        <p:spPr>
          <a:xfrm>
            <a:off x="157778" y="1934495"/>
            <a:ext cx="6469811" cy="1193744"/>
          </a:xfrm>
          <a:prstGeom prst="rect">
            <a:avLst/>
          </a:prstGeom>
          <a:solidFill>
            <a:srgbClr val="99FF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fontAlgn="t"/>
            <a:r>
              <a:rPr lang="en-US" altLang="en-US" sz="1400" dirty="0">
                <a:solidFill>
                  <a:schemeClr val="tx1"/>
                </a:solidFill>
              </a:rPr>
              <a:t>We believe the best type of planning is derived through professional dialogue within </a:t>
            </a:r>
            <a:r>
              <a:rPr lang="en-US" sz="1400" dirty="0">
                <a:solidFill>
                  <a:schemeClr val="tx1"/>
                </a:solidFill>
              </a:rPr>
              <a:t>a culture where teachers are prepared to share their best ideas and learn from one another. Planning is critical and underpins effective teaching, playing an important role in shaping students’ understanding and progression. It is the area of work where </a:t>
            </a:r>
            <a:r>
              <a:rPr lang="en-US" sz="1400" dirty="0" err="1">
                <a:solidFill>
                  <a:schemeClr val="tx1"/>
                </a:solidFill>
              </a:rPr>
              <a:t>Muscliff</a:t>
            </a:r>
            <a:r>
              <a:rPr lang="en-US" sz="1400" dirty="0">
                <a:solidFill>
                  <a:schemeClr val="tx1"/>
                </a:solidFill>
              </a:rPr>
              <a:t> teachers bring their passion and their desire to make a difference together.</a:t>
            </a:r>
            <a:endParaRPr lang="en-US" altLang="en-US" sz="1400" dirty="0">
              <a:solidFill>
                <a:schemeClr val="tx1"/>
              </a:solidFill>
            </a:endParaRPr>
          </a:p>
        </p:txBody>
      </p:sp>
      <p:sp>
        <p:nvSpPr>
          <p:cNvPr id="12" name="Rectangle 11">
            <a:extLst>
              <a:ext uri="{FF2B5EF4-FFF2-40B4-BE49-F238E27FC236}">
                <a16:creationId xmlns:a16="http://schemas.microsoft.com/office/drawing/2014/main" id="{965DA989-FA34-E67F-CA89-99F5856AF75C}"/>
              </a:ext>
            </a:extLst>
          </p:cNvPr>
          <p:cNvSpPr/>
          <p:nvPr/>
        </p:nvSpPr>
        <p:spPr>
          <a:xfrm>
            <a:off x="157777" y="5769087"/>
            <a:ext cx="6469811" cy="3551824"/>
          </a:xfrm>
          <a:prstGeom prst="rect">
            <a:avLst/>
          </a:prstGeom>
          <a:solidFill>
            <a:srgbClr val="99FF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l" fontAlgn="t"/>
            <a:r>
              <a:rPr lang="en-US" altLang="en-US" sz="1100" dirty="0">
                <a:solidFill>
                  <a:schemeClr val="tx1"/>
                </a:solidFill>
              </a:rPr>
              <a:t>Unit plans, long-term overviews medium-term plans, lesson slides… much thought goes into ensuring the children of </a:t>
            </a:r>
            <a:r>
              <a:rPr lang="en-US" altLang="en-US" sz="1100" dirty="0" err="1">
                <a:solidFill>
                  <a:schemeClr val="tx1"/>
                </a:solidFill>
              </a:rPr>
              <a:t>Muscliff</a:t>
            </a:r>
            <a:r>
              <a:rPr lang="en-US" altLang="en-US" sz="1100" dirty="0">
                <a:solidFill>
                  <a:schemeClr val="tx1"/>
                </a:solidFill>
              </a:rPr>
              <a:t> receive a tailored provision. The process of planning is efficient here: we require every lesson to be a high quality, effective learning opportunity. At the same time, we do not create unnecessary workload due to planning and paper-burden. </a:t>
            </a:r>
            <a:r>
              <a:rPr lang="en-US" sz="1100" dirty="0">
                <a:solidFill>
                  <a:schemeClr val="tx1"/>
                </a:solidFill>
              </a:rPr>
              <a:t>Lesson planning is a thinking process, at the heart of teaching, and whilst individual lesson plans can contribute to this process, they can be a proxy for teaching: detailed daily or weekly plans are not something that are expected here at </a:t>
            </a:r>
            <a:r>
              <a:rPr lang="en-US" sz="1100" dirty="0" err="1">
                <a:solidFill>
                  <a:schemeClr val="tx1"/>
                </a:solidFill>
              </a:rPr>
              <a:t>Muscliff</a:t>
            </a:r>
            <a:r>
              <a:rPr lang="en-US" sz="1100" dirty="0">
                <a:solidFill>
                  <a:schemeClr val="tx1"/>
                </a:solidFill>
              </a:rPr>
              <a:t>. We want our teachers to spend that time on those things that have the most impact.</a:t>
            </a:r>
            <a:endParaRPr lang="en-US" altLang="en-US" sz="1100" dirty="0">
              <a:solidFill>
                <a:schemeClr val="tx1"/>
              </a:solidFill>
            </a:endParaRPr>
          </a:p>
          <a:p>
            <a:pPr algn="l" fontAlgn="t"/>
            <a:r>
              <a:rPr lang="en-US" altLang="en-US" sz="1100" dirty="0">
                <a:solidFill>
                  <a:schemeClr val="tx1"/>
                </a:solidFill>
              </a:rPr>
              <a:t>There are fundamentals that must be considered during our planning sessions. </a:t>
            </a:r>
          </a:p>
          <a:p>
            <a:pPr algn="l" fontAlgn="t"/>
            <a:endParaRPr lang="en-US" altLang="en-US" sz="1100" dirty="0">
              <a:solidFill>
                <a:schemeClr val="tx1"/>
              </a:solidFill>
            </a:endParaRPr>
          </a:p>
          <a:p>
            <a:pPr algn="l" fontAlgn="t"/>
            <a:r>
              <a:rPr lang="en-US" sz="1100" b="0" i="0" dirty="0">
                <a:solidFill>
                  <a:srgbClr val="333333"/>
                </a:solidFill>
                <a:effectLst/>
                <a:highlight>
                  <a:srgbClr val="FFFFFF"/>
                </a:highlight>
                <a:latin typeface="robotobold"/>
              </a:rPr>
              <a:t> Prior Learning: What do you need to know before you begin your lesson planning for a class?</a:t>
            </a:r>
            <a:endParaRPr lang="en-US" sz="1100" b="0" i="0" dirty="0">
              <a:solidFill>
                <a:schemeClr val="tx1"/>
              </a:solidFill>
              <a:effectLst/>
              <a:highlight>
                <a:srgbClr val="FFFFFF"/>
              </a:highlight>
              <a:latin typeface="robotobold"/>
            </a:endParaRPr>
          </a:p>
          <a:p>
            <a:pPr algn="l" fontAlgn="t"/>
            <a:r>
              <a:rPr lang="en-GB" sz="1100" b="0" i="0" dirty="0">
                <a:solidFill>
                  <a:srgbClr val="333333"/>
                </a:solidFill>
                <a:effectLst/>
                <a:highlight>
                  <a:srgbClr val="FFFFFF"/>
                </a:highlight>
                <a:latin typeface="robotobold"/>
              </a:rPr>
              <a:t>Aim: What is the outcome?</a:t>
            </a:r>
            <a:endParaRPr lang="en-US" sz="1100" dirty="0">
              <a:solidFill>
                <a:schemeClr val="tx1"/>
              </a:solidFill>
              <a:highlight>
                <a:srgbClr val="FFFFFF"/>
              </a:highlight>
              <a:latin typeface="robotobold"/>
            </a:endParaRPr>
          </a:p>
          <a:p>
            <a:pPr algn="l" fontAlgn="t"/>
            <a:r>
              <a:rPr lang="en-GB" sz="1100" b="0" i="0" dirty="0">
                <a:solidFill>
                  <a:srgbClr val="333333"/>
                </a:solidFill>
                <a:effectLst/>
                <a:highlight>
                  <a:srgbClr val="FFFFFF"/>
                </a:highlight>
                <a:latin typeface="robotobold"/>
              </a:rPr>
              <a:t>Success Criteria: What does each layer of the learning look like?</a:t>
            </a:r>
            <a:endParaRPr lang="en-US" sz="1100" b="0" i="0" dirty="0">
              <a:solidFill>
                <a:schemeClr val="tx1"/>
              </a:solidFill>
              <a:effectLst/>
              <a:highlight>
                <a:srgbClr val="FFFFFF"/>
              </a:highlight>
              <a:latin typeface="robotobold"/>
            </a:endParaRPr>
          </a:p>
          <a:p>
            <a:pPr algn="l" fontAlgn="t"/>
            <a:r>
              <a:rPr lang="en-GB" sz="1100" b="0" i="0" dirty="0">
                <a:solidFill>
                  <a:srgbClr val="333333"/>
                </a:solidFill>
                <a:effectLst/>
                <a:highlight>
                  <a:srgbClr val="FFFFFF"/>
                </a:highlight>
                <a:latin typeface="robotobold"/>
              </a:rPr>
              <a:t>Key Vocabulary </a:t>
            </a:r>
            <a:endParaRPr lang="en-US" sz="1100" dirty="0">
              <a:solidFill>
                <a:schemeClr val="tx1"/>
              </a:solidFill>
              <a:highlight>
                <a:srgbClr val="FFFFFF"/>
              </a:highlight>
              <a:latin typeface="robotobold"/>
            </a:endParaRPr>
          </a:p>
          <a:p>
            <a:pPr algn="l" fontAlgn="t"/>
            <a:r>
              <a:rPr lang="en-GB" sz="1100" b="0" i="0" dirty="0">
                <a:solidFill>
                  <a:srgbClr val="333333"/>
                </a:solidFill>
                <a:effectLst/>
                <a:highlight>
                  <a:srgbClr val="FFFFFF"/>
                </a:highlight>
                <a:latin typeface="robotobold"/>
              </a:rPr>
              <a:t>Specialist Subject Knowledge</a:t>
            </a:r>
            <a:endParaRPr lang="en-US" sz="1100" b="0" i="0" dirty="0">
              <a:solidFill>
                <a:schemeClr val="tx1"/>
              </a:solidFill>
              <a:effectLst/>
              <a:highlight>
                <a:srgbClr val="FFFFFF"/>
              </a:highlight>
              <a:latin typeface="robotobold"/>
            </a:endParaRPr>
          </a:p>
          <a:p>
            <a:pPr algn="l" fontAlgn="t"/>
            <a:r>
              <a:rPr lang="en-GB" sz="1100" b="0" i="0" dirty="0">
                <a:solidFill>
                  <a:srgbClr val="333333"/>
                </a:solidFill>
                <a:effectLst/>
                <a:highlight>
                  <a:srgbClr val="FFFFFF"/>
                </a:highlight>
                <a:latin typeface="robotobold"/>
              </a:rPr>
              <a:t>Assessment Opportunities</a:t>
            </a:r>
            <a:endParaRPr lang="en-US" sz="1100" dirty="0">
              <a:solidFill>
                <a:schemeClr val="tx1"/>
              </a:solidFill>
              <a:highlight>
                <a:srgbClr val="FFFFFF"/>
              </a:highlight>
              <a:latin typeface="robotobold"/>
            </a:endParaRPr>
          </a:p>
          <a:p>
            <a:pPr algn="l" fontAlgn="t"/>
            <a:r>
              <a:rPr lang="en-GB" sz="1100" b="0" i="0" dirty="0">
                <a:solidFill>
                  <a:srgbClr val="333333"/>
                </a:solidFill>
                <a:effectLst/>
                <a:highlight>
                  <a:srgbClr val="FFFFFF"/>
                </a:highlight>
                <a:latin typeface="robotobold"/>
              </a:rPr>
              <a:t>Differentiation/Provision</a:t>
            </a:r>
            <a:endParaRPr lang="en-US" sz="1100" b="0" i="0" dirty="0">
              <a:solidFill>
                <a:schemeClr val="tx1"/>
              </a:solidFill>
              <a:effectLst/>
              <a:highlight>
                <a:srgbClr val="FFFFFF"/>
              </a:highlight>
              <a:latin typeface="robotobold"/>
            </a:endParaRPr>
          </a:p>
          <a:p>
            <a:pPr algn="l" fontAlgn="t"/>
            <a:endParaRPr lang="en-US" altLang="en-US" sz="1100" dirty="0">
              <a:solidFill>
                <a:schemeClr val="tx1"/>
              </a:solidFill>
              <a:highlight>
                <a:srgbClr val="FFFFFF"/>
              </a:highlight>
              <a:latin typeface="robotobold"/>
            </a:endParaRPr>
          </a:p>
          <a:p>
            <a:pPr algn="l" fontAlgn="t"/>
            <a:r>
              <a:rPr lang="en-GB" altLang="en-US" sz="1100" dirty="0">
                <a:solidFill>
                  <a:schemeClr val="tx1"/>
                </a:solidFill>
              </a:rPr>
              <a:t>Team meetings, shared reflections at the end of the day (with a Learning Log) and morning briefings are the opportunities for the most effective planning time. Our use PPA time efficiently: full-time teachers will be allocated a full day of PPA every fortnight.</a:t>
            </a:r>
          </a:p>
        </p:txBody>
      </p:sp>
      <p:pic>
        <p:nvPicPr>
          <p:cNvPr id="2" name="Picture 1">
            <a:extLst>
              <a:ext uri="{FF2B5EF4-FFF2-40B4-BE49-F238E27FC236}">
                <a16:creationId xmlns:a16="http://schemas.microsoft.com/office/drawing/2014/main" id="{F55FD097-29D2-35A8-C404-46D9808C6D77}"/>
              </a:ext>
            </a:extLst>
          </p:cNvPr>
          <p:cNvPicPr>
            <a:picLocks noChangeAspect="1"/>
          </p:cNvPicPr>
          <p:nvPr/>
        </p:nvPicPr>
        <p:blipFill>
          <a:blip r:embed="rId3"/>
          <a:stretch>
            <a:fillRect/>
          </a:stretch>
        </p:blipFill>
        <p:spPr>
          <a:xfrm>
            <a:off x="206157" y="3604742"/>
            <a:ext cx="6180356" cy="1851820"/>
          </a:xfrm>
          <a:prstGeom prst="rect">
            <a:avLst/>
          </a:prstGeom>
        </p:spPr>
      </p:pic>
      <p:sp>
        <p:nvSpPr>
          <p:cNvPr id="3" name="Slide Number Placeholder 2">
            <a:extLst>
              <a:ext uri="{FF2B5EF4-FFF2-40B4-BE49-F238E27FC236}">
                <a16:creationId xmlns:a16="http://schemas.microsoft.com/office/drawing/2014/main" id="{090BA4F6-CCD4-3EB4-82AF-86ECC4B55762}"/>
              </a:ext>
            </a:extLst>
          </p:cNvPr>
          <p:cNvSpPr>
            <a:spLocks noGrp="1"/>
          </p:cNvSpPr>
          <p:nvPr>
            <p:ph type="sldNum" sz="quarter" idx="12"/>
          </p:nvPr>
        </p:nvSpPr>
        <p:spPr/>
        <p:txBody>
          <a:bodyPr/>
          <a:lstStyle/>
          <a:p>
            <a:fld id="{1FB9D902-7619-4FE9-85FD-13C2F25CAED9}" type="slidenum">
              <a:rPr lang="en-GB" smtClean="0"/>
              <a:t>41</a:t>
            </a:fld>
            <a:endParaRPr lang="en-GB"/>
          </a:p>
        </p:txBody>
      </p:sp>
    </p:spTree>
    <p:extLst>
      <p:ext uri="{BB962C8B-B14F-4D97-AF65-F5344CB8AC3E}">
        <p14:creationId xmlns:p14="http://schemas.microsoft.com/office/powerpoint/2010/main" val="3749886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74ED0-BFC1-5038-0828-EFBD6A1D670E}"/>
            </a:ext>
          </a:extLst>
        </p:cNvPr>
        <p:cNvGrpSpPr/>
        <p:nvPr/>
      </p:nvGrpSpPr>
      <p:grpSpPr>
        <a:xfrm>
          <a:off x="0" y="0"/>
          <a:ext cx="0" cy="0"/>
          <a:chOff x="0" y="0"/>
          <a:chExt cx="0" cy="0"/>
        </a:xfrm>
      </p:grpSpPr>
      <p:pic>
        <p:nvPicPr>
          <p:cNvPr id="46" name="Picture 45">
            <a:extLst>
              <a:ext uri="{FF2B5EF4-FFF2-40B4-BE49-F238E27FC236}">
                <a16:creationId xmlns:a16="http://schemas.microsoft.com/office/drawing/2014/main" id="{2DFF5595-F81E-54F7-41B1-80BE5F489742}"/>
              </a:ext>
            </a:extLst>
          </p:cNvPr>
          <p:cNvPicPr>
            <a:picLocks noChangeAspect="1"/>
          </p:cNvPicPr>
          <p:nvPr/>
        </p:nvPicPr>
        <p:blipFill>
          <a:blip r:embed="rId2"/>
          <a:stretch>
            <a:fillRect/>
          </a:stretch>
        </p:blipFill>
        <p:spPr>
          <a:xfrm>
            <a:off x="0" y="152150"/>
            <a:ext cx="6858000" cy="951186"/>
          </a:xfrm>
          <a:prstGeom prst="rect">
            <a:avLst/>
          </a:prstGeom>
        </p:spPr>
      </p:pic>
      <p:sp>
        <p:nvSpPr>
          <p:cNvPr id="13" name="TextBox 12">
            <a:extLst>
              <a:ext uri="{FF2B5EF4-FFF2-40B4-BE49-F238E27FC236}">
                <a16:creationId xmlns:a16="http://schemas.microsoft.com/office/drawing/2014/main" id="{50080F95-7034-B57F-1812-2222CD494769}"/>
              </a:ext>
            </a:extLst>
          </p:cNvPr>
          <p:cNvSpPr txBox="1"/>
          <p:nvPr/>
        </p:nvSpPr>
        <p:spPr>
          <a:xfrm>
            <a:off x="1641159" y="827525"/>
            <a:ext cx="4257099" cy="338554"/>
          </a:xfrm>
          <a:prstGeom prst="rect">
            <a:avLst/>
          </a:prstGeom>
          <a:noFill/>
        </p:spPr>
        <p:txBody>
          <a:bodyPr wrap="square" rtlCol="0">
            <a:spAutoFit/>
          </a:bodyPr>
          <a:lstStyle/>
          <a:p>
            <a:r>
              <a:rPr lang="en-GB" sz="1600" b="1" dirty="0">
                <a:solidFill>
                  <a:srgbClr val="02765C"/>
                </a:solidFill>
              </a:rPr>
              <a:t>Ready		Respectful			 Safe</a:t>
            </a:r>
          </a:p>
        </p:txBody>
      </p:sp>
      <p:sp>
        <p:nvSpPr>
          <p:cNvPr id="50" name="Rectangle 49">
            <a:extLst>
              <a:ext uri="{FF2B5EF4-FFF2-40B4-BE49-F238E27FC236}">
                <a16:creationId xmlns:a16="http://schemas.microsoft.com/office/drawing/2014/main" id="{44931D29-8D13-5346-B107-BBD02DF70911}"/>
              </a:ext>
            </a:extLst>
          </p:cNvPr>
          <p:cNvSpPr/>
          <p:nvPr/>
        </p:nvSpPr>
        <p:spPr>
          <a:xfrm>
            <a:off x="161447" y="1167016"/>
            <a:ext cx="6469811" cy="504176"/>
          </a:xfrm>
          <a:prstGeom prst="rect">
            <a:avLst/>
          </a:prstGeom>
          <a:solidFill>
            <a:srgbClr val="CC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dirty="0">
                <a:solidFill>
                  <a:schemeClr val="tx1"/>
                </a:solidFill>
              </a:rPr>
              <a:t>Verbal Feedback</a:t>
            </a:r>
            <a:endParaRPr lang="en-GB" sz="2800" b="1" dirty="0">
              <a:solidFill>
                <a:schemeClr val="tx1"/>
              </a:solidFill>
            </a:endParaRPr>
          </a:p>
        </p:txBody>
      </p:sp>
      <p:sp>
        <p:nvSpPr>
          <p:cNvPr id="7" name="TextBox 6">
            <a:extLst>
              <a:ext uri="{FF2B5EF4-FFF2-40B4-BE49-F238E27FC236}">
                <a16:creationId xmlns:a16="http://schemas.microsoft.com/office/drawing/2014/main" id="{0D29B60B-BFFA-227B-85A2-BF37330B2256}"/>
              </a:ext>
            </a:extLst>
          </p:cNvPr>
          <p:cNvSpPr txBox="1"/>
          <p:nvPr/>
        </p:nvSpPr>
        <p:spPr>
          <a:xfrm>
            <a:off x="157778" y="1638696"/>
            <a:ext cx="3436620" cy="338554"/>
          </a:xfrm>
          <a:prstGeom prst="rect">
            <a:avLst/>
          </a:prstGeom>
          <a:noFill/>
        </p:spPr>
        <p:txBody>
          <a:bodyPr wrap="square">
            <a:spAutoFit/>
          </a:bodyPr>
          <a:lstStyle/>
          <a:p>
            <a:r>
              <a:rPr lang="en-US" sz="1600" b="1" dirty="0">
                <a:solidFill>
                  <a:schemeClr val="tx1"/>
                </a:solidFill>
              </a:rPr>
              <a:t>This is what we believe…</a:t>
            </a:r>
            <a:endParaRPr lang="en-GB" sz="1600" b="1" dirty="0">
              <a:solidFill>
                <a:schemeClr val="tx1"/>
              </a:solidFill>
            </a:endParaRPr>
          </a:p>
        </p:txBody>
      </p:sp>
      <p:sp>
        <p:nvSpPr>
          <p:cNvPr id="11" name="Rectangle 10">
            <a:extLst>
              <a:ext uri="{FF2B5EF4-FFF2-40B4-BE49-F238E27FC236}">
                <a16:creationId xmlns:a16="http://schemas.microsoft.com/office/drawing/2014/main" id="{4068BDA8-CDF0-8109-94CD-C065829D24DD}"/>
              </a:ext>
            </a:extLst>
          </p:cNvPr>
          <p:cNvSpPr/>
          <p:nvPr/>
        </p:nvSpPr>
        <p:spPr>
          <a:xfrm>
            <a:off x="194094" y="1977250"/>
            <a:ext cx="6469811" cy="1741885"/>
          </a:xfrm>
          <a:prstGeom prst="rect">
            <a:avLst/>
          </a:prstGeom>
          <a:solidFill>
            <a:srgbClr val="CC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fontAlgn="t"/>
            <a:r>
              <a:rPr lang="en-GB" sz="1400" dirty="0">
                <a:solidFill>
                  <a:schemeClr val="tx1"/>
                </a:solidFill>
                <a:effectLst/>
                <a:ea typeface="Calibri" panose="020F0502020204030204" pitchFamily="34" charset="0"/>
                <a:cs typeface="Times New Roman" panose="02020603050405020304" pitchFamily="18" charset="0"/>
              </a:rPr>
              <a:t>Our </a:t>
            </a:r>
            <a:r>
              <a:rPr lang="en-GB" sz="1400" dirty="0" err="1">
                <a:solidFill>
                  <a:schemeClr val="tx1"/>
                </a:solidFill>
                <a:effectLst/>
                <a:ea typeface="Calibri" panose="020F0502020204030204" pitchFamily="34" charset="0"/>
                <a:cs typeface="Times New Roman" panose="02020603050405020304" pitchFamily="18" charset="0"/>
              </a:rPr>
              <a:t>Muscliff</a:t>
            </a:r>
            <a:r>
              <a:rPr lang="en-GB" sz="1400" dirty="0">
                <a:solidFill>
                  <a:schemeClr val="tx1"/>
                </a:solidFill>
                <a:effectLst/>
                <a:ea typeface="Calibri" panose="020F0502020204030204" pitchFamily="34" charset="0"/>
                <a:cs typeface="Times New Roman" panose="02020603050405020304" pitchFamily="18" charset="0"/>
              </a:rPr>
              <a:t> ethos, underpinned by the five values, </a:t>
            </a:r>
            <a:r>
              <a:rPr lang="en-GB" sz="1400" b="1" dirty="0">
                <a:solidFill>
                  <a:schemeClr val="tx1"/>
                </a:solidFill>
                <a:effectLst/>
                <a:ea typeface="Calibri" panose="020F0502020204030204" pitchFamily="34" charset="0"/>
                <a:cs typeface="Times New Roman" panose="02020603050405020304" pitchFamily="18" charset="0"/>
              </a:rPr>
              <a:t>Resilience, Responsibility, Kindness, Curiosity </a:t>
            </a:r>
            <a:r>
              <a:rPr lang="en-GB" sz="1400" dirty="0">
                <a:solidFill>
                  <a:schemeClr val="tx1"/>
                </a:solidFill>
                <a:effectLst/>
                <a:ea typeface="Calibri" panose="020F0502020204030204" pitchFamily="34" charset="0"/>
                <a:cs typeface="Times New Roman" panose="02020603050405020304" pitchFamily="18" charset="0"/>
              </a:rPr>
              <a:t>and</a:t>
            </a:r>
            <a:r>
              <a:rPr lang="en-GB" sz="1400" b="1" dirty="0">
                <a:solidFill>
                  <a:schemeClr val="tx1"/>
                </a:solidFill>
                <a:effectLst/>
                <a:ea typeface="Calibri" panose="020F0502020204030204" pitchFamily="34" charset="0"/>
                <a:cs typeface="Times New Roman" panose="02020603050405020304" pitchFamily="18" charset="0"/>
              </a:rPr>
              <a:t> Aspiration</a:t>
            </a:r>
            <a:r>
              <a:rPr lang="en-GB" sz="1400" dirty="0">
                <a:solidFill>
                  <a:schemeClr val="tx1"/>
                </a:solidFill>
                <a:effectLst/>
                <a:ea typeface="Calibri" panose="020F0502020204030204" pitchFamily="34" charset="0"/>
                <a:cs typeface="Times New Roman" panose="02020603050405020304" pitchFamily="18" charset="0"/>
              </a:rPr>
              <a:t> drive all of our policies. These values are therefore reflected in our approach to feedback. We are committed to nurturing a growth mindset through our approach to feedback, which celebrates mistakes and empowers children to reflect on misconceptions. Our approach, using Live Feedback, aims to facilitate the best possible use of learning time: we promote a dynamic response to the learning moment, adapting and tailoring sessions at the point of learning. </a:t>
            </a:r>
          </a:p>
        </p:txBody>
      </p:sp>
      <p:sp>
        <p:nvSpPr>
          <p:cNvPr id="3" name="TextBox 2">
            <a:extLst>
              <a:ext uri="{FF2B5EF4-FFF2-40B4-BE49-F238E27FC236}">
                <a16:creationId xmlns:a16="http://schemas.microsoft.com/office/drawing/2014/main" id="{31767B0F-91D3-5E47-B592-486EE6D91574}"/>
              </a:ext>
            </a:extLst>
          </p:cNvPr>
          <p:cNvSpPr txBox="1"/>
          <p:nvPr/>
        </p:nvSpPr>
        <p:spPr>
          <a:xfrm>
            <a:off x="194094" y="5018830"/>
            <a:ext cx="6437164" cy="1564339"/>
          </a:xfrm>
          <a:prstGeom prst="rect">
            <a:avLst/>
          </a:prstGeom>
          <a:noFill/>
        </p:spPr>
        <p:txBody>
          <a:bodyPr wrap="square">
            <a:spAutoFit/>
          </a:bodyPr>
          <a:lstStyle/>
          <a:p>
            <a:pPr>
              <a:lnSpc>
                <a:spcPct val="115000"/>
              </a:lnSpc>
              <a:spcAft>
                <a:spcPts val="1000"/>
              </a:spcAft>
            </a:pPr>
            <a:r>
              <a:rPr lang="en-GB" sz="1400" dirty="0">
                <a:solidFill>
                  <a:srgbClr val="0070C0"/>
                </a:solidFill>
                <a:effectLst/>
                <a:ea typeface="Calibri" panose="020F0502020204030204" pitchFamily="34" charset="0"/>
                <a:cs typeface="Times New Roman" panose="02020603050405020304" pitchFamily="18" charset="0"/>
              </a:rPr>
              <a:t>Resilience – our feedback approach at </a:t>
            </a:r>
            <a:r>
              <a:rPr lang="en-GB" sz="1400" dirty="0" err="1">
                <a:solidFill>
                  <a:srgbClr val="0070C0"/>
                </a:solidFill>
                <a:effectLst/>
                <a:ea typeface="Calibri" panose="020F0502020204030204" pitchFamily="34" charset="0"/>
                <a:cs typeface="Times New Roman" panose="02020603050405020304" pitchFamily="18" charset="0"/>
              </a:rPr>
              <a:t>Muscliff</a:t>
            </a:r>
            <a:r>
              <a:rPr lang="en-GB" sz="1400" dirty="0">
                <a:solidFill>
                  <a:srgbClr val="0070C0"/>
                </a:solidFill>
                <a:effectLst/>
                <a:ea typeface="Calibri" panose="020F0502020204030204" pitchFamily="34" charset="0"/>
                <a:cs typeface="Times New Roman" panose="02020603050405020304" pitchFamily="18" charset="0"/>
              </a:rPr>
              <a:t> allows learners to recognise that ‘being wrong’ is integral to learning. </a:t>
            </a:r>
            <a:r>
              <a:rPr lang="en-US" sz="1400" dirty="0">
                <a:solidFill>
                  <a:srgbClr val="0070C0"/>
                </a:solidFill>
                <a:effectLst/>
                <a:ea typeface="Calibri" panose="020F0502020204030204" pitchFamily="34" charset="0"/>
                <a:cs typeface="Segoe UI" panose="020B0502040204020203" pitchFamily="34" charset="0"/>
              </a:rPr>
              <a:t>Rather than letting difficulties or failure overcome them and drain their resolve, resilient children use their mistakes as a learning opportunity to improve and come back even stronger – just like our very own </a:t>
            </a:r>
            <a:r>
              <a:rPr lang="en-US" sz="1400" dirty="0" err="1">
                <a:solidFill>
                  <a:srgbClr val="0070C0"/>
                </a:solidFill>
                <a:effectLst/>
                <a:ea typeface="Calibri" panose="020F0502020204030204" pitchFamily="34" charset="0"/>
                <a:cs typeface="Segoe UI" panose="020B0502040204020203" pitchFamily="34" charset="0"/>
              </a:rPr>
              <a:t>Muscliff</a:t>
            </a:r>
            <a:r>
              <a:rPr lang="en-US" sz="1400" dirty="0">
                <a:solidFill>
                  <a:srgbClr val="0070C0"/>
                </a:solidFill>
                <a:effectLst/>
                <a:ea typeface="Calibri" panose="020F0502020204030204" pitchFamily="34" charset="0"/>
                <a:cs typeface="Segoe UI" panose="020B0502040204020203" pitchFamily="34" charset="0"/>
              </a:rPr>
              <a:t> Mouse. We celebrate ‘wise mistakes’ and deepen understanding by ‘unpicking’ and exploring why particular mistakes have occurred. </a:t>
            </a:r>
            <a:endParaRPr lang="en-GB" sz="1400" dirty="0">
              <a:effectLst/>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CC5BC88F-2EA1-ABC7-0C51-51D4A61D6F4E}"/>
              </a:ext>
            </a:extLst>
          </p:cNvPr>
          <p:cNvSpPr txBox="1"/>
          <p:nvPr/>
        </p:nvSpPr>
        <p:spPr>
          <a:xfrm>
            <a:off x="146153" y="6612171"/>
            <a:ext cx="6437164" cy="1316579"/>
          </a:xfrm>
          <a:prstGeom prst="rect">
            <a:avLst/>
          </a:prstGeom>
          <a:noFill/>
        </p:spPr>
        <p:txBody>
          <a:bodyPr wrap="square">
            <a:spAutoFit/>
          </a:bodyPr>
          <a:lstStyle/>
          <a:p>
            <a:pPr>
              <a:lnSpc>
                <a:spcPct val="115000"/>
              </a:lnSpc>
              <a:spcAft>
                <a:spcPts val="1000"/>
              </a:spcAft>
            </a:pPr>
            <a:r>
              <a:rPr lang="en-US" sz="1400" dirty="0">
                <a:effectLst/>
                <a:ea typeface="Calibri" panose="020F0502020204030204" pitchFamily="34" charset="0"/>
                <a:cs typeface="Segoe UI" panose="020B0502040204020203" pitchFamily="34" charset="0"/>
              </a:rPr>
              <a:t>Responsibility – our feedback approach </a:t>
            </a:r>
            <a:r>
              <a:rPr lang="en-US" sz="1400" dirty="0" err="1">
                <a:effectLst/>
                <a:ea typeface="Calibri" panose="020F0502020204030204" pitchFamily="34" charset="0"/>
                <a:cs typeface="Segoe UI" panose="020B0502040204020203" pitchFamily="34" charset="0"/>
              </a:rPr>
              <a:t>recognises</a:t>
            </a:r>
            <a:r>
              <a:rPr lang="en-US" sz="1400" dirty="0">
                <a:effectLst/>
                <a:ea typeface="Calibri" panose="020F0502020204030204" pitchFamily="34" charset="0"/>
                <a:cs typeface="Segoe UI" panose="020B0502040204020203" pitchFamily="34" charset="0"/>
              </a:rPr>
              <a:t> that </a:t>
            </a:r>
            <a:r>
              <a:rPr lang="en-GB" sz="1400" dirty="0">
                <a:effectLst/>
                <a:ea typeface="Calibri" panose="020F0502020204030204" pitchFamily="34" charset="0"/>
                <a:cs typeface="Times New Roman" panose="02020603050405020304" pitchFamily="18" charset="0"/>
              </a:rPr>
              <a:t>feedback should empower children to take responsibility for improving their own work and their learning; it should not take away from this responsibility by adults doing the hard thinking work for the pupil. Feedback is specific, accurate and clear. We ‘find and fix’ and have a responsibility to react to valuable criticism. </a:t>
            </a:r>
          </a:p>
        </p:txBody>
      </p:sp>
      <p:sp>
        <p:nvSpPr>
          <p:cNvPr id="12" name="TextBox 11">
            <a:extLst>
              <a:ext uri="{FF2B5EF4-FFF2-40B4-BE49-F238E27FC236}">
                <a16:creationId xmlns:a16="http://schemas.microsoft.com/office/drawing/2014/main" id="{64FF2136-A97E-D7F9-C732-433202B71887}"/>
              </a:ext>
            </a:extLst>
          </p:cNvPr>
          <p:cNvSpPr txBox="1"/>
          <p:nvPr/>
        </p:nvSpPr>
        <p:spPr>
          <a:xfrm>
            <a:off x="157778" y="7957752"/>
            <a:ext cx="6425539" cy="1812099"/>
          </a:xfrm>
          <a:prstGeom prst="rect">
            <a:avLst/>
          </a:prstGeom>
          <a:noFill/>
        </p:spPr>
        <p:txBody>
          <a:bodyPr wrap="square">
            <a:spAutoFit/>
          </a:bodyPr>
          <a:lstStyle/>
          <a:p>
            <a:pPr>
              <a:lnSpc>
                <a:spcPct val="115000"/>
              </a:lnSpc>
              <a:spcAft>
                <a:spcPts val="1000"/>
              </a:spcAft>
            </a:pPr>
            <a:r>
              <a:rPr lang="en-GB" sz="1400" dirty="0">
                <a:solidFill>
                  <a:srgbClr val="FFC000"/>
                </a:solidFill>
                <a:effectLst/>
                <a:ea typeface="Calibri" panose="020F0502020204030204" pitchFamily="34" charset="0"/>
                <a:cs typeface="Times New Roman" panose="02020603050405020304" pitchFamily="18" charset="0"/>
              </a:rPr>
              <a:t>Curiosity – we understand that curiosity drives pupil engagement. </a:t>
            </a:r>
            <a:r>
              <a:rPr lang="en-GB" sz="1400" dirty="0">
                <a:solidFill>
                  <a:srgbClr val="FFC000"/>
                </a:solidFill>
                <a:effectLst/>
                <a:ea typeface="Calibri" panose="020F0502020204030204" pitchFamily="34" charset="0"/>
                <a:cs typeface="Arial" panose="020B0604020202020204" pitchFamily="34" charset="0"/>
              </a:rPr>
              <a:t>When we dare to follow our curiosity, we step out of our comfort zone. It’s here where the real learning happens. Curiosity is triggered when we become aware of a gap in our knowledge and our approach to feedback celebrates children who are able to refocus their learning to address misconceptions themselves with support. Children ask questions to further their understanding and look for their own answers. ‘Monty Says’ develops curiosity and prompts children to explore their learning from a different perspective. </a:t>
            </a:r>
            <a:endParaRPr lang="en-GB" sz="1400" dirty="0">
              <a:effectLst/>
              <a:ea typeface="Calibri" panose="020F0502020204030204" pitchFamily="34" charset="0"/>
              <a:cs typeface="Times New Roman" panose="02020603050405020304" pitchFamily="18" charset="0"/>
            </a:endParaRPr>
          </a:p>
        </p:txBody>
      </p:sp>
      <p:pic>
        <p:nvPicPr>
          <p:cNvPr id="15" name="Picture 14">
            <a:extLst>
              <a:ext uri="{FF2B5EF4-FFF2-40B4-BE49-F238E27FC236}">
                <a16:creationId xmlns:a16="http://schemas.microsoft.com/office/drawing/2014/main" id="{D01C270C-E817-F515-095B-E511215EC79E}"/>
              </a:ext>
            </a:extLst>
          </p:cNvPr>
          <p:cNvPicPr>
            <a:picLocks noChangeAspect="1"/>
          </p:cNvPicPr>
          <p:nvPr/>
        </p:nvPicPr>
        <p:blipFill rotWithShape="1">
          <a:blip r:embed="rId3"/>
          <a:srcRect t="5556" r="1299" b="-8448"/>
          <a:stretch/>
        </p:blipFill>
        <p:spPr>
          <a:xfrm>
            <a:off x="761589" y="3798937"/>
            <a:ext cx="5334822" cy="1346441"/>
          </a:xfrm>
          <a:prstGeom prst="rect">
            <a:avLst/>
          </a:prstGeom>
        </p:spPr>
      </p:pic>
      <p:sp>
        <p:nvSpPr>
          <p:cNvPr id="2" name="Slide Number Placeholder 1">
            <a:extLst>
              <a:ext uri="{FF2B5EF4-FFF2-40B4-BE49-F238E27FC236}">
                <a16:creationId xmlns:a16="http://schemas.microsoft.com/office/drawing/2014/main" id="{47FF966A-3E2C-5502-84D2-21FC32B1AC73}"/>
              </a:ext>
            </a:extLst>
          </p:cNvPr>
          <p:cNvSpPr>
            <a:spLocks noGrp="1"/>
          </p:cNvSpPr>
          <p:nvPr>
            <p:ph type="sldNum" sz="quarter" idx="12"/>
          </p:nvPr>
        </p:nvSpPr>
        <p:spPr/>
        <p:txBody>
          <a:bodyPr/>
          <a:lstStyle/>
          <a:p>
            <a:fld id="{1FB9D902-7619-4FE9-85FD-13C2F25CAED9}" type="slidenum">
              <a:rPr lang="en-GB" smtClean="0"/>
              <a:t>42</a:t>
            </a:fld>
            <a:endParaRPr lang="en-GB"/>
          </a:p>
        </p:txBody>
      </p:sp>
    </p:spTree>
    <p:extLst>
      <p:ext uri="{BB962C8B-B14F-4D97-AF65-F5344CB8AC3E}">
        <p14:creationId xmlns:p14="http://schemas.microsoft.com/office/powerpoint/2010/main" val="40207242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DD6FC-9CC3-3877-36F1-851EDD6BCC1F}"/>
            </a:ext>
          </a:extLst>
        </p:cNvPr>
        <p:cNvGrpSpPr/>
        <p:nvPr/>
      </p:nvGrpSpPr>
      <p:grpSpPr>
        <a:xfrm>
          <a:off x="0" y="0"/>
          <a:ext cx="0" cy="0"/>
          <a:chOff x="0" y="0"/>
          <a:chExt cx="0" cy="0"/>
        </a:xfrm>
      </p:grpSpPr>
      <p:pic>
        <p:nvPicPr>
          <p:cNvPr id="46" name="Picture 45">
            <a:extLst>
              <a:ext uri="{FF2B5EF4-FFF2-40B4-BE49-F238E27FC236}">
                <a16:creationId xmlns:a16="http://schemas.microsoft.com/office/drawing/2014/main" id="{F1CD2CD1-CDD8-360D-718A-4915F5480C5B}"/>
              </a:ext>
            </a:extLst>
          </p:cNvPr>
          <p:cNvPicPr>
            <a:picLocks noChangeAspect="1"/>
          </p:cNvPicPr>
          <p:nvPr/>
        </p:nvPicPr>
        <p:blipFill>
          <a:blip r:embed="rId2"/>
          <a:stretch>
            <a:fillRect/>
          </a:stretch>
        </p:blipFill>
        <p:spPr>
          <a:xfrm>
            <a:off x="0" y="152150"/>
            <a:ext cx="6858000" cy="951186"/>
          </a:xfrm>
          <a:prstGeom prst="rect">
            <a:avLst/>
          </a:prstGeom>
        </p:spPr>
      </p:pic>
      <p:sp>
        <p:nvSpPr>
          <p:cNvPr id="13" name="TextBox 12">
            <a:extLst>
              <a:ext uri="{FF2B5EF4-FFF2-40B4-BE49-F238E27FC236}">
                <a16:creationId xmlns:a16="http://schemas.microsoft.com/office/drawing/2014/main" id="{5BEAF78F-67E3-A005-05DD-85EBCA60BE34}"/>
              </a:ext>
            </a:extLst>
          </p:cNvPr>
          <p:cNvSpPr txBox="1"/>
          <p:nvPr/>
        </p:nvSpPr>
        <p:spPr>
          <a:xfrm>
            <a:off x="1641159" y="827525"/>
            <a:ext cx="4257099" cy="338554"/>
          </a:xfrm>
          <a:prstGeom prst="rect">
            <a:avLst/>
          </a:prstGeom>
          <a:noFill/>
        </p:spPr>
        <p:txBody>
          <a:bodyPr wrap="square" rtlCol="0">
            <a:spAutoFit/>
          </a:bodyPr>
          <a:lstStyle/>
          <a:p>
            <a:r>
              <a:rPr lang="en-GB" sz="1600" b="1" dirty="0">
                <a:solidFill>
                  <a:srgbClr val="02765C"/>
                </a:solidFill>
              </a:rPr>
              <a:t>Ready		Respectful			 Safe</a:t>
            </a:r>
          </a:p>
        </p:txBody>
      </p:sp>
      <p:sp>
        <p:nvSpPr>
          <p:cNvPr id="50" name="Rectangle 49">
            <a:extLst>
              <a:ext uri="{FF2B5EF4-FFF2-40B4-BE49-F238E27FC236}">
                <a16:creationId xmlns:a16="http://schemas.microsoft.com/office/drawing/2014/main" id="{51398D7F-4832-80CD-A8A4-0C418F35FE18}"/>
              </a:ext>
            </a:extLst>
          </p:cNvPr>
          <p:cNvSpPr/>
          <p:nvPr/>
        </p:nvSpPr>
        <p:spPr>
          <a:xfrm>
            <a:off x="161447" y="1167016"/>
            <a:ext cx="6469811" cy="504176"/>
          </a:xfrm>
          <a:prstGeom prst="rect">
            <a:avLst/>
          </a:prstGeom>
          <a:solidFill>
            <a:srgbClr val="CC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dirty="0">
                <a:solidFill>
                  <a:schemeClr val="tx1"/>
                </a:solidFill>
              </a:rPr>
              <a:t>Verbal Feedback</a:t>
            </a:r>
            <a:endParaRPr lang="en-GB" sz="2800" b="1" dirty="0">
              <a:solidFill>
                <a:schemeClr val="tx1"/>
              </a:solidFill>
            </a:endParaRPr>
          </a:p>
        </p:txBody>
      </p:sp>
      <p:pic>
        <p:nvPicPr>
          <p:cNvPr id="15" name="Picture 14">
            <a:extLst>
              <a:ext uri="{FF2B5EF4-FFF2-40B4-BE49-F238E27FC236}">
                <a16:creationId xmlns:a16="http://schemas.microsoft.com/office/drawing/2014/main" id="{5BC0782E-D84F-3F5F-5AAC-500BA9BB92F7}"/>
              </a:ext>
            </a:extLst>
          </p:cNvPr>
          <p:cNvPicPr>
            <a:picLocks noChangeAspect="1"/>
          </p:cNvPicPr>
          <p:nvPr/>
        </p:nvPicPr>
        <p:blipFill rotWithShape="1">
          <a:blip r:embed="rId3"/>
          <a:srcRect t="5556" r="1299" b="-8448"/>
          <a:stretch/>
        </p:blipFill>
        <p:spPr>
          <a:xfrm>
            <a:off x="563436" y="8552472"/>
            <a:ext cx="5334822" cy="1346441"/>
          </a:xfrm>
          <a:prstGeom prst="rect">
            <a:avLst/>
          </a:prstGeom>
        </p:spPr>
      </p:pic>
      <p:sp>
        <p:nvSpPr>
          <p:cNvPr id="4" name="TextBox 3">
            <a:extLst>
              <a:ext uri="{FF2B5EF4-FFF2-40B4-BE49-F238E27FC236}">
                <a16:creationId xmlns:a16="http://schemas.microsoft.com/office/drawing/2014/main" id="{49F594D6-3198-8CC7-2509-B0F41B772520}"/>
              </a:ext>
            </a:extLst>
          </p:cNvPr>
          <p:cNvSpPr txBox="1"/>
          <p:nvPr/>
        </p:nvSpPr>
        <p:spPr>
          <a:xfrm>
            <a:off x="161447" y="1841454"/>
            <a:ext cx="6469811" cy="2683620"/>
          </a:xfrm>
          <a:prstGeom prst="rect">
            <a:avLst/>
          </a:prstGeom>
          <a:noFill/>
        </p:spPr>
        <p:txBody>
          <a:bodyPr wrap="square">
            <a:spAutoFit/>
          </a:bodyPr>
          <a:lstStyle/>
          <a:p>
            <a:pPr>
              <a:lnSpc>
                <a:spcPct val="115000"/>
              </a:lnSpc>
              <a:spcAft>
                <a:spcPts val="1000"/>
              </a:spcAft>
            </a:pPr>
            <a:r>
              <a:rPr lang="en-GB" sz="1400" dirty="0">
                <a:solidFill>
                  <a:srgbClr val="FF0000"/>
                </a:solidFill>
                <a:effectLst/>
                <a:ea typeface="Calibri" panose="020F0502020204030204" pitchFamily="34" charset="0"/>
                <a:cs typeface="Times New Roman" panose="02020603050405020304" pitchFamily="18" charset="0"/>
              </a:rPr>
              <a:t>Aspiration – feedback at </a:t>
            </a:r>
            <a:r>
              <a:rPr lang="en-GB" sz="1400" dirty="0" err="1">
                <a:solidFill>
                  <a:srgbClr val="FF0000"/>
                </a:solidFill>
                <a:effectLst/>
                <a:ea typeface="Calibri" panose="020F0502020204030204" pitchFamily="34" charset="0"/>
                <a:cs typeface="Times New Roman" panose="02020603050405020304" pitchFamily="18" charset="0"/>
              </a:rPr>
              <a:t>Muscliff</a:t>
            </a:r>
            <a:r>
              <a:rPr lang="en-GB" sz="1400" dirty="0">
                <a:solidFill>
                  <a:srgbClr val="FF0000"/>
                </a:solidFill>
                <a:effectLst/>
                <a:ea typeface="Calibri" panose="020F0502020204030204" pitchFamily="34" charset="0"/>
                <a:cs typeface="Times New Roman" panose="02020603050405020304" pitchFamily="18" charset="0"/>
              </a:rPr>
              <a:t> is developmental. It redirects or refocuses either the teacher’s or the learner’s actions to achieve a goal. Feedback alerts the teacher to misconceptions, so that the teacher can address these in subsequent lessons. Feedback must focus on deepening children’s understanding, driving them to aspire.</a:t>
            </a:r>
            <a:r>
              <a:rPr lang="en-GB" sz="1400" dirty="0">
                <a:effectLst/>
                <a:ea typeface="Calibri" panose="020F0502020204030204" pitchFamily="34" charset="0"/>
                <a:cs typeface="Times New Roman" panose="02020603050405020304" pitchFamily="18" charset="0"/>
              </a:rPr>
              <a:t> </a:t>
            </a:r>
          </a:p>
          <a:p>
            <a:pPr>
              <a:lnSpc>
                <a:spcPct val="115000"/>
              </a:lnSpc>
              <a:spcAft>
                <a:spcPts val="1000"/>
              </a:spcAft>
            </a:pPr>
            <a:r>
              <a:rPr lang="en-GB" sz="1400" dirty="0">
                <a:solidFill>
                  <a:srgbClr val="00B050"/>
                </a:solidFill>
                <a:effectLst/>
                <a:ea typeface="Calibri" panose="020F0502020204030204" pitchFamily="34" charset="0"/>
                <a:cs typeface="Times New Roman" panose="02020603050405020304" pitchFamily="18" charset="0"/>
              </a:rPr>
              <a:t>Kindness – feedback at </a:t>
            </a:r>
            <a:r>
              <a:rPr lang="en-GB" sz="1400" dirty="0" err="1">
                <a:solidFill>
                  <a:srgbClr val="00B050"/>
                </a:solidFill>
                <a:effectLst/>
                <a:ea typeface="Calibri" panose="020F0502020204030204" pitchFamily="34" charset="0"/>
                <a:cs typeface="Times New Roman" panose="02020603050405020304" pitchFamily="18" charset="0"/>
              </a:rPr>
              <a:t>Muscliff</a:t>
            </a:r>
            <a:r>
              <a:rPr lang="en-GB" sz="1400" dirty="0">
                <a:solidFill>
                  <a:srgbClr val="00B050"/>
                </a:solidFill>
                <a:effectLst/>
                <a:ea typeface="Calibri" panose="020F0502020204030204" pitchFamily="34" charset="0"/>
                <a:cs typeface="Times New Roman" panose="02020603050405020304" pitchFamily="18" charset="0"/>
              </a:rPr>
              <a:t> is also motivational at all levels; it encourages an enthusiasm to learn. Our approach supports a classroom environment where children feel safe to ‘have a go’ and their learning is valued. We celebrate our own mistakes and the mistakes of others without fear of reprimand or condemnation. It is a kindness, mindfulness and empathy that allow us to understand mistakes and use these to move forward.</a:t>
            </a:r>
            <a:endParaRPr lang="en-GB" sz="1400" dirty="0">
              <a:effectLst/>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4120C55B-ADD0-6B3F-0773-E204F32341DD}"/>
              </a:ext>
            </a:extLst>
          </p:cNvPr>
          <p:cNvSpPr/>
          <p:nvPr/>
        </p:nvSpPr>
        <p:spPr>
          <a:xfrm>
            <a:off x="194094" y="4673810"/>
            <a:ext cx="6469811" cy="3729926"/>
          </a:xfrm>
          <a:prstGeom prst="rect">
            <a:avLst/>
          </a:prstGeom>
          <a:solidFill>
            <a:srgbClr val="CC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nSpc>
                <a:spcPct val="115000"/>
              </a:lnSpc>
              <a:spcAft>
                <a:spcPts val="1000"/>
              </a:spcAft>
            </a:pPr>
            <a:r>
              <a:rPr lang="en-GB" sz="1400" b="1" dirty="0">
                <a:solidFill>
                  <a:schemeClr val="tx1"/>
                </a:solidFill>
                <a:effectLst/>
                <a:ea typeface="Calibri" panose="020F0502020204030204" pitchFamily="34" charset="0"/>
                <a:cs typeface="Times New Roman" panose="02020603050405020304" pitchFamily="18" charset="0"/>
              </a:rPr>
              <a:t>Our Aims of feedback:</a:t>
            </a:r>
            <a:endParaRPr lang="en-GB" sz="1400" dirty="0">
              <a:solidFill>
                <a:schemeClr val="tx1"/>
              </a:solidFill>
              <a:effectLst/>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400" dirty="0">
                <a:solidFill>
                  <a:schemeClr val="tx1"/>
                </a:solidFill>
                <a:effectLst/>
                <a:ea typeface="Times New Roman" panose="02020603050405020304" pitchFamily="18" charset="0"/>
              </a:rPr>
              <a:t>An ethos in which teachers can focus on the learning of pupils.</a:t>
            </a:r>
          </a:p>
          <a:p>
            <a:pPr marL="342900" lvl="0" indent="-342900">
              <a:buFont typeface="Symbol" panose="05050102010706020507" pitchFamily="18" charset="2"/>
              <a:buChar char=""/>
            </a:pPr>
            <a:r>
              <a:rPr lang="en-GB" sz="1400" dirty="0">
                <a:solidFill>
                  <a:schemeClr val="tx1"/>
                </a:solidFill>
                <a:effectLst/>
                <a:ea typeface="Times New Roman" panose="02020603050405020304" pitchFamily="18" charset="0"/>
              </a:rPr>
              <a:t>An approach that emphasises that every learning moment matters.</a:t>
            </a:r>
          </a:p>
          <a:p>
            <a:pPr marL="342900" lvl="0" indent="-342900">
              <a:buFont typeface="Symbol" panose="05050102010706020507" pitchFamily="18" charset="2"/>
              <a:buChar char=""/>
            </a:pPr>
            <a:r>
              <a:rPr lang="en-GB" sz="1400" dirty="0">
                <a:solidFill>
                  <a:schemeClr val="tx1"/>
                </a:solidFill>
                <a:effectLst/>
                <a:ea typeface="Times New Roman" panose="02020603050405020304" pitchFamily="18" charset="0"/>
              </a:rPr>
              <a:t>Exploit learning opportunities by unpicking misconceptions.</a:t>
            </a:r>
          </a:p>
          <a:p>
            <a:pPr marL="342900" lvl="0" indent="-342900">
              <a:buFont typeface="Symbol" panose="05050102010706020507" pitchFamily="18" charset="2"/>
              <a:buChar char=""/>
            </a:pPr>
            <a:r>
              <a:rPr lang="en-GB" sz="1400" dirty="0">
                <a:solidFill>
                  <a:schemeClr val="tx1"/>
                </a:solidFill>
                <a:effectLst/>
                <a:ea typeface="Times New Roman" panose="02020603050405020304" pitchFamily="18" charset="0"/>
              </a:rPr>
              <a:t>To anticipate misconceptions and plan for these.</a:t>
            </a:r>
          </a:p>
          <a:p>
            <a:pPr marL="342900" lvl="0" indent="-342900">
              <a:buFont typeface="Symbol" panose="05050102010706020507" pitchFamily="18" charset="2"/>
              <a:buChar char=""/>
            </a:pPr>
            <a:r>
              <a:rPr lang="en-GB" sz="1400" dirty="0">
                <a:solidFill>
                  <a:schemeClr val="tx1"/>
                </a:solidFill>
                <a:effectLst/>
                <a:ea typeface="Times New Roman" panose="02020603050405020304" pitchFamily="18" charset="0"/>
              </a:rPr>
              <a:t>To use teacher time more effectively to plot next steps.</a:t>
            </a:r>
          </a:p>
          <a:p>
            <a:pPr marL="342900" lvl="0" indent="-342900">
              <a:buFont typeface="Symbol" panose="05050102010706020507" pitchFamily="18" charset="2"/>
              <a:buChar char=""/>
            </a:pPr>
            <a:r>
              <a:rPr lang="en-GB" sz="1400" dirty="0">
                <a:solidFill>
                  <a:schemeClr val="tx1"/>
                </a:solidFill>
                <a:effectLst/>
                <a:ea typeface="Times New Roman" panose="02020603050405020304" pitchFamily="18" charset="0"/>
              </a:rPr>
              <a:t>An environment where teachers provide instant verbal feedback in lessons.</a:t>
            </a:r>
          </a:p>
          <a:p>
            <a:pPr marL="342900" lvl="0" indent="-342900">
              <a:buFont typeface="Symbol" panose="05050102010706020507" pitchFamily="18" charset="2"/>
              <a:buChar char=""/>
            </a:pPr>
            <a:r>
              <a:rPr lang="en-GB" sz="1400" dirty="0">
                <a:solidFill>
                  <a:schemeClr val="tx1"/>
                </a:solidFill>
                <a:effectLst/>
                <a:ea typeface="Times New Roman" panose="02020603050405020304" pitchFamily="18" charset="0"/>
              </a:rPr>
              <a:t>Foster targeted talk about knowledge and skills.</a:t>
            </a:r>
          </a:p>
          <a:p>
            <a:pPr marL="342900" lvl="0" indent="-342900">
              <a:buFont typeface="Symbol" panose="05050102010706020507" pitchFamily="18" charset="2"/>
              <a:buChar char=""/>
            </a:pPr>
            <a:r>
              <a:rPr lang="en-GB" sz="1400" dirty="0">
                <a:solidFill>
                  <a:schemeClr val="tx1"/>
                </a:solidFill>
                <a:effectLst/>
                <a:ea typeface="Times New Roman" panose="02020603050405020304" pitchFamily="18" charset="0"/>
              </a:rPr>
              <a:t>Encourage children to think about where they’re going, how well they are getting on and what’s next.</a:t>
            </a:r>
          </a:p>
          <a:p>
            <a:pPr marL="342900" lvl="0" indent="-342900">
              <a:lnSpc>
                <a:spcPct val="115000"/>
              </a:lnSpc>
              <a:spcAft>
                <a:spcPts val="1000"/>
              </a:spcAft>
              <a:buFont typeface="Symbol" panose="05050102010706020507" pitchFamily="18" charset="2"/>
              <a:buChar char=""/>
            </a:pPr>
            <a:r>
              <a:rPr lang="en-GB" sz="1400" dirty="0">
                <a:solidFill>
                  <a:schemeClr val="tx1"/>
                </a:solidFill>
                <a:effectLst/>
                <a:ea typeface="Calibri" panose="020F0502020204030204" pitchFamily="34" charset="0"/>
                <a:cs typeface="Tahoma" panose="020B0604030504040204" pitchFamily="34" charset="0"/>
              </a:rPr>
              <a:t>encourage, motivate, support and promote positive attitudes</a:t>
            </a:r>
            <a:endParaRPr lang="en-GB" sz="1400" dirty="0">
              <a:solidFill>
                <a:schemeClr val="tx1"/>
              </a:solidFill>
              <a:effectLst/>
              <a:ea typeface="Calibri" panose="020F0502020204030204" pitchFamily="34" charset="0"/>
              <a:cs typeface="Times New Roman" panose="02020603050405020304" pitchFamily="18" charset="0"/>
            </a:endParaRPr>
          </a:p>
          <a:p>
            <a:pPr marL="342900" lvl="0" indent="-342900">
              <a:lnSpc>
                <a:spcPct val="115000"/>
              </a:lnSpc>
              <a:spcAft>
                <a:spcPts val="1000"/>
              </a:spcAft>
              <a:buFont typeface="Symbol" panose="05050102010706020507" pitchFamily="18" charset="2"/>
              <a:buChar char=""/>
            </a:pPr>
            <a:r>
              <a:rPr lang="en-GB" sz="1400" dirty="0">
                <a:solidFill>
                  <a:schemeClr val="tx1"/>
                </a:solidFill>
                <a:effectLst/>
                <a:ea typeface="Calibri" panose="020F0502020204030204" pitchFamily="34" charset="0"/>
                <a:cs typeface="Tahoma" panose="020B0604030504040204" pitchFamily="34" charset="0"/>
              </a:rPr>
              <a:t>celebrate achievement, presentation and effort</a:t>
            </a:r>
            <a:endParaRPr lang="en-GB" sz="1400" dirty="0">
              <a:solidFill>
                <a:schemeClr val="tx1"/>
              </a:solidFill>
              <a:effectLst/>
              <a:ea typeface="Calibri" panose="020F0502020204030204" pitchFamily="34" charset="0"/>
              <a:cs typeface="Times New Roman" panose="02020603050405020304" pitchFamily="18" charset="0"/>
            </a:endParaRPr>
          </a:p>
          <a:p>
            <a:pPr marL="342900" lvl="0" indent="-342900">
              <a:lnSpc>
                <a:spcPct val="115000"/>
              </a:lnSpc>
              <a:spcAft>
                <a:spcPts val="1000"/>
              </a:spcAft>
              <a:buFont typeface="Symbol" panose="05050102010706020507" pitchFamily="18" charset="2"/>
              <a:buChar char=""/>
            </a:pPr>
            <a:r>
              <a:rPr lang="en-GB" sz="1400" dirty="0">
                <a:solidFill>
                  <a:schemeClr val="tx1"/>
                </a:solidFill>
                <a:effectLst/>
                <a:ea typeface="Calibri" panose="020F0502020204030204" pitchFamily="34" charset="0"/>
                <a:cs typeface="Tahoma" panose="020B0604030504040204" pitchFamily="34" charset="0"/>
              </a:rPr>
              <a:t>show pupils that we value their learning</a:t>
            </a:r>
            <a:endParaRPr lang="en-GB" sz="1400" dirty="0">
              <a:solidFill>
                <a:schemeClr val="tx1"/>
              </a:solidFill>
              <a:effectLst/>
              <a:ea typeface="Calibri" panose="020F0502020204030204" pitchFamily="34" charset="0"/>
              <a:cs typeface="Times New Roman" panose="02020603050405020304" pitchFamily="18" charset="0"/>
            </a:endParaRPr>
          </a:p>
          <a:p>
            <a:pPr fontAlgn="t"/>
            <a:endParaRPr lang="en-GB" sz="1400" dirty="0">
              <a:solidFill>
                <a:schemeClr val="tx1"/>
              </a:solidFill>
              <a:effectLst/>
              <a:ea typeface="Calibri" panose="020F0502020204030204" pitchFamily="34"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5110B507-A54B-DF41-2F18-B79C76E0E240}"/>
              </a:ext>
            </a:extLst>
          </p:cNvPr>
          <p:cNvSpPr>
            <a:spLocks noGrp="1"/>
          </p:cNvSpPr>
          <p:nvPr>
            <p:ph type="sldNum" sz="quarter" idx="12"/>
          </p:nvPr>
        </p:nvSpPr>
        <p:spPr/>
        <p:txBody>
          <a:bodyPr/>
          <a:lstStyle/>
          <a:p>
            <a:fld id="{1FB9D902-7619-4FE9-85FD-13C2F25CAED9}" type="slidenum">
              <a:rPr lang="en-GB" smtClean="0"/>
              <a:t>43</a:t>
            </a:fld>
            <a:endParaRPr lang="en-GB"/>
          </a:p>
        </p:txBody>
      </p:sp>
    </p:spTree>
    <p:extLst>
      <p:ext uri="{BB962C8B-B14F-4D97-AF65-F5344CB8AC3E}">
        <p14:creationId xmlns:p14="http://schemas.microsoft.com/office/powerpoint/2010/main" val="8187430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5615D5-004C-1E2C-B376-C9F2B37E0C7D}"/>
            </a:ext>
          </a:extLst>
        </p:cNvPr>
        <p:cNvGrpSpPr/>
        <p:nvPr/>
      </p:nvGrpSpPr>
      <p:grpSpPr>
        <a:xfrm>
          <a:off x="0" y="0"/>
          <a:ext cx="0" cy="0"/>
          <a:chOff x="0" y="0"/>
          <a:chExt cx="0" cy="0"/>
        </a:xfrm>
      </p:grpSpPr>
      <p:pic>
        <p:nvPicPr>
          <p:cNvPr id="46" name="Picture 45">
            <a:extLst>
              <a:ext uri="{FF2B5EF4-FFF2-40B4-BE49-F238E27FC236}">
                <a16:creationId xmlns:a16="http://schemas.microsoft.com/office/drawing/2014/main" id="{54E6F084-B547-C2C5-9801-83FCFB0228EB}"/>
              </a:ext>
            </a:extLst>
          </p:cNvPr>
          <p:cNvPicPr>
            <a:picLocks noChangeAspect="1"/>
          </p:cNvPicPr>
          <p:nvPr/>
        </p:nvPicPr>
        <p:blipFill>
          <a:blip r:embed="rId2"/>
          <a:stretch>
            <a:fillRect/>
          </a:stretch>
        </p:blipFill>
        <p:spPr>
          <a:xfrm>
            <a:off x="0" y="152150"/>
            <a:ext cx="6858000" cy="951186"/>
          </a:xfrm>
          <a:prstGeom prst="rect">
            <a:avLst/>
          </a:prstGeom>
        </p:spPr>
      </p:pic>
      <p:sp>
        <p:nvSpPr>
          <p:cNvPr id="13" name="TextBox 12">
            <a:extLst>
              <a:ext uri="{FF2B5EF4-FFF2-40B4-BE49-F238E27FC236}">
                <a16:creationId xmlns:a16="http://schemas.microsoft.com/office/drawing/2014/main" id="{CBFCEBF8-E1B4-1A6C-EB98-9306317333D9}"/>
              </a:ext>
            </a:extLst>
          </p:cNvPr>
          <p:cNvSpPr txBox="1"/>
          <p:nvPr/>
        </p:nvSpPr>
        <p:spPr>
          <a:xfrm>
            <a:off x="1641159" y="827525"/>
            <a:ext cx="4257099" cy="338554"/>
          </a:xfrm>
          <a:prstGeom prst="rect">
            <a:avLst/>
          </a:prstGeom>
          <a:noFill/>
        </p:spPr>
        <p:txBody>
          <a:bodyPr wrap="square" rtlCol="0">
            <a:spAutoFit/>
          </a:bodyPr>
          <a:lstStyle/>
          <a:p>
            <a:r>
              <a:rPr lang="en-GB" sz="1600" b="1" dirty="0">
                <a:solidFill>
                  <a:srgbClr val="02765C"/>
                </a:solidFill>
              </a:rPr>
              <a:t>Ready		Respectful			 Safe</a:t>
            </a:r>
          </a:p>
        </p:txBody>
      </p:sp>
      <p:sp>
        <p:nvSpPr>
          <p:cNvPr id="50" name="Rectangle 49">
            <a:extLst>
              <a:ext uri="{FF2B5EF4-FFF2-40B4-BE49-F238E27FC236}">
                <a16:creationId xmlns:a16="http://schemas.microsoft.com/office/drawing/2014/main" id="{403ED6F0-34C6-5A25-784E-3055C62C909D}"/>
              </a:ext>
            </a:extLst>
          </p:cNvPr>
          <p:cNvSpPr/>
          <p:nvPr/>
        </p:nvSpPr>
        <p:spPr>
          <a:xfrm>
            <a:off x="161447" y="1167016"/>
            <a:ext cx="6469811" cy="504176"/>
          </a:xfrm>
          <a:prstGeom prst="rect">
            <a:avLst/>
          </a:prstGeom>
          <a:solidFill>
            <a:srgbClr val="CC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dirty="0">
                <a:solidFill>
                  <a:schemeClr val="tx1"/>
                </a:solidFill>
              </a:rPr>
              <a:t>Verbal Feedback</a:t>
            </a:r>
            <a:endParaRPr lang="en-GB" sz="2800" b="1" dirty="0">
              <a:solidFill>
                <a:schemeClr val="tx1"/>
              </a:solidFill>
            </a:endParaRPr>
          </a:p>
        </p:txBody>
      </p:sp>
      <p:sp>
        <p:nvSpPr>
          <p:cNvPr id="5" name="Rectangle 4">
            <a:extLst>
              <a:ext uri="{FF2B5EF4-FFF2-40B4-BE49-F238E27FC236}">
                <a16:creationId xmlns:a16="http://schemas.microsoft.com/office/drawing/2014/main" id="{5C03D224-17CA-3C4F-5E66-650D721B6584}"/>
              </a:ext>
            </a:extLst>
          </p:cNvPr>
          <p:cNvSpPr/>
          <p:nvPr/>
        </p:nvSpPr>
        <p:spPr>
          <a:xfrm>
            <a:off x="161447" y="1778711"/>
            <a:ext cx="6469811" cy="2463089"/>
          </a:xfrm>
          <a:prstGeom prst="rect">
            <a:avLst/>
          </a:prstGeom>
          <a:solidFill>
            <a:srgbClr val="CC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nSpc>
                <a:spcPct val="115000"/>
              </a:lnSpc>
              <a:spcAft>
                <a:spcPts val="1000"/>
              </a:spcAft>
            </a:pPr>
            <a:r>
              <a:rPr lang="en-GB" sz="1400" b="1" dirty="0">
                <a:solidFill>
                  <a:schemeClr val="tx1"/>
                </a:solidFill>
                <a:effectLst/>
                <a:ea typeface="Calibri" panose="020F0502020204030204" pitchFamily="34" charset="0"/>
                <a:cs typeface="Times New Roman" panose="02020603050405020304" pitchFamily="18" charset="0"/>
              </a:rPr>
              <a:t>Where our approach originates:</a:t>
            </a:r>
            <a:endParaRPr lang="en-GB" sz="1400" dirty="0">
              <a:solidFill>
                <a:schemeClr val="tx1"/>
              </a:solidFill>
              <a:effectLst/>
              <a:ea typeface="Calibri" panose="020F0502020204030204" pitchFamily="34" charset="0"/>
              <a:cs typeface="Times New Roman" panose="02020603050405020304" pitchFamily="18" charset="0"/>
            </a:endParaRPr>
          </a:p>
          <a:p>
            <a:pPr>
              <a:lnSpc>
                <a:spcPct val="115000"/>
              </a:lnSpc>
              <a:spcAft>
                <a:spcPts val="1000"/>
              </a:spcAft>
            </a:pPr>
            <a:r>
              <a:rPr lang="en-GB" sz="1400" dirty="0">
                <a:solidFill>
                  <a:schemeClr val="tx1"/>
                </a:solidFill>
                <a:effectLst/>
                <a:ea typeface="Calibri" panose="020F0502020204030204" pitchFamily="34" charset="0"/>
                <a:cs typeface="Times New Roman" panose="02020603050405020304" pitchFamily="18" charset="0"/>
              </a:rPr>
              <a:t>At </a:t>
            </a:r>
            <a:r>
              <a:rPr lang="en-GB" sz="1400" dirty="0" err="1">
                <a:solidFill>
                  <a:schemeClr val="tx1"/>
                </a:solidFill>
                <a:effectLst/>
                <a:ea typeface="Calibri" panose="020F0502020204030204" pitchFamily="34" charset="0"/>
                <a:cs typeface="Times New Roman" panose="02020603050405020304" pitchFamily="18" charset="0"/>
              </a:rPr>
              <a:t>Muscliff</a:t>
            </a:r>
            <a:r>
              <a:rPr lang="en-GB" sz="1400" dirty="0">
                <a:solidFill>
                  <a:schemeClr val="tx1"/>
                </a:solidFill>
                <a:effectLst/>
                <a:ea typeface="Calibri" panose="020F0502020204030204" pitchFamily="34" charset="0"/>
                <a:cs typeface="Times New Roman" panose="02020603050405020304" pitchFamily="18" charset="0"/>
              </a:rPr>
              <a:t> Primary School, feedback is valued as an intrinsic and continuous part of the teaching and learning cycle, and we aim to maximise the effectiveness of its use in practice.  We are mindful of the research surrounding effective feedback, including ‘Visible Learning’ and we also recognise the workload implications of written marking. </a:t>
            </a:r>
          </a:p>
          <a:p>
            <a:pPr>
              <a:lnSpc>
                <a:spcPct val="115000"/>
              </a:lnSpc>
              <a:spcAft>
                <a:spcPts val="1000"/>
              </a:spcAft>
            </a:pPr>
            <a:r>
              <a:rPr lang="en-GB" sz="1400" dirty="0">
                <a:solidFill>
                  <a:schemeClr val="tx1"/>
                </a:solidFill>
                <a:effectLst/>
                <a:ea typeface="Calibri" panose="020F0502020204030204" pitchFamily="34" charset="0"/>
                <a:cs typeface="Times New Roman" panose="02020603050405020304" pitchFamily="18" charset="0"/>
              </a:rPr>
              <a:t>This policy is underpinned by theories of effective feedback, such as those developed by John Hattie. We recognise recommendations set out by the DfE. This policy is supported by the evidence of best practice from the Education Endowment Foundation. </a:t>
            </a:r>
          </a:p>
        </p:txBody>
      </p:sp>
      <p:pic>
        <p:nvPicPr>
          <p:cNvPr id="2" name="Picture 1">
            <a:extLst>
              <a:ext uri="{FF2B5EF4-FFF2-40B4-BE49-F238E27FC236}">
                <a16:creationId xmlns:a16="http://schemas.microsoft.com/office/drawing/2014/main" id="{45BD1949-FFA4-2E9C-F5A2-7913BA4E2CF2}"/>
              </a:ext>
            </a:extLst>
          </p:cNvPr>
          <p:cNvPicPr>
            <a:picLocks noChangeAspect="1"/>
          </p:cNvPicPr>
          <p:nvPr/>
        </p:nvPicPr>
        <p:blipFill>
          <a:blip r:embed="rId3"/>
          <a:stretch>
            <a:fillRect/>
          </a:stretch>
        </p:blipFill>
        <p:spPr>
          <a:xfrm>
            <a:off x="83556" y="4349319"/>
            <a:ext cx="2519944" cy="3588181"/>
          </a:xfrm>
          <a:prstGeom prst="rect">
            <a:avLst/>
          </a:prstGeom>
        </p:spPr>
      </p:pic>
      <p:sp>
        <p:nvSpPr>
          <p:cNvPr id="3" name="TextBox 2">
            <a:extLst>
              <a:ext uri="{FF2B5EF4-FFF2-40B4-BE49-F238E27FC236}">
                <a16:creationId xmlns:a16="http://schemas.microsoft.com/office/drawing/2014/main" id="{97D0FA2B-113A-8E8E-3753-4C1AA4F758B6}"/>
              </a:ext>
            </a:extLst>
          </p:cNvPr>
          <p:cNvSpPr txBox="1"/>
          <p:nvPr/>
        </p:nvSpPr>
        <p:spPr>
          <a:xfrm>
            <a:off x="161447" y="8025538"/>
            <a:ext cx="2520445" cy="1384995"/>
          </a:xfrm>
          <a:prstGeom prst="rect">
            <a:avLst/>
          </a:prstGeom>
          <a:noFill/>
        </p:spPr>
        <p:txBody>
          <a:bodyPr wrap="square">
            <a:spAutoFit/>
          </a:bodyPr>
          <a:lstStyle/>
          <a:p>
            <a:r>
              <a:rPr lang="en-US" sz="1400" dirty="0">
                <a:solidFill>
                  <a:schemeClr val="tx1"/>
                </a:solidFill>
              </a:rPr>
              <a:t>Providing verbal feedback was one of the c</a:t>
            </a:r>
            <a:r>
              <a:rPr lang="en-US" sz="1400" dirty="0"/>
              <a:t>hanges that we made to support teachers’ workload. This decision was made following a research project as part of an NPQH. </a:t>
            </a:r>
            <a:endParaRPr lang="en-GB" sz="1400" dirty="0">
              <a:solidFill>
                <a:schemeClr val="tx1"/>
              </a:solidFill>
            </a:endParaRPr>
          </a:p>
        </p:txBody>
      </p:sp>
      <p:sp>
        <p:nvSpPr>
          <p:cNvPr id="8" name="Rectangle 7">
            <a:extLst>
              <a:ext uri="{FF2B5EF4-FFF2-40B4-BE49-F238E27FC236}">
                <a16:creationId xmlns:a16="http://schemas.microsoft.com/office/drawing/2014/main" id="{21526445-17D4-DDE0-72D2-520160CEF308}"/>
              </a:ext>
            </a:extLst>
          </p:cNvPr>
          <p:cNvSpPr/>
          <p:nvPr/>
        </p:nvSpPr>
        <p:spPr>
          <a:xfrm>
            <a:off x="2968977" y="5547353"/>
            <a:ext cx="3573381" cy="3748336"/>
          </a:xfrm>
          <a:prstGeom prst="rect">
            <a:avLst/>
          </a:prstGeom>
          <a:solidFill>
            <a:srgbClr val="CC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just">
              <a:spcAft>
                <a:spcPts val="750"/>
              </a:spcAft>
            </a:pPr>
            <a:r>
              <a:rPr lang="en-GB" sz="1400" dirty="0">
                <a:solidFill>
                  <a:schemeClr val="tx1"/>
                </a:solidFill>
                <a:effectLst/>
                <a:ea typeface="Times New Roman" panose="02020603050405020304" pitchFamily="18" charset="0"/>
                <a:cs typeface="Arial" panose="020B0604020202020204" pitchFamily="34" charset="0"/>
              </a:rPr>
              <a:t>High quality feedback from all adults - at the point of children working - is one of the factors that we know has a huge impact.  This could be verbally or in writing and is given to children immediately during the lesson.  This is called ‘Live Marking’ and it makes a huge difference to how much progress children make every lesson. Many schools have adopted this approach already.   </a:t>
            </a:r>
            <a:endParaRPr lang="en-GB" sz="1400" dirty="0">
              <a:solidFill>
                <a:schemeClr val="tx1"/>
              </a:solidFill>
              <a:effectLst/>
              <a:ea typeface="Times New Roman" panose="02020603050405020304" pitchFamily="18" charset="0"/>
            </a:endParaRPr>
          </a:p>
          <a:p>
            <a:pPr algn="just">
              <a:spcAft>
                <a:spcPts val="750"/>
              </a:spcAft>
            </a:pPr>
            <a:r>
              <a:rPr lang="en-GB" sz="1400" dirty="0">
                <a:solidFill>
                  <a:schemeClr val="tx1"/>
                </a:solidFill>
                <a:effectLst/>
                <a:ea typeface="Times New Roman" panose="02020603050405020304" pitchFamily="18" charset="0"/>
                <a:cs typeface="Arial" panose="020B0604020202020204" pitchFamily="34" charset="0"/>
              </a:rPr>
              <a:t>‘Live Marking’ means that rather than asking our adults to write long comments after the children have finished their work, we spend that time after a lesson reflecting on that recent learning and in designing and tailoring the next steps instead; this is more effective use of this time.  </a:t>
            </a:r>
            <a:endParaRPr lang="en-GB" sz="1400" dirty="0">
              <a:solidFill>
                <a:schemeClr val="tx1"/>
              </a:solidFill>
              <a:effectLst/>
              <a:ea typeface="Times New Roman" panose="02020603050405020304" pitchFamily="18" charset="0"/>
            </a:endParaRPr>
          </a:p>
        </p:txBody>
      </p:sp>
      <p:sp>
        <p:nvSpPr>
          <p:cNvPr id="9" name="TextBox 8">
            <a:extLst>
              <a:ext uri="{FF2B5EF4-FFF2-40B4-BE49-F238E27FC236}">
                <a16:creationId xmlns:a16="http://schemas.microsoft.com/office/drawing/2014/main" id="{34B5413C-D309-D538-53C2-91D889CEEA69}"/>
              </a:ext>
            </a:extLst>
          </p:cNvPr>
          <p:cNvSpPr txBox="1"/>
          <p:nvPr/>
        </p:nvSpPr>
        <p:spPr>
          <a:xfrm>
            <a:off x="2968977" y="5085391"/>
            <a:ext cx="3436620" cy="338554"/>
          </a:xfrm>
          <a:prstGeom prst="rect">
            <a:avLst/>
          </a:prstGeom>
          <a:noFill/>
        </p:spPr>
        <p:txBody>
          <a:bodyPr wrap="square">
            <a:spAutoFit/>
          </a:bodyPr>
          <a:lstStyle/>
          <a:p>
            <a:r>
              <a:rPr lang="en-US" sz="1600" b="1" dirty="0"/>
              <a:t>And this is how that looks</a:t>
            </a:r>
            <a:r>
              <a:rPr lang="en-US" sz="1600" b="1" dirty="0">
                <a:solidFill>
                  <a:schemeClr val="tx1"/>
                </a:solidFill>
              </a:rPr>
              <a:t>…</a:t>
            </a:r>
            <a:endParaRPr lang="en-GB" sz="1600" b="1" dirty="0">
              <a:solidFill>
                <a:schemeClr val="tx1"/>
              </a:solidFill>
            </a:endParaRPr>
          </a:p>
        </p:txBody>
      </p:sp>
      <p:sp>
        <p:nvSpPr>
          <p:cNvPr id="4" name="Slide Number Placeholder 3">
            <a:extLst>
              <a:ext uri="{FF2B5EF4-FFF2-40B4-BE49-F238E27FC236}">
                <a16:creationId xmlns:a16="http://schemas.microsoft.com/office/drawing/2014/main" id="{578ED3EB-036C-06F3-22A9-905F5E2B8DCF}"/>
              </a:ext>
            </a:extLst>
          </p:cNvPr>
          <p:cNvSpPr>
            <a:spLocks noGrp="1"/>
          </p:cNvSpPr>
          <p:nvPr>
            <p:ph type="sldNum" sz="quarter" idx="12"/>
          </p:nvPr>
        </p:nvSpPr>
        <p:spPr/>
        <p:txBody>
          <a:bodyPr/>
          <a:lstStyle/>
          <a:p>
            <a:fld id="{1FB9D902-7619-4FE9-85FD-13C2F25CAED9}" type="slidenum">
              <a:rPr lang="en-GB" smtClean="0"/>
              <a:t>44</a:t>
            </a:fld>
            <a:endParaRPr lang="en-GB"/>
          </a:p>
        </p:txBody>
      </p:sp>
    </p:spTree>
    <p:extLst>
      <p:ext uri="{BB962C8B-B14F-4D97-AF65-F5344CB8AC3E}">
        <p14:creationId xmlns:p14="http://schemas.microsoft.com/office/powerpoint/2010/main" val="41693230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631D99-3561-B1F9-F628-6C2517F9DF07}"/>
            </a:ext>
          </a:extLst>
        </p:cNvPr>
        <p:cNvGrpSpPr/>
        <p:nvPr/>
      </p:nvGrpSpPr>
      <p:grpSpPr>
        <a:xfrm>
          <a:off x="0" y="0"/>
          <a:ext cx="0" cy="0"/>
          <a:chOff x="0" y="0"/>
          <a:chExt cx="0" cy="0"/>
        </a:xfrm>
      </p:grpSpPr>
      <p:pic>
        <p:nvPicPr>
          <p:cNvPr id="46" name="Picture 45">
            <a:extLst>
              <a:ext uri="{FF2B5EF4-FFF2-40B4-BE49-F238E27FC236}">
                <a16:creationId xmlns:a16="http://schemas.microsoft.com/office/drawing/2014/main" id="{9C98FA98-4ADE-0063-ACED-4024A6D49C4D}"/>
              </a:ext>
            </a:extLst>
          </p:cNvPr>
          <p:cNvPicPr>
            <a:picLocks noChangeAspect="1"/>
          </p:cNvPicPr>
          <p:nvPr/>
        </p:nvPicPr>
        <p:blipFill>
          <a:blip r:embed="rId2"/>
          <a:stretch>
            <a:fillRect/>
          </a:stretch>
        </p:blipFill>
        <p:spPr>
          <a:xfrm>
            <a:off x="0" y="152150"/>
            <a:ext cx="6858000" cy="951186"/>
          </a:xfrm>
          <a:prstGeom prst="rect">
            <a:avLst/>
          </a:prstGeom>
        </p:spPr>
      </p:pic>
      <p:sp>
        <p:nvSpPr>
          <p:cNvPr id="13" name="TextBox 12">
            <a:extLst>
              <a:ext uri="{FF2B5EF4-FFF2-40B4-BE49-F238E27FC236}">
                <a16:creationId xmlns:a16="http://schemas.microsoft.com/office/drawing/2014/main" id="{F0632F15-086D-4E29-ED61-517EE1B20293}"/>
              </a:ext>
            </a:extLst>
          </p:cNvPr>
          <p:cNvSpPr txBox="1"/>
          <p:nvPr/>
        </p:nvSpPr>
        <p:spPr>
          <a:xfrm>
            <a:off x="1641159" y="827525"/>
            <a:ext cx="4257099" cy="338554"/>
          </a:xfrm>
          <a:prstGeom prst="rect">
            <a:avLst/>
          </a:prstGeom>
          <a:noFill/>
        </p:spPr>
        <p:txBody>
          <a:bodyPr wrap="square" rtlCol="0">
            <a:spAutoFit/>
          </a:bodyPr>
          <a:lstStyle/>
          <a:p>
            <a:r>
              <a:rPr lang="en-GB" sz="1600" b="1" dirty="0">
                <a:solidFill>
                  <a:srgbClr val="02765C"/>
                </a:solidFill>
              </a:rPr>
              <a:t>Ready		Respectful			 Safe</a:t>
            </a:r>
          </a:p>
        </p:txBody>
      </p:sp>
      <p:sp>
        <p:nvSpPr>
          <p:cNvPr id="50" name="Rectangle 49">
            <a:extLst>
              <a:ext uri="{FF2B5EF4-FFF2-40B4-BE49-F238E27FC236}">
                <a16:creationId xmlns:a16="http://schemas.microsoft.com/office/drawing/2014/main" id="{F9975938-7AD5-DAD7-909A-FCB5697E3967}"/>
              </a:ext>
            </a:extLst>
          </p:cNvPr>
          <p:cNvSpPr/>
          <p:nvPr/>
        </p:nvSpPr>
        <p:spPr>
          <a:xfrm>
            <a:off x="161447" y="1167016"/>
            <a:ext cx="6469811" cy="504176"/>
          </a:xfrm>
          <a:prstGeom prst="rect">
            <a:avLst/>
          </a:prstGeom>
          <a:solidFill>
            <a:srgbClr val="CC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dirty="0">
                <a:solidFill>
                  <a:schemeClr val="tx1"/>
                </a:solidFill>
              </a:rPr>
              <a:t>Reflection and Action</a:t>
            </a:r>
            <a:endParaRPr lang="en-GB" sz="2800" b="1" dirty="0">
              <a:solidFill>
                <a:schemeClr val="tx1"/>
              </a:solidFill>
            </a:endParaRPr>
          </a:p>
        </p:txBody>
      </p:sp>
      <p:sp>
        <p:nvSpPr>
          <p:cNvPr id="7" name="TextBox 6">
            <a:extLst>
              <a:ext uri="{FF2B5EF4-FFF2-40B4-BE49-F238E27FC236}">
                <a16:creationId xmlns:a16="http://schemas.microsoft.com/office/drawing/2014/main" id="{28BD3A45-8719-DDB1-C45A-A490098DCDC4}"/>
              </a:ext>
            </a:extLst>
          </p:cNvPr>
          <p:cNvSpPr txBox="1"/>
          <p:nvPr/>
        </p:nvSpPr>
        <p:spPr>
          <a:xfrm>
            <a:off x="157778" y="1638696"/>
            <a:ext cx="3436620" cy="338554"/>
          </a:xfrm>
          <a:prstGeom prst="rect">
            <a:avLst/>
          </a:prstGeom>
          <a:noFill/>
        </p:spPr>
        <p:txBody>
          <a:bodyPr wrap="square">
            <a:spAutoFit/>
          </a:bodyPr>
          <a:lstStyle/>
          <a:p>
            <a:r>
              <a:rPr lang="en-US" sz="1600" b="1" dirty="0">
                <a:solidFill>
                  <a:schemeClr val="tx1"/>
                </a:solidFill>
              </a:rPr>
              <a:t>This is what we believe…</a:t>
            </a:r>
            <a:endParaRPr lang="en-GB" sz="1600" b="1" dirty="0">
              <a:solidFill>
                <a:schemeClr val="tx1"/>
              </a:solidFill>
            </a:endParaRPr>
          </a:p>
        </p:txBody>
      </p:sp>
      <p:sp>
        <p:nvSpPr>
          <p:cNvPr id="8" name="TextBox 7">
            <a:extLst>
              <a:ext uri="{FF2B5EF4-FFF2-40B4-BE49-F238E27FC236}">
                <a16:creationId xmlns:a16="http://schemas.microsoft.com/office/drawing/2014/main" id="{5D525C04-2A01-C238-67F1-55374ADE3EC1}"/>
              </a:ext>
            </a:extLst>
          </p:cNvPr>
          <p:cNvSpPr txBox="1"/>
          <p:nvPr/>
        </p:nvSpPr>
        <p:spPr>
          <a:xfrm>
            <a:off x="207543" y="2512610"/>
            <a:ext cx="3436620" cy="338554"/>
          </a:xfrm>
          <a:prstGeom prst="rect">
            <a:avLst/>
          </a:prstGeom>
          <a:noFill/>
        </p:spPr>
        <p:txBody>
          <a:bodyPr wrap="square">
            <a:spAutoFit/>
          </a:bodyPr>
          <a:lstStyle/>
          <a:p>
            <a:r>
              <a:rPr lang="en-US" sz="1600" b="1" dirty="0"/>
              <a:t>So this is what we do</a:t>
            </a:r>
            <a:r>
              <a:rPr lang="en-US" sz="1600" b="1" dirty="0">
                <a:solidFill>
                  <a:schemeClr val="tx1"/>
                </a:solidFill>
              </a:rPr>
              <a:t>…</a:t>
            </a:r>
            <a:endParaRPr lang="en-GB" sz="1600" b="1" dirty="0">
              <a:solidFill>
                <a:schemeClr val="tx1"/>
              </a:solidFill>
            </a:endParaRPr>
          </a:p>
        </p:txBody>
      </p:sp>
      <p:sp>
        <p:nvSpPr>
          <p:cNvPr id="10" name="Rectangle 9">
            <a:extLst>
              <a:ext uri="{FF2B5EF4-FFF2-40B4-BE49-F238E27FC236}">
                <a16:creationId xmlns:a16="http://schemas.microsoft.com/office/drawing/2014/main" id="{93FAB289-D587-71E5-8EA2-E838BE73F84D}"/>
              </a:ext>
            </a:extLst>
          </p:cNvPr>
          <p:cNvSpPr/>
          <p:nvPr/>
        </p:nvSpPr>
        <p:spPr>
          <a:xfrm>
            <a:off x="207543" y="2827151"/>
            <a:ext cx="6469811" cy="3945559"/>
          </a:xfrm>
          <a:prstGeom prst="rect">
            <a:avLst/>
          </a:prstGeom>
          <a:solidFill>
            <a:srgbClr val="CC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1400" dirty="0">
                <a:solidFill>
                  <a:schemeClr val="tx1"/>
                </a:solidFill>
                <a:effectLst/>
                <a:ea typeface="Times New Roman" panose="02020603050405020304" pitchFamily="18" charset="0"/>
              </a:rPr>
              <a:t>Learning Logs are used</a:t>
            </a:r>
            <a:r>
              <a:rPr lang="en-GB" sz="1400" dirty="0">
                <a:solidFill>
                  <a:schemeClr val="tx1"/>
                </a:solidFill>
                <a:effectLst/>
                <a:ea typeface="Times New Roman" panose="02020603050405020304" pitchFamily="18" charset="0"/>
                <a:cs typeface="Tahoma" panose="020B0604030504040204" pitchFamily="34" charset="0"/>
              </a:rPr>
              <a:t> to prompt teachers to reflect. Teachers keep a Learning Log as part of their day-to-day practice which is used before, during and after each lesson. In the first instance, the Learning Log is used to anticipate and plan for misconceptions, detailing where children may need support (based on strong teacher pedagogy and through looking at previous logs, anticipating where the teaching might need further unpicking to facilitate excellent learning). This prompts teachers to adapt their lesson resources or plan for more targeted questions. During the lesson, teachers may make notes in their logs – this is to reinforce the importance of continual reflection. At this point teachers reflect on what they might do differently to change the current course of learning. Every lesson counts and our approach reinforces this ethos. The Learning Log also tracks pupils’ achievements and recognises when children have shown deeper insight to their learning. At the core of the learning log is continued observation and next step dialogue. When children have found learning harder to access, the teachers reflect on how they might work differently to ensure good progress.</a:t>
            </a:r>
            <a:endParaRPr lang="en-GB" sz="1400" dirty="0">
              <a:solidFill>
                <a:schemeClr val="tx1"/>
              </a:solidFill>
              <a:effectLst/>
              <a:ea typeface="Times New Roman" panose="02020603050405020304" pitchFamily="18" charset="0"/>
            </a:endParaRPr>
          </a:p>
          <a:p>
            <a:r>
              <a:rPr lang="en-GB" sz="1400" dirty="0">
                <a:solidFill>
                  <a:schemeClr val="tx1"/>
                </a:solidFill>
                <a:effectLst/>
                <a:ea typeface="Times New Roman" panose="02020603050405020304" pitchFamily="18" charset="0"/>
                <a:cs typeface="Tahoma" panose="020B0604030504040204" pitchFamily="34" charset="0"/>
              </a:rPr>
              <a:t> </a:t>
            </a:r>
            <a:endParaRPr lang="en-GB" sz="1400" dirty="0">
              <a:solidFill>
                <a:schemeClr val="tx1"/>
              </a:solidFill>
              <a:effectLst/>
              <a:ea typeface="Times New Roman" panose="02020603050405020304" pitchFamily="18" charset="0"/>
            </a:endParaRPr>
          </a:p>
          <a:p>
            <a:r>
              <a:rPr lang="en-GB" sz="1400" dirty="0">
                <a:solidFill>
                  <a:schemeClr val="tx1"/>
                </a:solidFill>
                <a:effectLst/>
                <a:ea typeface="Times New Roman" panose="02020603050405020304" pitchFamily="18" charset="0"/>
                <a:cs typeface="Tahoma" panose="020B0604030504040204" pitchFamily="34" charset="0"/>
              </a:rPr>
              <a:t>An 8.15am morning briefing gives the whole year team to discuss learning form the previous day and any adaptations to lessons for the coming day. </a:t>
            </a:r>
            <a:endParaRPr lang="en-GB" sz="1400" dirty="0">
              <a:solidFill>
                <a:schemeClr val="tx1"/>
              </a:solidFill>
              <a:effectLst/>
              <a:ea typeface="Times New Roman" panose="02020603050405020304" pitchFamily="18" charset="0"/>
            </a:endParaRPr>
          </a:p>
        </p:txBody>
      </p:sp>
      <p:sp>
        <p:nvSpPr>
          <p:cNvPr id="11" name="Rectangle 10">
            <a:extLst>
              <a:ext uri="{FF2B5EF4-FFF2-40B4-BE49-F238E27FC236}">
                <a16:creationId xmlns:a16="http://schemas.microsoft.com/office/drawing/2014/main" id="{06ED4F2C-A3F2-AE4E-1129-4DFFA593D703}"/>
              </a:ext>
            </a:extLst>
          </p:cNvPr>
          <p:cNvSpPr/>
          <p:nvPr/>
        </p:nvSpPr>
        <p:spPr>
          <a:xfrm>
            <a:off x="194091" y="1914144"/>
            <a:ext cx="6469811" cy="534786"/>
          </a:xfrm>
          <a:prstGeom prst="rect">
            <a:avLst/>
          </a:prstGeom>
          <a:solidFill>
            <a:srgbClr val="CC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fontAlgn="t"/>
            <a:r>
              <a:rPr lang="en-GB"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Teacher “reflection” as the way in which teachers construct the meanings and knowledge that guide their actions in the classroom.</a:t>
            </a:r>
            <a:endParaRPr lang="en-GB"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26EA6BE1-2A19-067C-5C8F-462312AB81C5}"/>
              </a:ext>
            </a:extLst>
          </p:cNvPr>
          <p:cNvSpPr txBox="1"/>
          <p:nvPr/>
        </p:nvSpPr>
        <p:spPr>
          <a:xfrm>
            <a:off x="157778" y="6812377"/>
            <a:ext cx="3436620" cy="338554"/>
          </a:xfrm>
          <a:prstGeom prst="rect">
            <a:avLst/>
          </a:prstGeom>
          <a:noFill/>
        </p:spPr>
        <p:txBody>
          <a:bodyPr wrap="square">
            <a:spAutoFit/>
          </a:bodyPr>
          <a:lstStyle/>
          <a:p>
            <a:r>
              <a:rPr lang="en-US" sz="1600" b="1" dirty="0"/>
              <a:t>And this is how that looks</a:t>
            </a:r>
            <a:r>
              <a:rPr lang="en-US" sz="1600" b="1" dirty="0">
                <a:solidFill>
                  <a:schemeClr val="tx1"/>
                </a:solidFill>
              </a:rPr>
              <a:t>…</a:t>
            </a:r>
            <a:endParaRPr lang="en-GB" sz="1600" b="1" dirty="0">
              <a:solidFill>
                <a:schemeClr val="tx1"/>
              </a:solidFill>
            </a:endParaRPr>
          </a:p>
        </p:txBody>
      </p:sp>
      <p:sp>
        <p:nvSpPr>
          <p:cNvPr id="14" name="Rectangle 13">
            <a:extLst>
              <a:ext uri="{FF2B5EF4-FFF2-40B4-BE49-F238E27FC236}">
                <a16:creationId xmlns:a16="http://schemas.microsoft.com/office/drawing/2014/main" id="{F5C40C9E-2AD4-0346-F10E-6C4B7AB86815}"/>
              </a:ext>
            </a:extLst>
          </p:cNvPr>
          <p:cNvSpPr/>
          <p:nvPr/>
        </p:nvSpPr>
        <p:spPr>
          <a:xfrm>
            <a:off x="207542" y="7284056"/>
            <a:ext cx="6423715" cy="2228243"/>
          </a:xfrm>
          <a:prstGeom prst="rect">
            <a:avLst/>
          </a:prstGeom>
          <a:solidFill>
            <a:srgbClr val="CC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fontAlgn="t"/>
            <a:r>
              <a:rPr lang="en-GB"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Rather than spending hours marking, invest that time in </a:t>
            </a:r>
            <a:r>
              <a:rPr lang="en-GB" sz="1400" dirty="0">
                <a:solidFill>
                  <a:schemeClr val="tx1"/>
                </a:solidFill>
                <a:latin typeface="Calibri" panose="020F0502020204030204" pitchFamily="34" charset="0"/>
                <a:ea typeface="Calibri" panose="020F0502020204030204" pitchFamily="34" charset="0"/>
                <a:cs typeface="Calibri" panose="020F0502020204030204" pitchFamily="34" charset="0"/>
              </a:rPr>
              <a:t>ACTION. </a:t>
            </a:r>
            <a:r>
              <a:rPr lang="en-GB" sz="1400" dirty="0" err="1">
                <a:solidFill>
                  <a:schemeClr val="tx1"/>
                </a:solidFill>
                <a:latin typeface="Calibri" panose="020F0502020204030204" pitchFamily="34" charset="0"/>
                <a:ea typeface="Calibri" panose="020F0502020204030204" pitchFamily="34" charset="0"/>
                <a:cs typeface="Calibri" panose="020F0502020204030204" pitchFamily="34" charset="0"/>
              </a:rPr>
              <a:t>Muscliff</a:t>
            </a:r>
            <a:r>
              <a:rPr lang="en-GB" sz="1400" dirty="0">
                <a:solidFill>
                  <a:schemeClr val="tx1"/>
                </a:solidFill>
                <a:latin typeface="Calibri" panose="020F0502020204030204" pitchFamily="34" charset="0"/>
                <a:ea typeface="Calibri" panose="020F0502020204030204" pitchFamily="34" charset="0"/>
                <a:cs typeface="Calibri" panose="020F0502020204030204" pitchFamily="34" charset="0"/>
              </a:rPr>
              <a:t> teachers DO SOMETHING that leads to change. </a:t>
            </a:r>
          </a:p>
          <a:p>
            <a:pPr fontAlgn="t"/>
            <a:r>
              <a:rPr lang="en-GB"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Best practice is to act during the lesson. But we realise that this isn’t always possible. </a:t>
            </a:r>
            <a:r>
              <a:rPr lang="en-GB" sz="1400" dirty="0">
                <a:solidFill>
                  <a:schemeClr val="tx1"/>
                </a:solidFill>
                <a:latin typeface="Calibri" panose="020F0502020204030204" pitchFamily="34" charset="0"/>
                <a:ea typeface="Calibri" panose="020F0502020204030204" pitchFamily="34" charset="0"/>
                <a:cs typeface="Calibri" panose="020F0502020204030204" pitchFamily="34" charset="0"/>
              </a:rPr>
              <a:t>A change might be that teachers create a keep-up task for specific children. It could be that an additional resource is woven into tomorrow’s lesson to address a concept that wasn’t quite secure. The action will vary depending on the teacher’s reflection. It could be individualised, something for a group or class or an action for the whole year group. </a:t>
            </a:r>
          </a:p>
          <a:p>
            <a:pPr fontAlgn="t"/>
            <a:r>
              <a:rPr lang="en-GB"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Teachers </a:t>
            </a:r>
            <a:r>
              <a:rPr lang="en-GB" sz="1400" dirty="0">
                <a:solidFill>
                  <a:schemeClr val="tx1"/>
                </a:solidFill>
                <a:latin typeface="Calibri" panose="020F0502020204030204" pitchFamily="34" charset="0"/>
                <a:ea typeface="Calibri" panose="020F0502020204030204" pitchFamily="34" charset="0"/>
                <a:cs typeface="Calibri" panose="020F0502020204030204" pitchFamily="34" charset="0"/>
              </a:rPr>
              <a:t>talk about their reflections to support them in determining the best possible action.</a:t>
            </a:r>
            <a:endParaRPr lang="en-GB"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8759A809-82DC-18E0-945F-C3D0E683EAE9}"/>
              </a:ext>
            </a:extLst>
          </p:cNvPr>
          <p:cNvSpPr>
            <a:spLocks noGrp="1"/>
          </p:cNvSpPr>
          <p:nvPr>
            <p:ph type="sldNum" sz="quarter" idx="12"/>
          </p:nvPr>
        </p:nvSpPr>
        <p:spPr/>
        <p:txBody>
          <a:bodyPr/>
          <a:lstStyle/>
          <a:p>
            <a:fld id="{1FB9D902-7619-4FE9-85FD-13C2F25CAED9}" type="slidenum">
              <a:rPr lang="en-GB" smtClean="0"/>
              <a:t>45</a:t>
            </a:fld>
            <a:endParaRPr lang="en-GB"/>
          </a:p>
        </p:txBody>
      </p:sp>
    </p:spTree>
    <p:extLst>
      <p:ext uri="{BB962C8B-B14F-4D97-AF65-F5344CB8AC3E}">
        <p14:creationId xmlns:p14="http://schemas.microsoft.com/office/powerpoint/2010/main" val="26597580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2956CE-1CD6-5B34-88AD-145B05D49F00}"/>
            </a:ext>
          </a:extLst>
        </p:cNvPr>
        <p:cNvGrpSpPr/>
        <p:nvPr/>
      </p:nvGrpSpPr>
      <p:grpSpPr>
        <a:xfrm>
          <a:off x="0" y="0"/>
          <a:ext cx="0" cy="0"/>
          <a:chOff x="0" y="0"/>
          <a:chExt cx="0" cy="0"/>
        </a:xfrm>
      </p:grpSpPr>
      <p:pic>
        <p:nvPicPr>
          <p:cNvPr id="46" name="Picture 45">
            <a:extLst>
              <a:ext uri="{FF2B5EF4-FFF2-40B4-BE49-F238E27FC236}">
                <a16:creationId xmlns:a16="http://schemas.microsoft.com/office/drawing/2014/main" id="{46E93C53-7CFA-5DF6-1C45-19E9EB736E6B}"/>
              </a:ext>
            </a:extLst>
          </p:cNvPr>
          <p:cNvPicPr>
            <a:picLocks noChangeAspect="1"/>
          </p:cNvPicPr>
          <p:nvPr/>
        </p:nvPicPr>
        <p:blipFill>
          <a:blip r:embed="rId2"/>
          <a:stretch>
            <a:fillRect/>
          </a:stretch>
        </p:blipFill>
        <p:spPr>
          <a:xfrm>
            <a:off x="0" y="152150"/>
            <a:ext cx="6858000" cy="951186"/>
          </a:xfrm>
          <a:prstGeom prst="rect">
            <a:avLst/>
          </a:prstGeom>
        </p:spPr>
      </p:pic>
      <p:sp>
        <p:nvSpPr>
          <p:cNvPr id="13" name="TextBox 12">
            <a:extLst>
              <a:ext uri="{FF2B5EF4-FFF2-40B4-BE49-F238E27FC236}">
                <a16:creationId xmlns:a16="http://schemas.microsoft.com/office/drawing/2014/main" id="{DFA59320-D5EF-1EC7-D24F-CC6FEAE50453}"/>
              </a:ext>
            </a:extLst>
          </p:cNvPr>
          <p:cNvSpPr txBox="1"/>
          <p:nvPr/>
        </p:nvSpPr>
        <p:spPr>
          <a:xfrm>
            <a:off x="1641159" y="827525"/>
            <a:ext cx="4257099" cy="338554"/>
          </a:xfrm>
          <a:prstGeom prst="rect">
            <a:avLst/>
          </a:prstGeom>
          <a:noFill/>
        </p:spPr>
        <p:txBody>
          <a:bodyPr wrap="square" rtlCol="0">
            <a:spAutoFit/>
          </a:bodyPr>
          <a:lstStyle/>
          <a:p>
            <a:r>
              <a:rPr lang="en-GB" sz="1600" b="1" dirty="0">
                <a:solidFill>
                  <a:srgbClr val="02765C"/>
                </a:solidFill>
              </a:rPr>
              <a:t>Ready		Respectful			 Safe</a:t>
            </a:r>
          </a:p>
        </p:txBody>
      </p:sp>
      <p:sp>
        <p:nvSpPr>
          <p:cNvPr id="50" name="Rectangle 49">
            <a:extLst>
              <a:ext uri="{FF2B5EF4-FFF2-40B4-BE49-F238E27FC236}">
                <a16:creationId xmlns:a16="http://schemas.microsoft.com/office/drawing/2014/main" id="{4B34C0AF-B34B-4FA8-0B21-81356BD58452}"/>
              </a:ext>
            </a:extLst>
          </p:cNvPr>
          <p:cNvSpPr/>
          <p:nvPr/>
        </p:nvSpPr>
        <p:spPr>
          <a:xfrm>
            <a:off x="161447" y="1167016"/>
            <a:ext cx="6469811" cy="504176"/>
          </a:xfrm>
          <a:prstGeom prst="rect">
            <a:avLst/>
          </a:prstGeom>
          <a:solidFill>
            <a:srgbClr val="CC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dirty="0">
                <a:solidFill>
                  <a:schemeClr val="tx1"/>
                </a:solidFill>
              </a:rPr>
              <a:t>Learning Logs and Verbal Feedback</a:t>
            </a:r>
            <a:endParaRPr lang="en-GB" sz="2800" b="1" dirty="0">
              <a:solidFill>
                <a:schemeClr val="tx1"/>
              </a:solidFill>
            </a:endParaRPr>
          </a:p>
        </p:txBody>
      </p:sp>
      <p:sp>
        <p:nvSpPr>
          <p:cNvPr id="7" name="TextBox 6">
            <a:extLst>
              <a:ext uri="{FF2B5EF4-FFF2-40B4-BE49-F238E27FC236}">
                <a16:creationId xmlns:a16="http://schemas.microsoft.com/office/drawing/2014/main" id="{DD322004-B697-1506-BC00-4215E0B66646}"/>
              </a:ext>
            </a:extLst>
          </p:cNvPr>
          <p:cNvSpPr txBox="1"/>
          <p:nvPr/>
        </p:nvSpPr>
        <p:spPr>
          <a:xfrm>
            <a:off x="161447" y="1698288"/>
            <a:ext cx="6469810" cy="1815882"/>
          </a:xfrm>
          <a:prstGeom prst="rect">
            <a:avLst/>
          </a:prstGeom>
          <a:noFill/>
        </p:spPr>
        <p:txBody>
          <a:bodyPr wrap="square">
            <a:spAutoFit/>
          </a:bodyPr>
          <a:lstStyle/>
          <a:p>
            <a:r>
              <a:rPr lang="en-US" sz="1400" dirty="0"/>
              <a:t>Here is what a log sometimes looks like. Year groups will often adapt the layout so that it works for them. We regard the Learning Log to be a personal document that supports teachers’ reflection rather than something to just ‘tick a box.’ This means that document needs to work for the individual teacher to prompt their reflection and to support them when they engage in dialogue with their colleagues. </a:t>
            </a:r>
          </a:p>
          <a:p>
            <a:endParaRPr lang="en-US" sz="1400" dirty="0"/>
          </a:p>
          <a:p>
            <a:r>
              <a:rPr lang="en-US" sz="1400" dirty="0"/>
              <a:t>The log is part of scrutiny… but this is always done alongside the teacher who talks about the lesson and how learning was moved forward.</a:t>
            </a:r>
            <a:endParaRPr lang="en-GB" sz="1400" dirty="0">
              <a:solidFill>
                <a:schemeClr val="tx1"/>
              </a:solidFill>
            </a:endParaRPr>
          </a:p>
        </p:txBody>
      </p:sp>
      <p:sp>
        <p:nvSpPr>
          <p:cNvPr id="9" name="TextBox 8">
            <a:extLst>
              <a:ext uri="{FF2B5EF4-FFF2-40B4-BE49-F238E27FC236}">
                <a16:creationId xmlns:a16="http://schemas.microsoft.com/office/drawing/2014/main" id="{6AC4A203-E750-BB28-2B2F-2D00BD59F212}"/>
              </a:ext>
            </a:extLst>
          </p:cNvPr>
          <p:cNvSpPr txBox="1"/>
          <p:nvPr/>
        </p:nvSpPr>
        <p:spPr>
          <a:xfrm>
            <a:off x="161447" y="3725380"/>
            <a:ext cx="3436620" cy="338554"/>
          </a:xfrm>
          <a:prstGeom prst="rect">
            <a:avLst/>
          </a:prstGeom>
          <a:noFill/>
        </p:spPr>
        <p:txBody>
          <a:bodyPr wrap="square">
            <a:spAutoFit/>
          </a:bodyPr>
          <a:lstStyle/>
          <a:p>
            <a:r>
              <a:rPr lang="en-US" sz="1600" b="1" dirty="0"/>
              <a:t>And this is how that looks</a:t>
            </a:r>
            <a:r>
              <a:rPr lang="en-US" sz="1600" b="1" dirty="0">
                <a:solidFill>
                  <a:schemeClr val="tx1"/>
                </a:solidFill>
              </a:rPr>
              <a:t>…</a:t>
            </a:r>
            <a:endParaRPr lang="en-GB" sz="1600" b="1" dirty="0">
              <a:solidFill>
                <a:schemeClr val="tx1"/>
              </a:solidFill>
            </a:endParaRPr>
          </a:p>
        </p:txBody>
      </p:sp>
      <p:pic>
        <p:nvPicPr>
          <p:cNvPr id="1026" name="Picture 2">
            <a:extLst>
              <a:ext uri="{FF2B5EF4-FFF2-40B4-BE49-F238E27FC236}">
                <a16:creationId xmlns:a16="http://schemas.microsoft.com/office/drawing/2014/main" id="{2A106EBE-252A-271C-CD40-5184E1AE2A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9765" y="6279776"/>
            <a:ext cx="4741492" cy="340245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2">
            <a:extLst>
              <a:ext uri="{FF2B5EF4-FFF2-40B4-BE49-F238E27FC236}">
                <a16:creationId xmlns:a16="http://schemas.microsoft.com/office/drawing/2014/main" id="{96A15F32-4876-BA0A-34C8-E03B55AAE8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447" y="4116020"/>
            <a:ext cx="3866695" cy="2645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31DC1F1A-C90D-8BD8-A65D-C6E640169599}"/>
              </a:ext>
            </a:extLst>
          </p:cNvPr>
          <p:cNvPicPr>
            <a:picLocks noChangeAspect="1"/>
          </p:cNvPicPr>
          <p:nvPr/>
        </p:nvPicPr>
        <p:blipFill>
          <a:blip r:embed="rId5"/>
          <a:stretch>
            <a:fillRect/>
          </a:stretch>
        </p:blipFill>
        <p:spPr>
          <a:xfrm>
            <a:off x="4641967" y="3541266"/>
            <a:ext cx="1874439" cy="2402494"/>
          </a:xfrm>
          <a:prstGeom prst="rect">
            <a:avLst/>
          </a:prstGeom>
        </p:spPr>
      </p:pic>
      <p:sp>
        <p:nvSpPr>
          <p:cNvPr id="3" name="Slide Number Placeholder 2">
            <a:extLst>
              <a:ext uri="{FF2B5EF4-FFF2-40B4-BE49-F238E27FC236}">
                <a16:creationId xmlns:a16="http://schemas.microsoft.com/office/drawing/2014/main" id="{4688A35A-ED70-4543-9A00-4EA95C3622F3}"/>
              </a:ext>
            </a:extLst>
          </p:cNvPr>
          <p:cNvSpPr>
            <a:spLocks noGrp="1"/>
          </p:cNvSpPr>
          <p:nvPr>
            <p:ph type="sldNum" sz="quarter" idx="12"/>
          </p:nvPr>
        </p:nvSpPr>
        <p:spPr/>
        <p:txBody>
          <a:bodyPr/>
          <a:lstStyle/>
          <a:p>
            <a:fld id="{1FB9D902-7619-4FE9-85FD-13C2F25CAED9}" type="slidenum">
              <a:rPr lang="en-GB" smtClean="0"/>
              <a:t>46</a:t>
            </a:fld>
            <a:endParaRPr lang="en-GB"/>
          </a:p>
        </p:txBody>
      </p:sp>
    </p:spTree>
    <p:extLst>
      <p:ext uri="{BB962C8B-B14F-4D97-AF65-F5344CB8AC3E}">
        <p14:creationId xmlns:p14="http://schemas.microsoft.com/office/powerpoint/2010/main" val="36388018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61ED12-F8DE-A0C3-6BD8-3F8B26054462}"/>
            </a:ext>
          </a:extLst>
        </p:cNvPr>
        <p:cNvGrpSpPr/>
        <p:nvPr/>
      </p:nvGrpSpPr>
      <p:grpSpPr>
        <a:xfrm>
          <a:off x="0" y="0"/>
          <a:ext cx="0" cy="0"/>
          <a:chOff x="0" y="0"/>
          <a:chExt cx="0" cy="0"/>
        </a:xfrm>
      </p:grpSpPr>
      <p:pic>
        <p:nvPicPr>
          <p:cNvPr id="46" name="Picture 45">
            <a:extLst>
              <a:ext uri="{FF2B5EF4-FFF2-40B4-BE49-F238E27FC236}">
                <a16:creationId xmlns:a16="http://schemas.microsoft.com/office/drawing/2014/main" id="{3C3FBAA2-E95C-9A61-38C3-E57071F22F1D}"/>
              </a:ext>
            </a:extLst>
          </p:cNvPr>
          <p:cNvPicPr>
            <a:picLocks noChangeAspect="1"/>
          </p:cNvPicPr>
          <p:nvPr/>
        </p:nvPicPr>
        <p:blipFill>
          <a:blip r:embed="rId2"/>
          <a:stretch>
            <a:fillRect/>
          </a:stretch>
        </p:blipFill>
        <p:spPr>
          <a:xfrm>
            <a:off x="0" y="152150"/>
            <a:ext cx="6858000" cy="951186"/>
          </a:xfrm>
          <a:prstGeom prst="rect">
            <a:avLst/>
          </a:prstGeom>
        </p:spPr>
      </p:pic>
      <p:sp>
        <p:nvSpPr>
          <p:cNvPr id="13" name="TextBox 12">
            <a:extLst>
              <a:ext uri="{FF2B5EF4-FFF2-40B4-BE49-F238E27FC236}">
                <a16:creationId xmlns:a16="http://schemas.microsoft.com/office/drawing/2014/main" id="{8B64304E-0156-CE10-9FE0-3EAFAB49EB9D}"/>
              </a:ext>
            </a:extLst>
          </p:cNvPr>
          <p:cNvSpPr txBox="1"/>
          <p:nvPr/>
        </p:nvSpPr>
        <p:spPr>
          <a:xfrm>
            <a:off x="1641159" y="827525"/>
            <a:ext cx="4257099" cy="338554"/>
          </a:xfrm>
          <a:prstGeom prst="rect">
            <a:avLst/>
          </a:prstGeom>
          <a:noFill/>
        </p:spPr>
        <p:txBody>
          <a:bodyPr wrap="square" rtlCol="0">
            <a:spAutoFit/>
          </a:bodyPr>
          <a:lstStyle/>
          <a:p>
            <a:r>
              <a:rPr lang="en-GB" sz="1600" b="1" dirty="0">
                <a:solidFill>
                  <a:srgbClr val="02765C"/>
                </a:solidFill>
              </a:rPr>
              <a:t>Ready		Respectful			 Safe</a:t>
            </a:r>
          </a:p>
        </p:txBody>
      </p:sp>
      <p:sp>
        <p:nvSpPr>
          <p:cNvPr id="50" name="Rectangle 49">
            <a:extLst>
              <a:ext uri="{FF2B5EF4-FFF2-40B4-BE49-F238E27FC236}">
                <a16:creationId xmlns:a16="http://schemas.microsoft.com/office/drawing/2014/main" id="{22C34D22-8C07-52DD-2BDA-617561AC08BE}"/>
              </a:ext>
            </a:extLst>
          </p:cNvPr>
          <p:cNvSpPr/>
          <p:nvPr/>
        </p:nvSpPr>
        <p:spPr>
          <a:xfrm>
            <a:off x="161447" y="1167016"/>
            <a:ext cx="6469811" cy="504176"/>
          </a:xfrm>
          <a:prstGeom prst="rect">
            <a:avLst/>
          </a:prstGeom>
          <a:solidFill>
            <a:srgbClr val="CC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dirty="0">
                <a:solidFill>
                  <a:schemeClr val="tx1"/>
                </a:solidFill>
              </a:rPr>
              <a:t>Learning Logs and Verbal Feedback</a:t>
            </a:r>
            <a:endParaRPr lang="en-GB" sz="2800" b="1" dirty="0">
              <a:solidFill>
                <a:schemeClr val="tx1"/>
              </a:solidFill>
            </a:endParaRPr>
          </a:p>
        </p:txBody>
      </p:sp>
      <p:sp>
        <p:nvSpPr>
          <p:cNvPr id="9" name="TextBox 8">
            <a:extLst>
              <a:ext uri="{FF2B5EF4-FFF2-40B4-BE49-F238E27FC236}">
                <a16:creationId xmlns:a16="http://schemas.microsoft.com/office/drawing/2014/main" id="{F3F64D26-9C2C-4794-21DA-1F1D5E72A722}"/>
              </a:ext>
            </a:extLst>
          </p:cNvPr>
          <p:cNvSpPr txBox="1"/>
          <p:nvPr/>
        </p:nvSpPr>
        <p:spPr>
          <a:xfrm>
            <a:off x="161447" y="1841454"/>
            <a:ext cx="3436620" cy="338554"/>
          </a:xfrm>
          <a:prstGeom prst="rect">
            <a:avLst/>
          </a:prstGeom>
          <a:noFill/>
        </p:spPr>
        <p:txBody>
          <a:bodyPr wrap="square">
            <a:spAutoFit/>
          </a:bodyPr>
          <a:lstStyle/>
          <a:p>
            <a:r>
              <a:rPr lang="en-US" sz="1600" b="1" dirty="0"/>
              <a:t>And this is how that looks</a:t>
            </a:r>
            <a:r>
              <a:rPr lang="en-US" sz="1600" b="1" dirty="0">
                <a:solidFill>
                  <a:schemeClr val="tx1"/>
                </a:solidFill>
              </a:rPr>
              <a:t>…</a:t>
            </a:r>
            <a:endParaRPr lang="en-GB" sz="1600" b="1" dirty="0">
              <a:solidFill>
                <a:schemeClr val="tx1"/>
              </a:solidFill>
            </a:endParaRPr>
          </a:p>
        </p:txBody>
      </p:sp>
      <p:pic>
        <p:nvPicPr>
          <p:cNvPr id="3" name="Picture 2">
            <a:extLst>
              <a:ext uri="{FF2B5EF4-FFF2-40B4-BE49-F238E27FC236}">
                <a16:creationId xmlns:a16="http://schemas.microsoft.com/office/drawing/2014/main" id="{C87D6208-5308-B3C8-303F-99EDAC5BD02A}"/>
              </a:ext>
            </a:extLst>
          </p:cNvPr>
          <p:cNvPicPr>
            <a:picLocks noChangeAspect="1"/>
          </p:cNvPicPr>
          <p:nvPr/>
        </p:nvPicPr>
        <p:blipFill>
          <a:blip r:embed="rId3"/>
          <a:stretch>
            <a:fillRect/>
          </a:stretch>
        </p:blipFill>
        <p:spPr>
          <a:xfrm>
            <a:off x="128752" y="1778711"/>
            <a:ext cx="6502505" cy="3358618"/>
          </a:xfrm>
          <a:prstGeom prst="rect">
            <a:avLst/>
          </a:prstGeom>
        </p:spPr>
      </p:pic>
      <p:pic>
        <p:nvPicPr>
          <p:cNvPr id="5" name="Picture 4">
            <a:extLst>
              <a:ext uri="{FF2B5EF4-FFF2-40B4-BE49-F238E27FC236}">
                <a16:creationId xmlns:a16="http://schemas.microsoft.com/office/drawing/2014/main" id="{D8F920AD-EEFC-0D8F-4B14-1C39578CE82B}"/>
              </a:ext>
            </a:extLst>
          </p:cNvPr>
          <p:cNvPicPr>
            <a:picLocks noChangeAspect="1"/>
          </p:cNvPicPr>
          <p:nvPr/>
        </p:nvPicPr>
        <p:blipFill>
          <a:blip r:embed="rId4"/>
          <a:stretch>
            <a:fillRect/>
          </a:stretch>
        </p:blipFill>
        <p:spPr>
          <a:xfrm>
            <a:off x="128753" y="5157170"/>
            <a:ext cx="6502505" cy="4717218"/>
          </a:xfrm>
          <a:prstGeom prst="rect">
            <a:avLst/>
          </a:prstGeom>
        </p:spPr>
      </p:pic>
      <p:sp>
        <p:nvSpPr>
          <p:cNvPr id="2" name="Slide Number Placeholder 1">
            <a:extLst>
              <a:ext uri="{FF2B5EF4-FFF2-40B4-BE49-F238E27FC236}">
                <a16:creationId xmlns:a16="http://schemas.microsoft.com/office/drawing/2014/main" id="{1F6E4DE3-2664-A52F-008D-32A40F213BD5}"/>
              </a:ext>
            </a:extLst>
          </p:cNvPr>
          <p:cNvSpPr>
            <a:spLocks noGrp="1"/>
          </p:cNvSpPr>
          <p:nvPr>
            <p:ph type="sldNum" sz="quarter" idx="12"/>
          </p:nvPr>
        </p:nvSpPr>
        <p:spPr/>
        <p:txBody>
          <a:bodyPr/>
          <a:lstStyle/>
          <a:p>
            <a:fld id="{1FB9D902-7619-4FE9-85FD-13C2F25CAED9}" type="slidenum">
              <a:rPr lang="en-GB" smtClean="0"/>
              <a:t>47</a:t>
            </a:fld>
            <a:endParaRPr lang="en-GB"/>
          </a:p>
        </p:txBody>
      </p:sp>
    </p:spTree>
    <p:extLst>
      <p:ext uri="{BB962C8B-B14F-4D97-AF65-F5344CB8AC3E}">
        <p14:creationId xmlns:p14="http://schemas.microsoft.com/office/powerpoint/2010/main" val="26710237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79F029-EA26-1BD9-6F16-FF4056B230E2}"/>
            </a:ext>
          </a:extLst>
        </p:cNvPr>
        <p:cNvGrpSpPr/>
        <p:nvPr/>
      </p:nvGrpSpPr>
      <p:grpSpPr>
        <a:xfrm>
          <a:off x="0" y="0"/>
          <a:ext cx="0" cy="0"/>
          <a:chOff x="0" y="0"/>
          <a:chExt cx="0" cy="0"/>
        </a:xfrm>
      </p:grpSpPr>
      <p:pic>
        <p:nvPicPr>
          <p:cNvPr id="46" name="Picture 45">
            <a:extLst>
              <a:ext uri="{FF2B5EF4-FFF2-40B4-BE49-F238E27FC236}">
                <a16:creationId xmlns:a16="http://schemas.microsoft.com/office/drawing/2014/main" id="{801D864B-D3BF-1EB2-D6D2-37CE10A61966}"/>
              </a:ext>
            </a:extLst>
          </p:cNvPr>
          <p:cNvPicPr>
            <a:picLocks noChangeAspect="1"/>
          </p:cNvPicPr>
          <p:nvPr/>
        </p:nvPicPr>
        <p:blipFill>
          <a:blip r:embed="rId2"/>
          <a:stretch>
            <a:fillRect/>
          </a:stretch>
        </p:blipFill>
        <p:spPr>
          <a:xfrm>
            <a:off x="0" y="152150"/>
            <a:ext cx="6858000" cy="951186"/>
          </a:xfrm>
          <a:prstGeom prst="rect">
            <a:avLst/>
          </a:prstGeom>
        </p:spPr>
      </p:pic>
      <p:sp>
        <p:nvSpPr>
          <p:cNvPr id="13" name="TextBox 12">
            <a:extLst>
              <a:ext uri="{FF2B5EF4-FFF2-40B4-BE49-F238E27FC236}">
                <a16:creationId xmlns:a16="http://schemas.microsoft.com/office/drawing/2014/main" id="{0A302B3A-8D90-484D-E12F-0E0F1D25BEBC}"/>
              </a:ext>
            </a:extLst>
          </p:cNvPr>
          <p:cNvSpPr txBox="1"/>
          <p:nvPr/>
        </p:nvSpPr>
        <p:spPr>
          <a:xfrm>
            <a:off x="1641159" y="827525"/>
            <a:ext cx="4257099" cy="338554"/>
          </a:xfrm>
          <a:prstGeom prst="rect">
            <a:avLst/>
          </a:prstGeom>
          <a:noFill/>
        </p:spPr>
        <p:txBody>
          <a:bodyPr wrap="square" rtlCol="0">
            <a:spAutoFit/>
          </a:bodyPr>
          <a:lstStyle/>
          <a:p>
            <a:r>
              <a:rPr lang="en-GB" sz="1600" b="1" dirty="0">
                <a:solidFill>
                  <a:srgbClr val="02765C"/>
                </a:solidFill>
              </a:rPr>
              <a:t>Ready		Respectful			 Safe</a:t>
            </a:r>
          </a:p>
        </p:txBody>
      </p:sp>
      <p:sp>
        <p:nvSpPr>
          <p:cNvPr id="50" name="Rectangle 49">
            <a:extLst>
              <a:ext uri="{FF2B5EF4-FFF2-40B4-BE49-F238E27FC236}">
                <a16:creationId xmlns:a16="http://schemas.microsoft.com/office/drawing/2014/main" id="{94AC395E-CDD3-A63B-341B-1453A0B01F49}"/>
              </a:ext>
            </a:extLst>
          </p:cNvPr>
          <p:cNvSpPr/>
          <p:nvPr/>
        </p:nvSpPr>
        <p:spPr>
          <a:xfrm>
            <a:off x="161447" y="1167016"/>
            <a:ext cx="6469811" cy="504176"/>
          </a:xfrm>
          <a:prstGeom prst="rect">
            <a:avLst/>
          </a:prstGeom>
          <a:solidFill>
            <a:srgbClr val="CC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dirty="0">
                <a:solidFill>
                  <a:schemeClr val="tx1"/>
                </a:solidFill>
              </a:rPr>
              <a:t>Adaptive Teaching</a:t>
            </a:r>
            <a:endParaRPr lang="en-GB" sz="2800" b="1" dirty="0">
              <a:solidFill>
                <a:schemeClr val="tx1"/>
              </a:solidFill>
            </a:endParaRPr>
          </a:p>
        </p:txBody>
      </p:sp>
      <p:sp>
        <p:nvSpPr>
          <p:cNvPr id="7" name="TextBox 6">
            <a:extLst>
              <a:ext uri="{FF2B5EF4-FFF2-40B4-BE49-F238E27FC236}">
                <a16:creationId xmlns:a16="http://schemas.microsoft.com/office/drawing/2014/main" id="{B4B44DA7-13F9-3CD4-D336-321AC516BDA9}"/>
              </a:ext>
            </a:extLst>
          </p:cNvPr>
          <p:cNvSpPr txBox="1"/>
          <p:nvPr/>
        </p:nvSpPr>
        <p:spPr>
          <a:xfrm>
            <a:off x="157778" y="1638696"/>
            <a:ext cx="3436620" cy="338554"/>
          </a:xfrm>
          <a:prstGeom prst="rect">
            <a:avLst/>
          </a:prstGeom>
          <a:noFill/>
        </p:spPr>
        <p:txBody>
          <a:bodyPr wrap="square">
            <a:spAutoFit/>
          </a:bodyPr>
          <a:lstStyle/>
          <a:p>
            <a:r>
              <a:rPr lang="en-US" sz="1600" b="1" dirty="0">
                <a:solidFill>
                  <a:schemeClr val="tx1"/>
                </a:solidFill>
              </a:rPr>
              <a:t>This is what we believe…</a:t>
            </a:r>
            <a:endParaRPr lang="en-GB" sz="1600" b="1" dirty="0">
              <a:solidFill>
                <a:schemeClr val="tx1"/>
              </a:solidFill>
            </a:endParaRPr>
          </a:p>
        </p:txBody>
      </p:sp>
      <p:sp>
        <p:nvSpPr>
          <p:cNvPr id="8" name="TextBox 7">
            <a:extLst>
              <a:ext uri="{FF2B5EF4-FFF2-40B4-BE49-F238E27FC236}">
                <a16:creationId xmlns:a16="http://schemas.microsoft.com/office/drawing/2014/main" id="{08020CED-AEE2-37B2-B5A1-ABCDAB65A576}"/>
              </a:ext>
            </a:extLst>
          </p:cNvPr>
          <p:cNvSpPr txBox="1"/>
          <p:nvPr/>
        </p:nvSpPr>
        <p:spPr>
          <a:xfrm>
            <a:off x="194091" y="4547777"/>
            <a:ext cx="3436620" cy="338554"/>
          </a:xfrm>
          <a:prstGeom prst="rect">
            <a:avLst/>
          </a:prstGeom>
          <a:noFill/>
        </p:spPr>
        <p:txBody>
          <a:bodyPr wrap="square">
            <a:spAutoFit/>
          </a:bodyPr>
          <a:lstStyle/>
          <a:p>
            <a:r>
              <a:rPr lang="en-US" sz="1600" b="1" dirty="0"/>
              <a:t>So this is what we do</a:t>
            </a:r>
            <a:r>
              <a:rPr lang="en-US" sz="1600" b="1" dirty="0">
                <a:solidFill>
                  <a:schemeClr val="tx1"/>
                </a:solidFill>
              </a:rPr>
              <a:t>…</a:t>
            </a:r>
            <a:endParaRPr lang="en-GB" sz="1600" b="1" dirty="0">
              <a:solidFill>
                <a:schemeClr val="tx1"/>
              </a:solidFill>
            </a:endParaRPr>
          </a:p>
        </p:txBody>
      </p:sp>
      <p:sp>
        <p:nvSpPr>
          <p:cNvPr id="10" name="Rectangle 9">
            <a:extLst>
              <a:ext uri="{FF2B5EF4-FFF2-40B4-BE49-F238E27FC236}">
                <a16:creationId xmlns:a16="http://schemas.microsoft.com/office/drawing/2014/main" id="{6CC9B8B2-97DF-3F0D-6DF3-099D007951E7}"/>
              </a:ext>
            </a:extLst>
          </p:cNvPr>
          <p:cNvSpPr/>
          <p:nvPr/>
        </p:nvSpPr>
        <p:spPr>
          <a:xfrm>
            <a:off x="157777" y="4953000"/>
            <a:ext cx="6469811" cy="1983087"/>
          </a:xfrm>
          <a:prstGeom prst="rect">
            <a:avLst/>
          </a:prstGeom>
          <a:solidFill>
            <a:srgbClr val="CC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lgn="l">
              <a:buFont typeface="Arial" panose="020B0604020202020204" pitchFamily="34" charset="0"/>
              <a:buChar char="•"/>
            </a:pPr>
            <a:r>
              <a:rPr lang="en-US" sz="1400" b="0" i="0" dirty="0">
                <a:solidFill>
                  <a:srgbClr val="1A1A1A"/>
                </a:solidFill>
                <a:effectLst/>
              </a:rPr>
              <a:t>intervene within lessons with individuals and small groups</a:t>
            </a:r>
          </a:p>
          <a:p>
            <a:pPr marL="285750" indent="-285750" algn="l">
              <a:buFont typeface="Arial" panose="020B0604020202020204" pitchFamily="34" charset="0"/>
              <a:buChar char="•"/>
            </a:pPr>
            <a:r>
              <a:rPr lang="en-US" sz="1400" b="0" i="0" dirty="0">
                <a:solidFill>
                  <a:srgbClr val="1A1A1A"/>
                </a:solidFill>
                <a:effectLst/>
              </a:rPr>
              <a:t>divide your support between the whole class, specific groups and individuals (e.g. it is often possible to set up a whole-class independent task, freeing you to give extra support to a group or individual)</a:t>
            </a:r>
          </a:p>
          <a:p>
            <a:pPr marL="285750" indent="-285750" algn="l">
              <a:buFont typeface="Arial" panose="020B0604020202020204" pitchFamily="34" charset="0"/>
              <a:buChar char="•"/>
            </a:pPr>
            <a:r>
              <a:rPr lang="en-US" sz="1400" b="0" i="0" dirty="0">
                <a:solidFill>
                  <a:srgbClr val="1A1A1A"/>
                </a:solidFill>
                <a:effectLst/>
              </a:rPr>
              <a:t>while maintaining high expectations for all, you can vary the quantity of work you demand from some or the amount of time you allow some to complete it</a:t>
            </a:r>
          </a:p>
          <a:p>
            <a:pPr marL="285750" indent="-285750" algn="l">
              <a:buFont typeface="Arial" panose="020B0604020202020204" pitchFamily="34" charset="0"/>
              <a:buChar char="•"/>
            </a:pPr>
            <a:r>
              <a:rPr lang="en-US" sz="1400" b="0" i="0" dirty="0">
                <a:solidFill>
                  <a:srgbClr val="1A1A1A"/>
                </a:solidFill>
                <a:effectLst/>
              </a:rPr>
              <a:t>use and reuse templates, writing frames, key concepts mats and other worked examples as scaffolds you can easily introduce or withdraw as you adapt your teaching</a:t>
            </a:r>
          </a:p>
        </p:txBody>
      </p:sp>
      <p:sp>
        <p:nvSpPr>
          <p:cNvPr id="11" name="Rectangle 10">
            <a:extLst>
              <a:ext uri="{FF2B5EF4-FFF2-40B4-BE49-F238E27FC236}">
                <a16:creationId xmlns:a16="http://schemas.microsoft.com/office/drawing/2014/main" id="{1BDE171F-4CD8-B716-96A2-257ED5DDF27D}"/>
              </a:ext>
            </a:extLst>
          </p:cNvPr>
          <p:cNvSpPr/>
          <p:nvPr/>
        </p:nvSpPr>
        <p:spPr>
          <a:xfrm>
            <a:off x="194091" y="1945987"/>
            <a:ext cx="6469811" cy="2585577"/>
          </a:xfrm>
          <a:prstGeom prst="rect">
            <a:avLst/>
          </a:prstGeom>
          <a:solidFill>
            <a:srgbClr val="CC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l"/>
            <a:r>
              <a:rPr lang="en-US" sz="1400" b="1" i="0" dirty="0">
                <a:solidFill>
                  <a:srgbClr val="1A1A1A"/>
                </a:solidFill>
                <a:effectLst/>
              </a:rPr>
              <a:t>Adaptive teaching</a:t>
            </a:r>
            <a:r>
              <a:rPr lang="en-US" sz="1400" b="0" i="0" dirty="0">
                <a:solidFill>
                  <a:srgbClr val="1A1A1A"/>
                </a:solidFill>
                <a:effectLst/>
              </a:rPr>
              <a:t> involves being flexible and responsive about the methods used in lessons to ensure that they can meet the needs of all pupils and deviate from the lesson plan, where necessary. Adaptive teaching requires a reflective approach, since the teacher needs to be able to acknowledge the need to change the strategy being used. Although adaptive teaching is easier with experience, it can be achieved early in a teacher’s career through careful planning – by anticipating pupil misconceptions before they arise, for example. It is important that this is done in response to pupils’ needs, not as an artificial process which breaks the flow of the lesson.</a:t>
            </a:r>
          </a:p>
          <a:p>
            <a:pPr algn="l"/>
            <a:r>
              <a:rPr lang="en-US" sz="1400" b="0" i="0" dirty="0">
                <a:solidFill>
                  <a:srgbClr val="1A1A1A"/>
                </a:solidFill>
                <a:effectLst/>
              </a:rPr>
              <a:t>Adaptive teaching includes providing targeted support to pupils who are struggling, but creating separate distinct tasks for different groups is less likely to be valuable: it risks lowering expectations for some, and it can add unnecessarily to workload</a:t>
            </a:r>
            <a:r>
              <a:rPr lang="en-US" sz="1400" b="0" i="0" dirty="0">
                <a:solidFill>
                  <a:srgbClr val="1A1A1A"/>
                </a:solidFill>
                <a:effectLst/>
                <a:latin typeface="-apple-system"/>
              </a:rPr>
              <a:t>.</a:t>
            </a:r>
          </a:p>
        </p:txBody>
      </p:sp>
      <p:sp>
        <p:nvSpPr>
          <p:cNvPr id="2" name="Rectangle 1">
            <a:extLst>
              <a:ext uri="{FF2B5EF4-FFF2-40B4-BE49-F238E27FC236}">
                <a16:creationId xmlns:a16="http://schemas.microsoft.com/office/drawing/2014/main" id="{4B9AAAE6-CCFC-C861-559B-B4F2B27A6624}"/>
              </a:ext>
            </a:extLst>
          </p:cNvPr>
          <p:cNvSpPr/>
          <p:nvPr/>
        </p:nvSpPr>
        <p:spPr>
          <a:xfrm>
            <a:off x="157779" y="7428723"/>
            <a:ext cx="3271222" cy="2325127"/>
          </a:xfrm>
          <a:prstGeom prst="rect">
            <a:avLst/>
          </a:prstGeom>
          <a:solidFill>
            <a:srgbClr val="CC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spcAft>
                <a:spcPts val="1000"/>
              </a:spcAft>
              <a:buFont typeface="Arial" panose="020B0604020202020204" pitchFamily="34" charset="0"/>
              <a:buChar char="•"/>
            </a:pPr>
            <a:r>
              <a:rPr lang="en-GB" sz="1400" kern="1400" dirty="0">
                <a:solidFill>
                  <a:schemeClr val="tx1"/>
                </a:solidFill>
                <a:effectLst/>
                <a:ea typeface="Times New Roman" panose="02020603050405020304" pitchFamily="18" charset="0"/>
              </a:rPr>
              <a:t>A mini pitstop</a:t>
            </a:r>
          </a:p>
          <a:p>
            <a:pPr marL="285750" indent="-285750">
              <a:spcAft>
                <a:spcPts val="1000"/>
              </a:spcAft>
              <a:buFont typeface="Arial" panose="020B0604020202020204" pitchFamily="34" charset="0"/>
              <a:buChar char="•"/>
            </a:pPr>
            <a:r>
              <a:rPr lang="en-GB" sz="1400" kern="1400" dirty="0">
                <a:solidFill>
                  <a:schemeClr val="tx1"/>
                </a:solidFill>
                <a:ea typeface="Times New Roman" panose="02020603050405020304" pitchFamily="18" charset="0"/>
              </a:rPr>
              <a:t>Use or resources and manipulatives</a:t>
            </a:r>
            <a:endParaRPr lang="en-GB" sz="1400" kern="1400" dirty="0">
              <a:solidFill>
                <a:schemeClr val="tx1"/>
              </a:solidFill>
              <a:effectLst/>
              <a:ea typeface="Times New Roman" panose="02020603050405020304" pitchFamily="18" charset="0"/>
            </a:endParaRPr>
          </a:p>
          <a:p>
            <a:pPr marL="285750" indent="-285750">
              <a:spcAft>
                <a:spcPts val="1000"/>
              </a:spcAft>
              <a:buFont typeface="Arial" panose="020B0604020202020204" pitchFamily="34" charset="0"/>
              <a:buChar char="•"/>
            </a:pPr>
            <a:r>
              <a:rPr lang="en-GB" sz="1400" kern="1400" dirty="0">
                <a:solidFill>
                  <a:schemeClr val="tx1"/>
                </a:solidFill>
                <a:ea typeface="Times New Roman" panose="02020603050405020304" pitchFamily="18" charset="0"/>
              </a:rPr>
              <a:t>Further questioning</a:t>
            </a:r>
          </a:p>
          <a:p>
            <a:pPr marL="285750" indent="-285750">
              <a:spcAft>
                <a:spcPts val="1000"/>
              </a:spcAft>
              <a:buFont typeface="Arial" panose="020B0604020202020204" pitchFamily="34" charset="0"/>
              <a:buChar char="•"/>
            </a:pPr>
            <a:r>
              <a:rPr lang="en-GB" sz="1400" kern="1400" dirty="0">
                <a:solidFill>
                  <a:schemeClr val="tx1"/>
                </a:solidFill>
                <a:ea typeface="Times New Roman" panose="02020603050405020304" pitchFamily="18" charset="0"/>
              </a:rPr>
              <a:t>Working with an adult</a:t>
            </a:r>
          </a:p>
          <a:p>
            <a:pPr marL="285750" indent="-285750">
              <a:spcAft>
                <a:spcPts val="1000"/>
              </a:spcAft>
              <a:buFont typeface="Arial" panose="020B0604020202020204" pitchFamily="34" charset="0"/>
              <a:buChar char="•"/>
            </a:pPr>
            <a:r>
              <a:rPr lang="en-GB" sz="1400" kern="1400" dirty="0">
                <a:solidFill>
                  <a:schemeClr val="tx1"/>
                </a:solidFill>
                <a:effectLst/>
                <a:ea typeface="Times New Roman" panose="02020603050405020304" pitchFamily="18" charset="0"/>
              </a:rPr>
              <a:t>Keep Up after the session</a:t>
            </a:r>
          </a:p>
          <a:p>
            <a:pPr marL="285750" indent="-285750">
              <a:spcAft>
                <a:spcPts val="1000"/>
              </a:spcAft>
              <a:buFont typeface="Arial" panose="020B0604020202020204" pitchFamily="34" charset="0"/>
              <a:buChar char="•"/>
            </a:pPr>
            <a:r>
              <a:rPr lang="en-GB" sz="1400" kern="1400" dirty="0">
                <a:solidFill>
                  <a:schemeClr val="tx1"/>
                </a:solidFill>
                <a:ea typeface="Times New Roman" panose="02020603050405020304" pitchFamily="18" charset="0"/>
              </a:rPr>
              <a:t>A specific morning ‘job’</a:t>
            </a:r>
            <a:endParaRPr lang="en-GB" sz="1400" dirty="0">
              <a:solidFill>
                <a:schemeClr val="tx1"/>
              </a:solidFill>
              <a:effectLst/>
              <a:ea typeface="Times New Roman" panose="02020603050405020304" pitchFamily="18" charset="0"/>
            </a:endParaRPr>
          </a:p>
          <a:p>
            <a:pPr algn="l" fontAlgn="t"/>
            <a:endParaRPr lang="en-GB" altLang="en-US" sz="1100" dirty="0">
              <a:solidFill>
                <a:schemeClr val="tx1"/>
              </a:solidFill>
            </a:endParaRPr>
          </a:p>
        </p:txBody>
      </p:sp>
      <p:sp>
        <p:nvSpPr>
          <p:cNvPr id="3" name="TextBox 2">
            <a:extLst>
              <a:ext uri="{FF2B5EF4-FFF2-40B4-BE49-F238E27FC236}">
                <a16:creationId xmlns:a16="http://schemas.microsoft.com/office/drawing/2014/main" id="{08E50426-91C1-5F77-33A2-D76A1B178FBD}"/>
              </a:ext>
            </a:extLst>
          </p:cNvPr>
          <p:cNvSpPr txBox="1"/>
          <p:nvPr/>
        </p:nvSpPr>
        <p:spPr>
          <a:xfrm>
            <a:off x="230411" y="7002757"/>
            <a:ext cx="3436620" cy="338554"/>
          </a:xfrm>
          <a:prstGeom prst="rect">
            <a:avLst/>
          </a:prstGeom>
          <a:noFill/>
        </p:spPr>
        <p:txBody>
          <a:bodyPr wrap="square">
            <a:spAutoFit/>
          </a:bodyPr>
          <a:lstStyle/>
          <a:p>
            <a:r>
              <a:rPr lang="en-US" sz="1600" b="1" dirty="0"/>
              <a:t>And this is how that looks</a:t>
            </a:r>
            <a:r>
              <a:rPr lang="en-US" sz="1600" b="1" dirty="0">
                <a:solidFill>
                  <a:schemeClr val="tx1"/>
                </a:solidFill>
              </a:rPr>
              <a:t>…</a:t>
            </a:r>
            <a:endParaRPr lang="en-GB" sz="1600" b="1" dirty="0">
              <a:solidFill>
                <a:schemeClr val="tx1"/>
              </a:solidFill>
            </a:endParaRPr>
          </a:p>
        </p:txBody>
      </p:sp>
      <p:pic>
        <p:nvPicPr>
          <p:cNvPr id="5" name="Picture 4">
            <a:extLst>
              <a:ext uri="{FF2B5EF4-FFF2-40B4-BE49-F238E27FC236}">
                <a16:creationId xmlns:a16="http://schemas.microsoft.com/office/drawing/2014/main" id="{634D5F1B-E777-C2BF-094C-896EADE7D702}"/>
              </a:ext>
            </a:extLst>
          </p:cNvPr>
          <p:cNvPicPr>
            <a:picLocks noChangeAspect="1"/>
          </p:cNvPicPr>
          <p:nvPr/>
        </p:nvPicPr>
        <p:blipFill>
          <a:blip r:embed="rId3"/>
          <a:stretch>
            <a:fillRect/>
          </a:stretch>
        </p:blipFill>
        <p:spPr>
          <a:xfrm>
            <a:off x="3594399" y="7086600"/>
            <a:ext cx="3033190" cy="2667249"/>
          </a:xfrm>
          <a:prstGeom prst="rect">
            <a:avLst/>
          </a:prstGeom>
        </p:spPr>
      </p:pic>
      <p:sp>
        <p:nvSpPr>
          <p:cNvPr id="4" name="Slide Number Placeholder 3">
            <a:extLst>
              <a:ext uri="{FF2B5EF4-FFF2-40B4-BE49-F238E27FC236}">
                <a16:creationId xmlns:a16="http://schemas.microsoft.com/office/drawing/2014/main" id="{390EB84A-0889-B38C-0E0F-E72B5BEA78C6}"/>
              </a:ext>
            </a:extLst>
          </p:cNvPr>
          <p:cNvSpPr>
            <a:spLocks noGrp="1"/>
          </p:cNvSpPr>
          <p:nvPr>
            <p:ph type="sldNum" sz="quarter" idx="12"/>
          </p:nvPr>
        </p:nvSpPr>
        <p:spPr/>
        <p:txBody>
          <a:bodyPr/>
          <a:lstStyle/>
          <a:p>
            <a:fld id="{1FB9D902-7619-4FE9-85FD-13C2F25CAED9}" type="slidenum">
              <a:rPr lang="en-GB" smtClean="0"/>
              <a:t>48</a:t>
            </a:fld>
            <a:endParaRPr lang="en-GB"/>
          </a:p>
        </p:txBody>
      </p:sp>
    </p:spTree>
    <p:extLst>
      <p:ext uri="{BB962C8B-B14F-4D97-AF65-F5344CB8AC3E}">
        <p14:creationId xmlns:p14="http://schemas.microsoft.com/office/powerpoint/2010/main" val="2260289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55B221-6E28-C26B-F8B1-BCDBC26D3D76}"/>
            </a:ext>
          </a:extLst>
        </p:cNvPr>
        <p:cNvGrpSpPr/>
        <p:nvPr/>
      </p:nvGrpSpPr>
      <p:grpSpPr>
        <a:xfrm>
          <a:off x="0" y="0"/>
          <a:ext cx="0" cy="0"/>
          <a:chOff x="0" y="0"/>
          <a:chExt cx="0" cy="0"/>
        </a:xfrm>
      </p:grpSpPr>
      <p:pic>
        <p:nvPicPr>
          <p:cNvPr id="46" name="Picture 45">
            <a:extLst>
              <a:ext uri="{FF2B5EF4-FFF2-40B4-BE49-F238E27FC236}">
                <a16:creationId xmlns:a16="http://schemas.microsoft.com/office/drawing/2014/main" id="{0A247C78-3491-B0C9-2B95-A3DFF132677B}"/>
              </a:ext>
            </a:extLst>
          </p:cNvPr>
          <p:cNvPicPr>
            <a:picLocks noChangeAspect="1"/>
          </p:cNvPicPr>
          <p:nvPr/>
        </p:nvPicPr>
        <p:blipFill>
          <a:blip r:embed="rId2"/>
          <a:stretch>
            <a:fillRect/>
          </a:stretch>
        </p:blipFill>
        <p:spPr>
          <a:xfrm>
            <a:off x="0" y="152150"/>
            <a:ext cx="6858000" cy="951186"/>
          </a:xfrm>
          <a:prstGeom prst="rect">
            <a:avLst/>
          </a:prstGeom>
        </p:spPr>
      </p:pic>
      <p:sp>
        <p:nvSpPr>
          <p:cNvPr id="13" name="TextBox 12">
            <a:extLst>
              <a:ext uri="{FF2B5EF4-FFF2-40B4-BE49-F238E27FC236}">
                <a16:creationId xmlns:a16="http://schemas.microsoft.com/office/drawing/2014/main" id="{09D969B0-35FE-450F-16EC-59667B878B25}"/>
              </a:ext>
            </a:extLst>
          </p:cNvPr>
          <p:cNvSpPr txBox="1"/>
          <p:nvPr/>
        </p:nvSpPr>
        <p:spPr>
          <a:xfrm>
            <a:off x="1641159" y="827525"/>
            <a:ext cx="4257099" cy="338554"/>
          </a:xfrm>
          <a:prstGeom prst="rect">
            <a:avLst/>
          </a:prstGeom>
          <a:noFill/>
        </p:spPr>
        <p:txBody>
          <a:bodyPr wrap="square" rtlCol="0">
            <a:spAutoFit/>
          </a:bodyPr>
          <a:lstStyle/>
          <a:p>
            <a:r>
              <a:rPr lang="en-GB" sz="1600" b="1" dirty="0">
                <a:solidFill>
                  <a:srgbClr val="02765C"/>
                </a:solidFill>
              </a:rPr>
              <a:t>Ready		Respectful			 Safe</a:t>
            </a:r>
          </a:p>
        </p:txBody>
      </p:sp>
      <p:sp>
        <p:nvSpPr>
          <p:cNvPr id="50" name="Rectangle 49">
            <a:extLst>
              <a:ext uri="{FF2B5EF4-FFF2-40B4-BE49-F238E27FC236}">
                <a16:creationId xmlns:a16="http://schemas.microsoft.com/office/drawing/2014/main" id="{0038DC65-0ABC-147D-7111-19989D670582}"/>
              </a:ext>
            </a:extLst>
          </p:cNvPr>
          <p:cNvSpPr/>
          <p:nvPr/>
        </p:nvSpPr>
        <p:spPr>
          <a:xfrm>
            <a:off x="161447" y="1167016"/>
            <a:ext cx="6469811" cy="504176"/>
          </a:xfrm>
          <a:prstGeom prst="rect">
            <a:avLst/>
          </a:prstGeom>
          <a:solidFill>
            <a:srgbClr val="CC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dirty="0">
                <a:solidFill>
                  <a:schemeClr val="tx1"/>
                </a:solidFill>
              </a:rPr>
              <a:t>Formative Assessments</a:t>
            </a:r>
            <a:endParaRPr lang="en-GB" sz="2800" b="1" dirty="0">
              <a:solidFill>
                <a:schemeClr val="tx1"/>
              </a:solidFill>
            </a:endParaRPr>
          </a:p>
        </p:txBody>
      </p:sp>
      <p:sp>
        <p:nvSpPr>
          <p:cNvPr id="7" name="TextBox 6">
            <a:extLst>
              <a:ext uri="{FF2B5EF4-FFF2-40B4-BE49-F238E27FC236}">
                <a16:creationId xmlns:a16="http://schemas.microsoft.com/office/drawing/2014/main" id="{5C2204F4-47DC-305E-A3D9-37E64B9AB0A9}"/>
              </a:ext>
            </a:extLst>
          </p:cNvPr>
          <p:cNvSpPr txBox="1"/>
          <p:nvPr/>
        </p:nvSpPr>
        <p:spPr>
          <a:xfrm>
            <a:off x="157778" y="1638696"/>
            <a:ext cx="3436620" cy="338554"/>
          </a:xfrm>
          <a:prstGeom prst="rect">
            <a:avLst/>
          </a:prstGeom>
          <a:noFill/>
        </p:spPr>
        <p:txBody>
          <a:bodyPr wrap="square">
            <a:spAutoFit/>
          </a:bodyPr>
          <a:lstStyle/>
          <a:p>
            <a:r>
              <a:rPr lang="en-US" sz="1600" b="1" dirty="0">
                <a:solidFill>
                  <a:schemeClr val="tx1"/>
                </a:solidFill>
              </a:rPr>
              <a:t>This is what we believe…</a:t>
            </a:r>
            <a:endParaRPr lang="en-GB" sz="1600" b="1" dirty="0">
              <a:solidFill>
                <a:schemeClr val="tx1"/>
              </a:solidFill>
            </a:endParaRPr>
          </a:p>
        </p:txBody>
      </p:sp>
      <p:sp>
        <p:nvSpPr>
          <p:cNvPr id="8" name="TextBox 7">
            <a:extLst>
              <a:ext uri="{FF2B5EF4-FFF2-40B4-BE49-F238E27FC236}">
                <a16:creationId xmlns:a16="http://schemas.microsoft.com/office/drawing/2014/main" id="{DA867473-C795-6E53-1756-735A293AF3F9}"/>
              </a:ext>
            </a:extLst>
          </p:cNvPr>
          <p:cNvSpPr txBox="1"/>
          <p:nvPr/>
        </p:nvSpPr>
        <p:spPr>
          <a:xfrm>
            <a:off x="157778" y="4124253"/>
            <a:ext cx="3436620" cy="338554"/>
          </a:xfrm>
          <a:prstGeom prst="rect">
            <a:avLst/>
          </a:prstGeom>
          <a:noFill/>
        </p:spPr>
        <p:txBody>
          <a:bodyPr wrap="square">
            <a:spAutoFit/>
          </a:bodyPr>
          <a:lstStyle/>
          <a:p>
            <a:r>
              <a:rPr lang="en-US" sz="1600" b="1" dirty="0"/>
              <a:t>So this is what we do</a:t>
            </a:r>
            <a:r>
              <a:rPr lang="en-US" sz="1600" b="1" dirty="0">
                <a:solidFill>
                  <a:schemeClr val="tx1"/>
                </a:solidFill>
              </a:rPr>
              <a:t>…</a:t>
            </a:r>
            <a:endParaRPr lang="en-GB" sz="1600" b="1" dirty="0">
              <a:solidFill>
                <a:schemeClr val="tx1"/>
              </a:solidFill>
            </a:endParaRPr>
          </a:p>
        </p:txBody>
      </p:sp>
      <p:sp>
        <p:nvSpPr>
          <p:cNvPr id="10" name="Rectangle 9">
            <a:extLst>
              <a:ext uri="{FF2B5EF4-FFF2-40B4-BE49-F238E27FC236}">
                <a16:creationId xmlns:a16="http://schemas.microsoft.com/office/drawing/2014/main" id="{37BE1A13-725A-D39E-63B0-62D4422E2A0C}"/>
              </a:ext>
            </a:extLst>
          </p:cNvPr>
          <p:cNvSpPr/>
          <p:nvPr/>
        </p:nvSpPr>
        <p:spPr>
          <a:xfrm>
            <a:off x="157778" y="4499154"/>
            <a:ext cx="6469811" cy="2343497"/>
          </a:xfrm>
          <a:prstGeom prst="rect">
            <a:avLst/>
          </a:prstGeom>
          <a:solidFill>
            <a:srgbClr val="CC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1400" dirty="0">
                <a:solidFill>
                  <a:schemeClr val="tx1"/>
                </a:solidFill>
                <a:effectLst/>
                <a:ea typeface="Times New Roman" panose="02020603050405020304" pitchFamily="18" charset="0"/>
              </a:rPr>
              <a:t> </a:t>
            </a:r>
          </a:p>
          <a:p>
            <a:r>
              <a:rPr lang="en-GB" sz="1400" dirty="0">
                <a:solidFill>
                  <a:schemeClr val="tx1"/>
                </a:solidFill>
                <a:effectLst/>
                <a:ea typeface="Times New Roman" panose="02020603050405020304" pitchFamily="18" charset="0"/>
              </a:rPr>
              <a:t>Formative assessments are used to: </a:t>
            </a:r>
          </a:p>
          <a:p>
            <a:pPr marL="342900" lvl="0" indent="-342900">
              <a:buFont typeface="Symbol" panose="05050102010706020507" pitchFamily="18" charset="2"/>
              <a:buChar char=""/>
            </a:pPr>
            <a:r>
              <a:rPr lang="en-GB" sz="1400" dirty="0">
                <a:solidFill>
                  <a:schemeClr val="tx1"/>
                </a:solidFill>
                <a:effectLst/>
                <a:ea typeface="Times New Roman" panose="02020603050405020304" pitchFamily="18" charset="0"/>
              </a:rPr>
              <a:t>identify children’s strengths and gaps in their skills/knowledge </a:t>
            </a:r>
          </a:p>
          <a:p>
            <a:pPr marL="342900" lvl="0" indent="-342900">
              <a:buFont typeface="Symbol" panose="05050102010706020507" pitchFamily="18" charset="2"/>
              <a:buChar char=""/>
            </a:pPr>
            <a:r>
              <a:rPr lang="en-GB" sz="1400" dirty="0">
                <a:solidFill>
                  <a:schemeClr val="tx1"/>
                </a:solidFill>
                <a:effectLst/>
                <a:ea typeface="Times New Roman" panose="02020603050405020304" pitchFamily="18" charset="0"/>
              </a:rPr>
              <a:t>identify next steps for learning </a:t>
            </a:r>
          </a:p>
          <a:p>
            <a:pPr marL="342900" lvl="0" indent="-342900">
              <a:buFont typeface="Symbol" panose="05050102010706020507" pitchFamily="18" charset="2"/>
              <a:buChar char=""/>
            </a:pPr>
            <a:r>
              <a:rPr lang="en-GB" sz="1400" dirty="0">
                <a:solidFill>
                  <a:schemeClr val="tx1"/>
                </a:solidFill>
                <a:effectLst/>
                <a:ea typeface="Times New Roman" panose="02020603050405020304" pitchFamily="18" charset="0"/>
              </a:rPr>
              <a:t>inform future planning </a:t>
            </a:r>
          </a:p>
          <a:p>
            <a:pPr marL="342900" lvl="0" indent="-342900">
              <a:buFont typeface="Symbol" panose="05050102010706020507" pitchFamily="18" charset="2"/>
              <a:buChar char=""/>
            </a:pPr>
            <a:r>
              <a:rPr lang="en-GB" sz="1400" dirty="0">
                <a:solidFill>
                  <a:schemeClr val="tx1"/>
                </a:solidFill>
                <a:effectLst/>
                <a:ea typeface="Times New Roman" panose="02020603050405020304" pitchFamily="18" charset="0"/>
              </a:rPr>
              <a:t>enable appropriate strategies and scaffolding to be employed </a:t>
            </a:r>
          </a:p>
          <a:p>
            <a:pPr marL="342900" lvl="0" indent="-342900">
              <a:buFont typeface="Symbol" panose="05050102010706020507" pitchFamily="18" charset="2"/>
              <a:buChar char=""/>
            </a:pPr>
            <a:r>
              <a:rPr lang="en-GB" sz="1400" dirty="0">
                <a:solidFill>
                  <a:schemeClr val="tx1"/>
                </a:solidFill>
                <a:effectLst/>
                <a:ea typeface="Times New Roman" panose="02020603050405020304" pitchFamily="18" charset="0"/>
              </a:rPr>
              <a:t>facilitate the setting of appropriate targets for the class, group, and individual </a:t>
            </a:r>
          </a:p>
          <a:p>
            <a:pPr marL="342900" lvl="0" indent="-342900">
              <a:buFont typeface="Symbol" panose="05050102010706020507" pitchFamily="18" charset="2"/>
              <a:buChar char=""/>
            </a:pPr>
            <a:r>
              <a:rPr lang="en-GB" sz="1400" dirty="0">
                <a:solidFill>
                  <a:schemeClr val="tx1"/>
                </a:solidFill>
                <a:effectLst/>
                <a:ea typeface="Times New Roman" panose="02020603050405020304" pitchFamily="18" charset="0"/>
              </a:rPr>
              <a:t>track children’s rate of progress </a:t>
            </a:r>
          </a:p>
          <a:p>
            <a:pPr marL="342900" lvl="0" indent="-342900">
              <a:buFont typeface="Symbol" panose="05050102010706020507" pitchFamily="18" charset="2"/>
              <a:buChar char=""/>
            </a:pPr>
            <a:r>
              <a:rPr lang="en-GB" sz="1400" dirty="0">
                <a:solidFill>
                  <a:schemeClr val="tx1"/>
                </a:solidFill>
                <a:effectLst/>
                <a:ea typeface="Times New Roman" panose="02020603050405020304" pitchFamily="18" charset="0"/>
              </a:rPr>
              <a:t>support an evaluation of the effectiveness of teaching and learning </a:t>
            </a:r>
          </a:p>
          <a:p>
            <a:pPr marL="342900" lvl="0" indent="-342900">
              <a:buFont typeface="Symbol" panose="05050102010706020507" pitchFamily="18" charset="2"/>
              <a:buChar char=""/>
            </a:pPr>
            <a:r>
              <a:rPr lang="en-GB" sz="1400" dirty="0">
                <a:solidFill>
                  <a:schemeClr val="tx1"/>
                </a:solidFill>
                <a:effectLst/>
                <a:ea typeface="Times New Roman" panose="02020603050405020304" pitchFamily="18" charset="0"/>
              </a:rPr>
              <a:t>inform future teaching and learning strategies </a:t>
            </a:r>
          </a:p>
          <a:p>
            <a:pPr marL="342900" lvl="0" indent="-342900">
              <a:buFont typeface="Symbol" panose="05050102010706020507" pitchFamily="18" charset="2"/>
              <a:buChar char=""/>
            </a:pPr>
            <a:r>
              <a:rPr lang="en-GB" sz="1400" dirty="0">
                <a:solidFill>
                  <a:schemeClr val="tx1"/>
                </a:solidFill>
                <a:effectLst/>
                <a:ea typeface="Times New Roman" panose="02020603050405020304" pitchFamily="18" charset="0"/>
              </a:rPr>
              <a:t>identify individuals and groups for specific intervention or “keep up” support.   </a:t>
            </a:r>
          </a:p>
          <a:p>
            <a:r>
              <a:rPr lang="en-GB" sz="1400" dirty="0">
                <a:solidFill>
                  <a:schemeClr val="tx1"/>
                </a:solidFill>
                <a:effectLst/>
                <a:ea typeface="Times New Roman" panose="02020603050405020304" pitchFamily="18" charset="0"/>
              </a:rPr>
              <a:t> </a:t>
            </a:r>
            <a:endParaRPr lang="en-GB" sz="1400" kern="100" dirty="0">
              <a:solidFill>
                <a:schemeClr val="tx1"/>
              </a:solidFill>
              <a:effectLst/>
              <a:ea typeface="Calibri" panose="020F050202020403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FECB2892-52BC-84FC-E14B-20F38FDE71D1}"/>
              </a:ext>
            </a:extLst>
          </p:cNvPr>
          <p:cNvSpPr/>
          <p:nvPr/>
        </p:nvSpPr>
        <p:spPr>
          <a:xfrm>
            <a:off x="194091" y="1945988"/>
            <a:ext cx="6469811" cy="2141918"/>
          </a:xfrm>
          <a:prstGeom prst="rect">
            <a:avLst/>
          </a:prstGeom>
          <a:solidFill>
            <a:srgbClr val="CC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1400" dirty="0">
                <a:solidFill>
                  <a:schemeClr val="tx1"/>
                </a:solidFill>
                <a:ea typeface="Times New Roman" panose="02020603050405020304" pitchFamily="18" charset="0"/>
              </a:rPr>
              <a:t>Formative assessment is a powerful way of improving pupils’ achievement and progress.  It helps children to measure their own strengths and areas for development. </a:t>
            </a:r>
          </a:p>
          <a:p>
            <a:r>
              <a:rPr lang="en-GB" sz="1400" dirty="0">
                <a:solidFill>
                  <a:schemeClr val="tx1"/>
                </a:solidFill>
                <a:ea typeface="Times New Roman" panose="02020603050405020304" pitchFamily="18" charset="0"/>
              </a:rPr>
              <a:t>It allows teachers to understand pupil performance on a continuing basis, enabling them to identify when pupils are struggling, when they have consolidated learning and when they are ready to progress. In this way, it supports teachers to provide appropriate support (scaffolding or corrective activities) or extension (enrichment activities to deepen understanding) as necessary and informs progress. It enables teachers to evaluate their own teaching of particular topics or concepts and to plan future lessons accordingly.  </a:t>
            </a:r>
          </a:p>
        </p:txBody>
      </p:sp>
      <p:sp>
        <p:nvSpPr>
          <p:cNvPr id="2" name="Rectangle 1">
            <a:extLst>
              <a:ext uri="{FF2B5EF4-FFF2-40B4-BE49-F238E27FC236}">
                <a16:creationId xmlns:a16="http://schemas.microsoft.com/office/drawing/2014/main" id="{D94DF5DC-360D-B1B7-F01A-22CD3E3375CB}"/>
              </a:ext>
            </a:extLst>
          </p:cNvPr>
          <p:cNvSpPr/>
          <p:nvPr/>
        </p:nvSpPr>
        <p:spPr>
          <a:xfrm>
            <a:off x="157778" y="7304964"/>
            <a:ext cx="6469811" cy="2448886"/>
          </a:xfrm>
          <a:prstGeom prst="rect">
            <a:avLst/>
          </a:prstGeom>
          <a:solidFill>
            <a:srgbClr val="CC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spcAft>
                <a:spcPts val="1000"/>
              </a:spcAft>
            </a:pPr>
            <a:r>
              <a:rPr lang="en-GB" sz="1400" u="sng" kern="1400" dirty="0">
                <a:solidFill>
                  <a:schemeClr val="tx1"/>
                </a:solidFill>
                <a:effectLst/>
                <a:ea typeface="Times New Roman" panose="02020603050405020304" pitchFamily="18" charset="0"/>
              </a:rPr>
              <a:t>Termly Progress Meetings (Reception – Year Six)</a:t>
            </a:r>
            <a:endParaRPr lang="en-GB" sz="1400" dirty="0">
              <a:solidFill>
                <a:schemeClr val="tx1"/>
              </a:solidFill>
              <a:effectLst/>
              <a:ea typeface="Times New Roman" panose="02020603050405020304" pitchFamily="18" charset="0"/>
            </a:endParaRPr>
          </a:p>
          <a:p>
            <a:pPr>
              <a:spcAft>
                <a:spcPts val="1000"/>
              </a:spcAft>
            </a:pPr>
            <a:r>
              <a:rPr lang="en-GB" sz="1400" kern="1400" dirty="0">
                <a:solidFill>
                  <a:schemeClr val="tx1"/>
                </a:solidFill>
                <a:effectLst/>
                <a:ea typeface="Times New Roman" panose="02020603050405020304" pitchFamily="18" charset="0"/>
              </a:rPr>
              <a:t>Teachers and their year lead will meet at least once a term to review outcomes of formative and summative assessment data gathered during the term, sometimes alongside a Deputy/Assistant Head teacher/ SENCo. The progress of each child will be examined, alongside that of the cohort as a whole and also different groups of children. This may be supported by SLT analysis of Insight data which may also identify similar or additional areas to focus on. These meetings will inform intervention and booster groups for the following term and a ‘Year Group Profile’ will be updated accordingly. </a:t>
            </a:r>
            <a:endParaRPr lang="en-GB" sz="1400" dirty="0">
              <a:solidFill>
                <a:schemeClr val="tx1"/>
              </a:solidFill>
              <a:effectLst/>
              <a:ea typeface="Times New Roman" panose="02020603050405020304" pitchFamily="18" charset="0"/>
            </a:endParaRPr>
          </a:p>
          <a:p>
            <a:pPr algn="l" fontAlgn="t"/>
            <a:endParaRPr lang="en-GB" altLang="en-US" sz="1100" dirty="0">
              <a:solidFill>
                <a:schemeClr val="tx1"/>
              </a:solidFill>
            </a:endParaRPr>
          </a:p>
        </p:txBody>
      </p:sp>
      <p:sp>
        <p:nvSpPr>
          <p:cNvPr id="3" name="TextBox 2">
            <a:extLst>
              <a:ext uri="{FF2B5EF4-FFF2-40B4-BE49-F238E27FC236}">
                <a16:creationId xmlns:a16="http://schemas.microsoft.com/office/drawing/2014/main" id="{EA00AC06-3C90-C87C-C3AE-21427B2597D4}"/>
              </a:ext>
            </a:extLst>
          </p:cNvPr>
          <p:cNvSpPr txBox="1"/>
          <p:nvPr/>
        </p:nvSpPr>
        <p:spPr>
          <a:xfrm>
            <a:off x="194091" y="6966410"/>
            <a:ext cx="3436620" cy="338554"/>
          </a:xfrm>
          <a:prstGeom prst="rect">
            <a:avLst/>
          </a:prstGeom>
          <a:noFill/>
        </p:spPr>
        <p:txBody>
          <a:bodyPr wrap="square">
            <a:spAutoFit/>
          </a:bodyPr>
          <a:lstStyle/>
          <a:p>
            <a:r>
              <a:rPr lang="en-US" sz="1600" b="1" dirty="0"/>
              <a:t>And this is how that looks</a:t>
            </a:r>
            <a:r>
              <a:rPr lang="en-US" sz="1600" b="1" dirty="0">
                <a:solidFill>
                  <a:schemeClr val="tx1"/>
                </a:solidFill>
              </a:rPr>
              <a:t>…</a:t>
            </a:r>
            <a:endParaRPr lang="en-GB" sz="1600" b="1" dirty="0">
              <a:solidFill>
                <a:schemeClr val="tx1"/>
              </a:solidFill>
            </a:endParaRPr>
          </a:p>
        </p:txBody>
      </p:sp>
      <p:sp>
        <p:nvSpPr>
          <p:cNvPr id="4" name="Slide Number Placeholder 3">
            <a:extLst>
              <a:ext uri="{FF2B5EF4-FFF2-40B4-BE49-F238E27FC236}">
                <a16:creationId xmlns:a16="http://schemas.microsoft.com/office/drawing/2014/main" id="{167A2F4D-4FD1-6FE9-6750-0D29681D56D2}"/>
              </a:ext>
            </a:extLst>
          </p:cNvPr>
          <p:cNvSpPr>
            <a:spLocks noGrp="1"/>
          </p:cNvSpPr>
          <p:nvPr>
            <p:ph type="sldNum" sz="quarter" idx="12"/>
          </p:nvPr>
        </p:nvSpPr>
        <p:spPr/>
        <p:txBody>
          <a:bodyPr/>
          <a:lstStyle/>
          <a:p>
            <a:fld id="{1FB9D902-7619-4FE9-85FD-13C2F25CAED9}" type="slidenum">
              <a:rPr lang="en-GB" smtClean="0"/>
              <a:t>49</a:t>
            </a:fld>
            <a:endParaRPr lang="en-GB"/>
          </a:p>
        </p:txBody>
      </p:sp>
    </p:spTree>
    <p:extLst>
      <p:ext uri="{BB962C8B-B14F-4D97-AF65-F5344CB8AC3E}">
        <p14:creationId xmlns:p14="http://schemas.microsoft.com/office/powerpoint/2010/main" val="2438212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9B692C-C965-F920-85D1-965688AF6458}"/>
            </a:ext>
          </a:extLst>
        </p:cNvPr>
        <p:cNvGrpSpPr/>
        <p:nvPr/>
      </p:nvGrpSpPr>
      <p:grpSpPr>
        <a:xfrm>
          <a:off x="0" y="0"/>
          <a:ext cx="0" cy="0"/>
          <a:chOff x="0" y="0"/>
          <a:chExt cx="0" cy="0"/>
        </a:xfrm>
      </p:grpSpPr>
      <p:pic>
        <p:nvPicPr>
          <p:cNvPr id="46" name="Picture 45">
            <a:extLst>
              <a:ext uri="{FF2B5EF4-FFF2-40B4-BE49-F238E27FC236}">
                <a16:creationId xmlns:a16="http://schemas.microsoft.com/office/drawing/2014/main" id="{9BC2FC67-4336-6A83-12B1-CC6DE4E5097A}"/>
              </a:ext>
            </a:extLst>
          </p:cNvPr>
          <p:cNvPicPr>
            <a:picLocks noChangeAspect="1"/>
          </p:cNvPicPr>
          <p:nvPr/>
        </p:nvPicPr>
        <p:blipFill>
          <a:blip r:embed="rId2"/>
          <a:stretch>
            <a:fillRect/>
          </a:stretch>
        </p:blipFill>
        <p:spPr>
          <a:xfrm>
            <a:off x="0" y="152150"/>
            <a:ext cx="6858000" cy="951186"/>
          </a:xfrm>
          <a:prstGeom prst="rect">
            <a:avLst/>
          </a:prstGeom>
        </p:spPr>
      </p:pic>
      <p:sp>
        <p:nvSpPr>
          <p:cNvPr id="13" name="TextBox 12">
            <a:extLst>
              <a:ext uri="{FF2B5EF4-FFF2-40B4-BE49-F238E27FC236}">
                <a16:creationId xmlns:a16="http://schemas.microsoft.com/office/drawing/2014/main" id="{9A1985A8-4B14-BABF-B861-A48FAC4DAD86}"/>
              </a:ext>
            </a:extLst>
          </p:cNvPr>
          <p:cNvSpPr txBox="1"/>
          <p:nvPr/>
        </p:nvSpPr>
        <p:spPr>
          <a:xfrm>
            <a:off x="1641159" y="827525"/>
            <a:ext cx="4257099" cy="338554"/>
          </a:xfrm>
          <a:prstGeom prst="rect">
            <a:avLst/>
          </a:prstGeom>
          <a:noFill/>
        </p:spPr>
        <p:txBody>
          <a:bodyPr wrap="square" rtlCol="0">
            <a:spAutoFit/>
          </a:bodyPr>
          <a:lstStyle/>
          <a:p>
            <a:r>
              <a:rPr lang="en-GB" sz="1600" b="1" dirty="0">
                <a:solidFill>
                  <a:srgbClr val="02765C"/>
                </a:solidFill>
              </a:rPr>
              <a:t>Ready		Respectful			 Safe</a:t>
            </a:r>
          </a:p>
        </p:txBody>
      </p:sp>
      <p:sp>
        <p:nvSpPr>
          <p:cNvPr id="50" name="Rectangle 49">
            <a:extLst>
              <a:ext uri="{FF2B5EF4-FFF2-40B4-BE49-F238E27FC236}">
                <a16:creationId xmlns:a16="http://schemas.microsoft.com/office/drawing/2014/main" id="{23B5406F-DAED-B51E-450D-97B525AF2A13}"/>
              </a:ext>
            </a:extLst>
          </p:cNvPr>
          <p:cNvSpPr/>
          <p:nvPr/>
        </p:nvSpPr>
        <p:spPr>
          <a:xfrm>
            <a:off x="161447" y="1167016"/>
            <a:ext cx="6469811" cy="504176"/>
          </a:xfrm>
          <a:prstGeom prst="rect">
            <a:avLst/>
          </a:prstGeom>
          <a:solidFill>
            <a:srgbClr val="FFDDD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dirty="0">
                <a:solidFill>
                  <a:schemeClr val="tx1"/>
                </a:solidFill>
              </a:rPr>
              <a:t>Belong</a:t>
            </a:r>
            <a:endParaRPr lang="en-GB" sz="2800" b="1" dirty="0">
              <a:solidFill>
                <a:schemeClr val="tx1"/>
              </a:solidFill>
            </a:endParaRPr>
          </a:p>
        </p:txBody>
      </p:sp>
      <p:sp>
        <p:nvSpPr>
          <p:cNvPr id="5" name="TextBox 4">
            <a:extLst>
              <a:ext uri="{FF2B5EF4-FFF2-40B4-BE49-F238E27FC236}">
                <a16:creationId xmlns:a16="http://schemas.microsoft.com/office/drawing/2014/main" id="{4A6B672C-01D2-3A48-AFBB-FAC59B56C666}"/>
              </a:ext>
            </a:extLst>
          </p:cNvPr>
          <p:cNvSpPr txBox="1"/>
          <p:nvPr/>
        </p:nvSpPr>
        <p:spPr>
          <a:xfrm>
            <a:off x="157778" y="3881369"/>
            <a:ext cx="638001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200">
              <a:cs typeface="Segoe UI"/>
            </a:endParaRPr>
          </a:p>
        </p:txBody>
      </p:sp>
      <p:sp>
        <p:nvSpPr>
          <p:cNvPr id="7" name="TextBox 6">
            <a:extLst>
              <a:ext uri="{FF2B5EF4-FFF2-40B4-BE49-F238E27FC236}">
                <a16:creationId xmlns:a16="http://schemas.microsoft.com/office/drawing/2014/main" id="{48F1120F-346D-5C16-63F6-8EA31F427033}"/>
              </a:ext>
            </a:extLst>
          </p:cNvPr>
          <p:cNvSpPr txBox="1"/>
          <p:nvPr/>
        </p:nvSpPr>
        <p:spPr>
          <a:xfrm>
            <a:off x="157778" y="1638696"/>
            <a:ext cx="3436620" cy="338554"/>
          </a:xfrm>
          <a:prstGeom prst="rect">
            <a:avLst/>
          </a:prstGeom>
          <a:noFill/>
        </p:spPr>
        <p:txBody>
          <a:bodyPr wrap="square">
            <a:spAutoFit/>
          </a:bodyPr>
          <a:lstStyle/>
          <a:p>
            <a:r>
              <a:rPr lang="en-US" sz="1600" b="1" dirty="0">
                <a:solidFill>
                  <a:schemeClr val="tx1"/>
                </a:solidFill>
              </a:rPr>
              <a:t>This is what we believe…</a:t>
            </a:r>
            <a:endParaRPr lang="en-GB" sz="1600" b="1" dirty="0">
              <a:solidFill>
                <a:schemeClr val="tx1"/>
              </a:solidFill>
            </a:endParaRPr>
          </a:p>
        </p:txBody>
      </p:sp>
      <p:sp>
        <p:nvSpPr>
          <p:cNvPr id="8" name="TextBox 7">
            <a:extLst>
              <a:ext uri="{FF2B5EF4-FFF2-40B4-BE49-F238E27FC236}">
                <a16:creationId xmlns:a16="http://schemas.microsoft.com/office/drawing/2014/main" id="{F54D42AB-9BC4-7875-CB0E-B1D51ACE022F}"/>
              </a:ext>
            </a:extLst>
          </p:cNvPr>
          <p:cNvSpPr txBox="1"/>
          <p:nvPr/>
        </p:nvSpPr>
        <p:spPr>
          <a:xfrm>
            <a:off x="157778" y="2425529"/>
            <a:ext cx="3436620" cy="338554"/>
          </a:xfrm>
          <a:prstGeom prst="rect">
            <a:avLst/>
          </a:prstGeom>
          <a:noFill/>
        </p:spPr>
        <p:txBody>
          <a:bodyPr wrap="square">
            <a:spAutoFit/>
          </a:bodyPr>
          <a:lstStyle/>
          <a:p>
            <a:r>
              <a:rPr lang="en-US" sz="1600" b="1" dirty="0"/>
              <a:t>So this is what we do</a:t>
            </a:r>
            <a:r>
              <a:rPr lang="en-US" sz="1600" b="1" dirty="0">
                <a:solidFill>
                  <a:schemeClr val="tx1"/>
                </a:solidFill>
              </a:rPr>
              <a:t>…</a:t>
            </a:r>
            <a:endParaRPr lang="en-GB" sz="1600" b="1" dirty="0">
              <a:solidFill>
                <a:schemeClr val="tx1"/>
              </a:solidFill>
            </a:endParaRPr>
          </a:p>
        </p:txBody>
      </p:sp>
      <p:sp>
        <p:nvSpPr>
          <p:cNvPr id="9" name="TextBox 8">
            <a:extLst>
              <a:ext uri="{FF2B5EF4-FFF2-40B4-BE49-F238E27FC236}">
                <a16:creationId xmlns:a16="http://schemas.microsoft.com/office/drawing/2014/main" id="{3CBCAE26-EA77-28DF-64FE-C3E4E954E984}"/>
              </a:ext>
            </a:extLst>
          </p:cNvPr>
          <p:cNvSpPr txBox="1"/>
          <p:nvPr/>
        </p:nvSpPr>
        <p:spPr>
          <a:xfrm>
            <a:off x="194092" y="4601679"/>
            <a:ext cx="3436620" cy="338554"/>
          </a:xfrm>
          <a:prstGeom prst="rect">
            <a:avLst/>
          </a:prstGeom>
          <a:noFill/>
        </p:spPr>
        <p:txBody>
          <a:bodyPr wrap="square">
            <a:spAutoFit/>
          </a:bodyPr>
          <a:lstStyle/>
          <a:p>
            <a:r>
              <a:rPr lang="en-US" sz="1600" b="1" dirty="0"/>
              <a:t>And this is how that looks</a:t>
            </a:r>
            <a:r>
              <a:rPr lang="en-US" sz="1600" b="1" dirty="0">
                <a:solidFill>
                  <a:schemeClr val="tx1"/>
                </a:solidFill>
              </a:rPr>
              <a:t>…</a:t>
            </a:r>
            <a:endParaRPr lang="en-GB" sz="1600" b="1" dirty="0">
              <a:solidFill>
                <a:schemeClr val="tx1"/>
              </a:solidFill>
            </a:endParaRPr>
          </a:p>
        </p:txBody>
      </p:sp>
      <p:sp>
        <p:nvSpPr>
          <p:cNvPr id="10" name="Rectangle 9">
            <a:extLst>
              <a:ext uri="{FF2B5EF4-FFF2-40B4-BE49-F238E27FC236}">
                <a16:creationId xmlns:a16="http://schemas.microsoft.com/office/drawing/2014/main" id="{228211D3-D88C-6104-B2E9-ECAE446CE91B}"/>
              </a:ext>
            </a:extLst>
          </p:cNvPr>
          <p:cNvSpPr/>
          <p:nvPr/>
        </p:nvSpPr>
        <p:spPr>
          <a:xfrm>
            <a:off x="157778" y="2772544"/>
            <a:ext cx="6469811" cy="1745856"/>
          </a:xfrm>
          <a:prstGeom prst="rect">
            <a:avLst/>
          </a:prstGeom>
          <a:solidFill>
            <a:srgbClr val="FFDDD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buFont typeface="Arial" panose="020B0604020202020204" pitchFamily="34" charset="0"/>
              <a:buChar char="•"/>
            </a:pPr>
            <a:r>
              <a:rPr lang="en-GB" sz="1400" kern="100" dirty="0">
                <a:solidFill>
                  <a:schemeClr val="tx1"/>
                </a:solidFill>
                <a:effectLst/>
                <a:ea typeface="Aptos" panose="020B0004020202020204" pitchFamily="34" charset="0"/>
                <a:cs typeface="Times New Roman" panose="02020603050405020304" pitchFamily="18" charset="0"/>
              </a:rPr>
              <a:t>Develop openness to trust</a:t>
            </a:r>
          </a:p>
          <a:p>
            <a:pPr marL="285750" indent="-285750">
              <a:buFont typeface="Arial" panose="020B0604020202020204" pitchFamily="34" charset="0"/>
              <a:buChar char="•"/>
            </a:pPr>
            <a:r>
              <a:rPr lang="en-GB" sz="1400" kern="100" dirty="0">
                <a:solidFill>
                  <a:schemeClr val="tx1"/>
                </a:solidFill>
                <a:effectLst/>
                <a:ea typeface="Aptos" panose="020B0004020202020204" pitchFamily="34" charset="0"/>
                <a:cs typeface="Times New Roman" panose="02020603050405020304" pitchFamily="18" charset="0"/>
              </a:rPr>
              <a:t>Build a sense of security, belonging and connection</a:t>
            </a:r>
          </a:p>
          <a:p>
            <a:pPr marL="285750" indent="-285750">
              <a:buFont typeface="Arial" panose="020B0604020202020204" pitchFamily="34" charset="0"/>
              <a:buChar char="•"/>
            </a:pPr>
            <a:r>
              <a:rPr lang="en-GB" sz="1400" kern="100" dirty="0">
                <a:solidFill>
                  <a:schemeClr val="tx1"/>
                </a:solidFill>
                <a:effectLst/>
                <a:ea typeface="Aptos" panose="020B0004020202020204" pitchFamily="34" charset="0"/>
                <a:cs typeface="Times New Roman" panose="02020603050405020304" pitchFamily="18" charset="0"/>
              </a:rPr>
              <a:t>Teach and embed skills to manage and regulate difficult emotions </a:t>
            </a:r>
          </a:p>
          <a:p>
            <a:pPr marL="285750" indent="-285750">
              <a:buFont typeface="Arial" panose="020B0604020202020204" pitchFamily="34" charset="0"/>
              <a:buChar char="•"/>
            </a:pPr>
            <a:r>
              <a:rPr lang="en-GB" sz="1400" kern="100" dirty="0">
                <a:solidFill>
                  <a:schemeClr val="tx1"/>
                </a:solidFill>
                <a:effectLst/>
                <a:ea typeface="Aptos" panose="020B0004020202020204" pitchFamily="34" charset="0"/>
                <a:cs typeface="Times New Roman" panose="02020603050405020304" pitchFamily="18" charset="0"/>
              </a:rPr>
              <a:t>Develop awareness of ourselves and the emotional needs and perspective of others</a:t>
            </a:r>
          </a:p>
          <a:p>
            <a:pPr marL="285750" indent="-285750">
              <a:buFont typeface="Arial" panose="020B0604020202020204" pitchFamily="34" charset="0"/>
              <a:buChar char="•"/>
            </a:pPr>
            <a:r>
              <a:rPr lang="en-GB" sz="1400" kern="100" dirty="0">
                <a:solidFill>
                  <a:schemeClr val="tx1"/>
                </a:solidFill>
                <a:effectLst/>
                <a:ea typeface="Aptos" panose="020B0004020202020204" pitchFamily="34" charset="0"/>
                <a:cs typeface="Times New Roman" panose="02020603050405020304" pitchFamily="18" charset="0"/>
              </a:rPr>
              <a:t>Resolve conflict</a:t>
            </a:r>
          </a:p>
          <a:p>
            <a:pPr marL="285750" indent="-285750">
              <a:buFont typeface="Arial" panose="020B0604020202020204" pitchFamily="34" charset="0"/>
              <a:buChar char="•"/>
            </a:pPr>
            <a:r>
              <a:rPr lang="en-GB" sz="1400" kern="100" dirty="0">
                <a:solidFill>
                  <a:schemeClr val="tx1"/>
                </a:solidFill>
                <a:effectLst/>
                <a:ea typeface="Aptos" panose="020B0004020202020204" pitchFamily="34" charset="0"/>
                <a:cs typeface="Times New Roman" panose="02020603050405020304" pitchFamily="18" charset="0"/>
              </a:rPr>
              <a:t>Repair and restoring relationships following conflict</a:t>
            </a:r>
            <a:endParaRPr lang="en-GB" altLang="en-US" sz="1400" dirty="0">
              <a:solidFill>
                <a:schemeClr val="tx1"/>
              </a:solidFill>
            </a:endParaRPr>
          </a:p>
        </p:txBody>
      </p:sp>
      <p:sp>
        <p:nvSpPr>
          <p:cNvPr id="11" name="Rectangle 10">
            <a:extLst>
              <a:ext uri="{FF2B5EF4-FFF2-40B4-BE49-F238E27FC236}">
                <a16:creationId xmlns:a16="http://schemas.microsoft.com/office/drawing/2014/main" id="{44E718E1-60E6-FD96-2A42-F6CAFCEAD692}"/>
              </a:ext>
            </a:extLst>
          </p:cNvPr>
          <p:cNvSpPr/>
          <p:nvPr/>
        </p:nvSpPr>
        <p:spPr>
          <a:xfrm>
            <a:off x="157778" y="1945199"/>
            <a:ext cx="6469811" cy="423142"/>
          </a:xfrm>
          <a:prstGeom prst="rect">
            <a:avLst/>
          </a:prstGeom>
          <a:solidFill>
            <a:srgbClr val="FFDDD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fontAlgn="t"/>
            <a:r>
              <a:rPr lang="en-US" sz="1400" b="0" i="0" dirty="0">
                <a:solidFill>
                  <a:schemeClr val="tx1"/>
                </a:solidFill>
                <a:effectLst/>
              </a:rPr>
              <a:t>No significant learning occurs without significant relationships.</a:t>
            </a:r>
          </a:p>
        </p:txBody>
      </p:sp>
      <p:sp>
        <p:nvSpPr>
          <p:cNvPr id="12" name="Rectangle 11">
            <a:extLst>
              <a:ext uri="{FF2B5EF4-FFF2-40B4-BE49-F238E27FC236}">
                <a16:creationId xmlns:a16="http://schemas.microsoft.com/office/drawing/2014/main" id="{B93E7085-B7EC-966D-6F30-94643D7899C8}"/>
              </a:ext>
            </a:extLst>
          </p:cNvPr>
          <p:cNvSpPr/>
          <p:nvPr/>
        </p:nvSpPr>
        <p:spPr>
          <a:xfrm>
            <a:off x="218513" y="4947908"/>
            <a:ext cx="6469811" cy="2402144"/>
          </a:xfrm>
          <a:prstGeom prst="rect">
            <a:avLst/>
          </a:prstGeom>
          <a:solidFill>
            <a:srgbClr val="FFDDD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fontAlgn="t"/>
            <a:r>
              <a:rPr lang="en-US" sz="1400" dirty="0">
                <a:solidFill>
                  <a:schemeClr val="tx1"/>
                </a:solidFill>
              </a:rPr>
              <a:t>When you step into </a:t>
            </a:r>
            <a:r>
              <a:rPr lang="en-US" sz="1400" dirty="0" err="1">
                <a:solidFill>
                  <a:schemeClr val="tx1"/>
                </a:solidFill>
              </a:rPr>
              <a:t>Muscliff</a:t>
            </a:r>
            <a:r>
              <a:rPr lang="en-US" sz="1400" dirty="0">
                <a:solidFill>
                  <a:schemeClr val="tx1"/>
                </a:solidFill>
              </a:rPr>
              <a:t>, you will notice immediately that we are defined by our nurturing and relational </a:t>
            </a:r>
            <a:r>
              <a:rPr lang="en-US" sz="1400" dirty="0" err="1">
                <a:solidFill>
                  <a:schemeClr val="tx1"/>
                </a:solidFill>
              </a:rPr>
              <a:t>behaviour</a:t>
            </a:r>
            <a:r>
              <a:rPr lang="en-US" sz="1400" dirty="0">
                <a:solidFill>
                  <a:schemeClr val="tx1"/>
                </a:solidFill>
              </a:rPr>
              <a:t> and approach. We talk explicitly to the children about what it means to be part of </a:t>
            </a:r>
            <a:r>
              <a:rPr lang="en-US" sz="1400" dirty="0" err="1">
                <a:solidFill>
                  <a:schemeClr val="tx1"/>
                </a:solidFill>
              </a:rPr>
              <a:t>Muscliff</a:t>
            </a:r>
            <a:r>
              <a:rPr lang="en-US" sz="1400" dirty="0">
                <a:solidFill>
                  <a:schemeClr val="tx1"/>
                </a:solidFill>
              </a:rPr>
              <a:t> and the </a:t>
            </a:r>
            <a:r>
              <a:rPr lang="en-US" sz="1400" dirty="0" err="1">
                <a:solidFill>
                  <a:schemeClr val="tx1"/>
                </a:solidFill>
              </a:rPr>
              <a:t>Muscliff</a:t>
            </a:r>
            <a:r>
              <a:rPr lang="en-US" sz="1400" dirty="0">
                <a:solidFill>
                  <a:schemeClr val="tx1"/>
                </a:solidFill>
              </a:rPr>
              <a:t> community and that we wear our uniform with pride.  </a:t>
            </a:r>
          </a:p>
          <a:p>
            <a:pPr fontAlgn="t"/>
            <a:endParaRPr lang="en-US" sz="1400" dirty="0">
              <a:solidFill>
                <a:schemeClr val="tx1"/>
              </a:solidFill>
            </a:endParaRPr>
          </a:p>
          <a:p>
            <a:pPr algn="ctr" fontAlgn="t"/>
            <a:r>
              <a:rPr lang="en-US" sz="1400" b="1" dirty="0">
                <a:solidFill>
                  <a:schemeClr val="tx1"/>
                </a:solidFill>
              </a:rPr>
              <a:t>“I am welcome and wanted.” “I belong here.” </a:t>
            </a:r>
          </a:p>
          <a:p>
            <a:endParaRPr lang="en-US" sz="1400" dirty="0">
              <a:solidFill>
                <a:schemeClr val="tx1"/>
              </a:solidFill>
            </a:endParaRPr>
          </a:p>
          <a:p>
            <a:r>
              <a:rPr lang="en-US" sz="1400" dirty="0">
                <a:solidFill>
                  <a:schemeClr val="tx1"/>
                </a:solidFill>
              </a:rPr>
              <a:t>Time is always invested to understand each child as an individual. We talk… a lot!</a:t>
            </a:r>
          </a:p>
          <a:p>
            <a:pPr marL="285750" indent="-285750">
              <a:buFont typeface="Arial" panose="020B0604020202020204" pitchFamily="34" charset="0"/>
              <a:buChar char="•"/>
            </a:pPr>
            <a:r>
              <a:rPr lang="en-GB" altLang="en-US" sz="1400" dirty="0">
                <a:solidFill>
                  <a:schemeClr val="tx1"/>
                </a:solidFill>
              </a:rPr>
              <a:t>Trauma Informed Schools approach (CPD invested in this).</a:t>
            </a:r>
          </a:p>
          <a:p>
            <a:pPr marL="285750" indent="-285750">
              <a:buFont typeface="Arial" panose="020B0604020202020204" pitchFamily="34" charset="0"/>
              <a:buChar char="•"/>
            </a:pPr>
            <a:r>
              <a:rPr lang="en-GB" altLang="en-US" sz="1400" dirty="0">
                <a:solidFill>
                  <a:schemeClr val="tx1"/>
                </a:solidFill>
              </a:rPr>
              <a:t>Nurturing culture </a:t>
            </a:r>
            <a:r>
              <a:rPr lang="en-GB" altLang="en-US" sz="1400" u="sng" dirty="0">
                <a:solidFill>
                  <a:schemeClr val="tx1"/>
                </a:solidFill>
              </a:rPr>
              <a:t>with</a:t>
            </a:r>
            <a:r>
              <a:rPr lang="en-GB" altLang="en-US" sz="1400" dirty="0">
                <a:solidFill>
                  <a:schemeClr val="tx1"/>
                </a:solidFill>
              </a:rPr>
              <a:t> boundaries.</a:t>
            </a:r>
          </a:p>
          <a:p>
            <a:pPr marL="285750" indent="-285750">
              <a:buFont typeface="Arial" panose="020B0604020202020204" pitchFamily="34" charset="0"/>
              <a:buChar char="•"/>
            </a:pPr>
            <a:r>
              <a:rPr lang="en-GB" altLang="en-US" sz="1400" dirty="0">
                <a:solidFill>
                  <a:schemeClr val="tx1"/>
                </a:solidFill>
              </a:rPr>
              <a:t>Relationships </a:t>
            </a:r>
            <a:r>
              <a:rPr lang="en-GB" altLang="en-US" sz="1400" u="sng" dirty="0">
                <a:solidFill>
                  <a:schemeClr val="tx1"/>
                </a:solidFill>
              </a:rPr>
              <a:t>with</a:t>
            </a:r>
            <a:r>
              <a:rPr lang="en-GB" altLang="en-US" sz="1400" dirty="0">
                <a:solidFill>
                  <a:schemeClr val="tx1"/>
                </a:solidFill>
              </a:rPr>
              <a:t> rules &amp; expectations</a:t>
            </a:r>
            <a:endParaRPr lang="en-US" sz="1400" dirty="0">
              <a:solidFill>
                <a:schemeClr val="tx1"/>
              </a:solidFill>
            </a:endParaRPr>
          </a:p>
        </p:txBody>
      </p:sp>
      <p:sp>
        <p:nvSpPr>
          <p:cNvPr id="4" name="Content Placeholder 2">
            <a:extLst>
              <a:ext uri="{FF2B5EF4-FFF2-40B4-BE49-F238E27FC236}">
                <a16:creationId xmlns:a16="http://schemas.microsoft.com/office/drawing/2014/main" id="{DD8DF9BD-22AD-9EF2-0117-945D9BC8C3AA}"/>
              </a:ext>
            </a:extLst>
          </p:cNvPr>
          <p:cNvSpPr>
            <a:spLocks noGrp="1" noChangeArrowheads="1"/>
          </p:cNvSpPr>
          <p:nvPr/>
        </p:nvSpPr>
        <p:spPr bwMode="auto">
          <a:xfrm>
            <a:off x="-3247791" y="5023513"/>
            <a:ext cx="6206144"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285750" indent="-285750" algn="l" defTabSz="457200" rtl="0" eaLnBrk="0" fontAlgn="base" hangingPunct="0">
              <a:spcBef>
                <a:spcPct val="20000"/>
              </a:spcBef>
              <a:spcAft>
                <a:spcPts val="600"/>
              </a:spcAft>
              <a:buClr>
                <a:srgbClr val="374D81"/>
              </a:buClr>
              <a:buSzPct val="145000"/>
              <a:buFont typeface="Arial" panose="020B0604020202020204" pitchFamily="34" charset="0"/>
              <a:buChar char="•"/>
              <a:defRPr sz="2400" kern="1200">
                <a:solidFill>
                  <a:schemeClr val="tx1"/>
                </a:solidFill>
                <a:latin typeface="+mn-lt"/>
                <a:ea typeface="+mn-ea"/>
                <a:cs typeface="+mn-cs"/>
              </a:defRPr>
            </a:lvl1pPr>
            <a:lvl2pPr marL="742950" indent="-285750" algn="l" defTabSz="457200" rtl="0" eaLnBrk="0" fontAlgn="base" hangingPunct="0">
              <a:spcBef>
                <a:spcPct val="20000"/>
              </a:spcBef>
              <a:spcAft>
                <a:spcPts val="600"/>
              </a:spcAft>
              <a:buClr>
                <a:srgbClr val="374D81"/>
              </a:buClr>
              <a:buSzPct val="145000"/>
              <a:buFont typeface="Arial" panose="020B0604020202020204" pitchFamily="34" charset="0"/>
              <a:buChar char="•"/>
              <a:defRPr sz="2000" kern="1200">
                <a:solidFill>
                  <a:schemeClr val="tx1"/>
                </a:solidFill>
                <a:latin typeface="+mn-lt"/>
                <a:ea typeface="+mn-ea"/>
                <a:cs typeface="+mn-cs"/>
              </a:defRPr>
            </a:lvl2pPr>
            <a:lvl3pPr marL="1200150" indent="-285750" algn="l" defTabSz="457200" rtl="0" eaLnBrk="0" fontAlgn="base" hangingPunct="0">
              <a:spcBef>
                <a:spcPct val="20000"/>
              </a:spcBef>
              <a:spcAft>
                <a:spcPts val="600"/>
              </a:spcAft>
              <a:buClr>
                <a:srgbClr val="374D81"/>
              </a:buClr>
              <a:buSzPct val="145000"/>
              <a:buFont typeface="Arial" panose="020B0604020202020204" pitchFamily="34" charset="0"/>
              <a:buChar char="•"/>
              <a:defRPr sz="2400" kern="1200">
                <a:solidFill>
                  <a:schemeClr val="tx1"/>
                </a:solidFill>
                <a:latin typeface="+mn-lt"/>
                <a:ea typeface="+mn-ea"/>
                <a:cs typeface="+mn-cs"/>
              </a:defRPr>
            </a:lvl3pPr>
            <a:lvl4pPr marL="1543050" indent="-171450" algn="l" defTabSz="457200" rtl="0" eaLnBrk="0" fontAlgn="base" hangingPunct="0">
              <a:spcBef>
                <a:spcPct val="20000"/>
              </a:spcBef>
              <a:spcAft>
                <a:spcPts val="600"/>
              </a:spcAft>
              <a:buClr>
                <a:srgbClr val="374D81"/>
              </a:buClr>
              <a:buSzPct val="145000"/>
              <a:buFont typeface="Arial" panose="020B0604020202020204" pitchFamily="34" charset="0"/>
              <a:buChar char="•"/>
              <a:defRPr sz="1600" kern="1200">
                <a:solidFill>
                  <a:schemeClr val="tx1"/>
                </a:solidFill>
                <a:latin typeface="+mn-lt"/>
                <a:ea typeface="+mn-ea"/>
                <a:cs typeface="+mn-cs"/>
              </a:defRPr>
            </a:lvl4pPr>
            <a:lvl5pPr marL="2000250" indent="-171450" algn="l" defTabSz="457200" rtl="0" eaLnBrk="0" fontAlgn="base" hangingPunct="0">
              <a:spcBef>
                <a:spcPct val="20000"/>
              </a:spcBef>
              <a:spcAft>
                <a:spcPts val="600"/>
              </a:spcAft>
              <a:buClr>
                <a:srgbClr val="374D81"/>
              </a:buClr>
              <a:buSzPct val="145000"/>
              <a:buFont typeface="Arial" panose="020B0604020202020204" pitchFamily="34"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eaLnBrk="1" hangingPunct="1"/>
            <a:endParaRPr lang="en-GB" altLang="en-US" dirty="0"/>
          </a:p>
        </p:txBody>
      </p:sp>
      <p:pic>
        <p:nvPicPr>
          <p:cNvPr id="6" name="Picture 5" descr="Heard, Held, Healed.pptx">
            <a:extLst>
              <a:ext uri="{FF2B5EF4-FFF2-40B4-BE49-F238E27FC236}">
                <a16:creationId xmlns:a16="http://schemas.microsoft.com/office/drawing/2014/main" id="{D05DBDCC-A4F7-2885-8B5B-36E11BE4829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109" t="1" b="2436"/>
          <a:stretch/>
        </p:blipFill>
        <p:spPr bwMode="auto">
          <a:xfrm>
            <a:off x="194091" y="7556995"/>
            <a:ext cx="4001391" cy="2196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Image result for i belong here">
            <a:extLst>
              <a:ext uri="{FF2B5EF4-FFF2-40B4-BE49-F238E27FC236}">
                <a16:creationId xmlns:a16="http://schemas.microsoft.com/office/drawing/2014/main" id="{43393008-1045-DE4D-5DDC-44DE542327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5106" y="7525000"/>
            <a:ext cx="2082483" cy="22288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7247609F-1FAF-373A-9A7C-F23A691A1A92}"/>
              </a:ext>
            </a:extLst>
          </p:cNvPr>
          <p:cNvSpPr>
            <a:spLocks noGrp="1"/>
          </p:cNvSpPr>
          <p:nvPr>
            <p:ph type="sldNum" sz="quarter" idx="12"/>
          </p:nvPr>
        </p:nvSpPr>
        <p:spPr/>
        <p:txBody>
          <a:bodyPr/>
          <a:lstStyle/>
          <a:p>
            <a:fld id="{1FB9D902-7619-4FE9-85FD-13C2F25CAED9}" type="slidenum">
              <a:rPr lang="en-GB" smtClean="0"/>
              <a:t>5</a:t>
            </a:fld>
            <a:endParaRPr lang="en-GB"/>
          </a:p>
        </p:txBody>
      </p:sp>
    </p:spTree>
    <p:extLst>
      <p:ext uri="{BB962C8B-B14F-4D97-AF65-F5344CB8AC3E}">
        <p14:creationId xmlns:p14="http://schemas.microsoft.com/office/powerpoint/2010/main" val="38750645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994805-407C-DAE0-44BB-EC24AA0C206B}"/>
            </a:ext>
          </a:extLst>
        </p:cNvPr>
        <p:cNvGrpSpPr/>
        <p:nvPr/>
      </p:nvGrpSpPr>
      <p:grpSpPr>
        <a:xfrm>
          <a:off x="0" y="0"/>
          <a:ext cx="0" cy="0"/>
          <a:chOff x="0" y="0"/>
          <a:chExt cx="0" cy="0"/>
        </a:xfrm>
      </p:grpSpPr>
      <p:pic>
        <p:nvPicPr>
          <p:cNvPr id="46" name="Picture 45">
            <a:extLst>
              <a:ext uri="{FF2B5EF4-FFF2-40B4-BE49-F238E27FC236}">
                <a16:creationId xmlns:a16="http://schemas.microsoft.com/office/drawing/2014/main" id="{47DE19D3-7624-D729-F57A-1F35B5EF1BCE}"/>
              </a:ext>
            </a:extLst>
          </p:cNvPr>
          <p:cNvPicPr>
            <a:picLocks noChangeAspect="1"/>
          </p:cNvPicPr>
          <p:nvPr/>
        </p:nvPicPr>
        <p:blipFill>
          <a:blip r:embed="rId2"/>
          <a:stretch>
            <a:fillRect/>
          </a:stretch>
        </p:blipFill>
        <p:spPr>
          <a:xfrm>
            <a:off x="0" y="152150"/>
            <a:ext cx="6858000" cy="951186"/>
          </a:xfrm>
          <a:prstGeom prst="rect">
            <a:avLst/>
          </a:prstGeom>
        </p:spPr>
      </p:pic>
      <p:sp>
        <p:nvSpPr>
          <p:cNvPr id="13" name="TextBox 12">
            <a:extLst>
              <a:ext uri="{FF2B5EF4-FFF2-40B4-BE49-F238E27FC236}">
                <a16:creationId xmlns:a16="http://schemas.microsoft.com/office/drawing/2014/main" id="{F1F57BF1-8347-F241-0E5E-5544016F20C4}"/>
              </a:ext>
            </a:extLst>
          </p:cNvPr>
          <p:cNvSpPr txBox="1"/>
          <p:nvPr/>
        </p:nvSpPr>
        <p:spPr>
          <a:xfrm>
            <a:off x="1641159" y="827525"/>
            <a:ext cx="4257099" cy="338554"/>
          </a:xfrm>
          <a:prstGeom prst="rect">
            <a:avLst/>
          </a:prstGeom>
          <a:noFill/>
        </p:spPr>
        <p:txBody>
          <a:bodyPr wrap="square" rtlCol="0">
            <a:spAutoFit/>
          </a:bodyPr>
          <a:lstStyle/>
          <a:p>
            <a:r>
              <a:rPr lang="en-GB" sz="1600" b="1" dirty="0">
                <a:solidFill>
                  <a:srgbClr val="02765C"/>
                </a:solidFill>
              </a:rPr>
              <a:t>Ready		Respectful			 Safe</a:t>
            </a:r>
          </a:p>
        </p:txBody>
      </p:sp>
      <p:sp>
        <p:nvSpPr>
          <p:cNvPr id="50" name="Rectangle 49">
            <a:extLst>
              <a:ext uri="{FF2B5EF4-FFF2-40B4-BE49-F238E27FC236}">
                <a16:creationId xmlns:a16="http://schemas.microsoft.com/office/drawing/2014/main" id="{F87F7574-EE91-1312-E804-ABD711DFBD66}"/>
              </a:ext>
            </a:extLst>
          </p:cNvPr>
          <p:cNvSpPr/>
          <p:nvPr/>
        </p:nvSpPr>
        <p:spPr>
          <a:xfrm>
            <a:off x="161447" y="1167016"/>
            <a:ext cx="6469811" cy="504176"/>
          </a:xfrm>
          <a:prstGeom prst="rect">
            <a:avLst/>
          </a:prstGeom>
          <a:solidFill>
            <a:srgbClr val="CC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dirty="0">
                <a:solidFill>
                  <a:schemeClr val="tx1"/>
                </a:solidFill>
              </a:rPr>
              <a:t>Formative Assessments</a:t>
            </a:r>
            <a:endParaRPr lang="en-GB" sz="2800" b="1" dirty="0">
              <a:solidFill>
                <a:schemeClr val="tx1"/>
              </a:solidFill>
            </a:endParaRPr>
          </a:p>
        </p:txBody>
      </p:sp>
      <p:sp>
        <p:nvSpPr>
          <p:cNvPr id="9" name="TextBox 8">
            <a:extLst>
              <a:ext uri="{FF2B5EF4-FFF2-40B4-BE49-F238E27FC236}">
                <a16:creationId xmlns:a16="http://schemas.microsoft.com/office/drawing/2014/main" id="{A94C9CC7-C76D-D03F-21CA-9FB959A371F3}"/>
              </a:ext>
            </a:extLst>
          </p:cNvPr>
          <p:cNvSpPr txBox="1"/>
          <p:nvPr/>
        </p:nvSpPr>
        <p:spPr>
          <a:xfrm>
            <a:off x="161447" y="1841454"/>
            <a:ext cx="3436620" cy="338554"/>
          </a:xfrm>
          <a:prstGeom prst="rect">
            <a:avLst/>
          </a:prstGeom>
          <a:noFill/>
        </p:spPr>
        <p:txBody>
          <a:bodyPr wrap="square">
            <a:spAutoFit/>
          </a:bodyPr>
          <a:lstStyle/>
          <a:p>
            <a:r>
              <a:rPr lang="en-US" sz="1600" b="1" dirty="0"/>
              <a:t>And this is how that looks</a:t>
            </a:r>
            <a:r>
              <a:rPr lang="en-US" sz="1600" b="1" dirty="0">
                <a:solidFill>
                  <a:schemeClr val="tx1"/>
                </a:solidFill>
              </a:rPr>
              <a:t>…</a:t>
            </a:r>
            <a:endParaRPr lang="en-GB" sz="1600" b="1" dirty="0">
              <a:solidFill>
                <a:schemeClr val="tx1"/>
              </a:solidFill>
            </a:endParaRPr>
          </a:p>
        </p:txBody>
      </p:sp>
      <p:sp>
        <p:nvSpPr>
          <p:cNvPr id="2" name="Rectangle 1">
            <a:extLst>
              <a:ext uri="{FF2B5EF4-FFF2-40B4-BE49-F238E27FC236}">
                <a16:creationId xmlns:a16="http://schemas.microsoft.com/office/drawing/2014/main" id="{7D110617-40DA-6C4B-B764-2A9D05E9ADCF}"/>
              </a:ext>
            </a:extLst>
          </p:cNvPr>
          <p:cNvSpPr/>
          <p:nvPr/>
        </p:nvSpPr>
        <p:spPr>
          <a:xfrm>
            <a:off x="161447" y="2350269"/>
            <a:ext cx="6469811" cy="6728205"/>
          </a:xfrm>
          <a:prstGeom prst="rect">
            <a:avLst/>
          </a:prstGeom>
          <a:solidFill>
            <a:srgbClr val="CC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1400" dirty="0">
                <a:solidFill>
                  <a:schemeClr val="tx1"/>
                </a:solidFill>
                <a:effectLst/>
                <a:ea typeface="Times New Roman" panose="02020603050405020304" pitchFamily="18" charset="0"/>
              </a:rPr>
              <a:t>Formative assessment takes place continually in the classroom. Typical methods of formative assessment include:</a:t>
            </a:r>
          </a:p>
          <a:p>
            <a:pPr marL="342900" lvl="0" indent="-342900">
              <a:spcAft>
                <a:spcPts val="600"/>
              </a:spcAft>
              <a:buFont typeface="Symbol" panose="05050102010706020507" pitchFamily="18" charset="2"/>
              <a:buChar char=""/>
            </a:pPr>
            <a:r>
              <a:rPr lang="en-GB" sz="1400" dirty="0">
                <a:solidFill>
                  <a:schemeClr val="tx1"/>
                </a:solidFill>
                <a:effectLst/>
                <a:ea typeface="Calibri" panose="020F0502020204030204" pitchFamily="34" charset="0"/>
                <a:cs typeface="Times New Roman" panose="02020603050405020304" pitchFamily="18" charset="0"/>
              </a:rPr>
              <a:t>Use of Learning Logs (see below) used for English and </a:t>
            </a:r>
            <a:r>
              <a:rPr lang="en-GB" sz="1400" dirty="0">
                <a:solidFill>
                  <a:schemeClr val="tx1"/>
                </a:solidFill>
                <a:ea typeface="Calibri" panose="020F0502020204030204" pitchFamily="34" charset="0"/>
                <a:cs typeface="Times New Roman" panose="02020603050405020304" pitchFamily="18" charset="0"/>
              </a:rPr>
              <a:t>mathematics</a:t>
            </a:r>
            <a:endParaRPr lang="en-GB" sz="1400" dirty="0">
              <a:solidFill>
                <a:schemeClr val="tx1"/>
              </a:solidFill>
              <a:effectLst/>
              <a:ea typeface="Calibri" panose="020F0502020204030204" pitchFamily="34" charset="0"/>
              <a:cs typeface="Times New Roman" panose="02020603050405020304" pitchFamily="18" charset="0"/>
            </a:endParaRPr>
          </a:p>
          <a:p>
            <a:pPr marL="342900" lvl="0" indent="-342900">
              <a:spcAft>
                <a:spcPts val="600"/>
              </a:spcAft>
              <a:buFont typeface="Symbol" panose="05050102010706020507" pitchFamily="18" charset="2"/>
              <a:buChar char=""/>
            </a:pPr>
            <a:r>
              <a:rPr lang="en-GB" sz="1400" dirty="0">
                <a:solidFill>
                  <a:schemeClr val="tx1"/>
                </a:solidFill>
                <a:effectLst/>
                <a:ea typeface="Calibri" panose="020F0502020204030204" pitchFamily="34" charset="0"/>
                <a:cs typeface="Times New Roman" panose="02020603050405020304" pitchFamily="18" charset="0"/>
              </a:rPr>
              <a:t>Activating/re-visiting prior learning</a:t>
            </a:r>
          </a:p>
          <a:p>
            <a:pPr marL="342900" lvl="0" indent="-342900">
              <a:spcAft>
                <a:spcPts val="600"/>
              </a:spcAft>
              <a:buFont typeface="Symbol" panose="05050102010706020507" pitchFamily="18" charset="2"/>
              <a:buChar char=""/>
            </a:pPr>
            <a:r>
              <a:rPr lang="en-GB" sz="1400" dirty="0">
                <a:solidFill>
                  <a:schemeClr val="tx1"/>
                </a:solidFill>
                <a:effectLst/>
                <a:ea typeface="Calibri" panose="020F0502020204030204" pitchFamily="34" charset="0"/>
                <a:cs typeface="Times New Roman" panose="02020603050405020304" pitchFamily="18" charset="0"/>
              </a:rPr>
              <a:t>High quality, targeted questioning developed through our CPD</a:t>
            </a:r>
          </a:p>
          <a:p>
            <a:pPr marL="342900" lvl="0" indent="-342900">
              <a:spcAft>
                <a:spcPts val="600"/>
              </a:spcAft>
              <a:buFont typeface="Symbol" panose="05050102010706020507" pitchFamily="18" charset="2"/>
              <a:buChar char=""/>
            </a:pPr>
            <a:r>
              <a:rPr lang="en-GB" sz="1400" dirty="0">
                <a:solidFill>
                  <a:schemeClr val="tx1"/>
                </a:solidFill>
                <a:effectLst/>
                <a:ea typeface="Calibri" panose="020F0502020204030204" pitchFamily="34" charset="0"/>
                <a:cs typeface="Times New Roman" panose="02020603050405020304" pitchFamily="18" charset="0"/>
              </a:rPr>
              <a:t>Ongoing observations and record keeping</a:t>
            </a:r>
          </a:p>
          <a:p>
            <a:pPr marL="342900" lvl="0" indent="-342900">
              <a:spcAft>
                <a:spcPts val="600"/>
              </a:spcAft>
              <a:buFont typeface="Symbol" panose="05050102010706020507" pitchFamily="18" charset="2"/>
              <a:buChar char=""/>
            </a:pPr>
            <a:r>
              <a:rPr lang="en-GB" sz="1400" dirty="0">
                <a:solidFill>
                  <a:schemeClr val="tx1"/>
                </a:solidFill>
                <a:effectLst/>
                <a:ea typeface="Calibri" panose="020F0502020204030204" pitchFamily="34" charset="0"/>
                <a:cs typeface="Times New Roman" panose="02020603050405020304" pitchFamily="18" charset="0"/>
              </a:rPr>
              <a:t>Range of opportunities for pupils to make their learning visible, for example, using practical apparatus and manipulatives</a:t>
            </a:r>
          </a:p>
          <a:p>
            <a:pPr marL="342900" lvl="0" indent="-342900">
              <a:spcBef>
                <a:spcPts val="300"/>
              </a:spcBef>
              <a:buFont typeface="Symbol" panose="05050102010706020507" pitchFamily="18" charset="2"/>
              <a:buChar char=""/>
            </a:pPr>
            <a:r>
              <a:rPr lang="en-GB" sz="1400" b="0" dirty="0">
                <a:solidFill>
                  <a:schemeClr val="tx1"/>
                </a:solidFill>
                <a:effectLst/>
                <a:ea typeface="Times New Roman" panose="02020603050405020304" pitchFamily="18" charset="0"/>
                <a:cs typeface="Arial" panose="020B0604020202020204" pitchFamily="34" charset="0"/>
              </a:rPr>
              <a:t>Discussions with children – as well as doing much talking here at </a:t>
            </a:r>
            <a:r>
              <a:rPr lang="en-GB" sz="1400" b="0" dirty="0" err="1">
                <a:solidFill>
                  <a:schemeClr val="tx1"/>
                </a:solidFill>
                <a:effectLst/>
                <a:ea typeface="Times New Roman" panose="02020603050405020304" pitchFamily="18" charset="0"/>
                <a:cs typeface="Arial" panose="020B0604020202020204" pitchFamily="34" charset="0"/>
              </a:rPr>
              <a:t>Muscliff</a:t>
            </a:r>
            <a:r>
              <a:rPr lang="en-GB" sz="1400" b="0" dirty="0">
                <a:solidFill>
                  <a:schemeClr val="tx1"/>
                </a:solidFill>
                <a:effectLst/>
                <a:ea typeface="Times New Roman" panose="02020603050405020304" pitchFamily="18" charset="0"/>
                <a:cs typeface="Arial" panose="020B0604020202020204" pitchFamily="34" charset="0"/>
              </a:rPr>
              <a:t>, we do an equal amount of listening.</a:t>
            </a:r>
            <a:endParaRPr lang="en-GB" sz="1400" b="1" dirty="0">
              <a:solidFill>
                <a:schemeClr val="tx1"/>
              </a:solidFill>
              <a:effectLst/>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GB" sz="1400" b="0" dirty="0">
                <a:solidFill>
                  <a:schemeClr val="tx1"/>
                </a:solidFill>
                <a:effectLst/>
                <a:ea typeface="Times New Roman" panose="02020603050405020304" pitchFamily="18" charset="0"/>
                <a:cs typeface="Arial" panose="020B0604020202020204" pitchFamily="34" charset="0"/>
              </a:rPr>
              <a:t>Partner talk and strategic seating plans allow peer learning – teachers invest much thought in pairings that lead to effective learning</a:t>
            </a:r>
            <a:endParaRPr lang="en-GB" sz="1400" b="1" dirty="0">
              <a:solidFill>
                <a:schemeClr val="tx1"/>
              </a:solidFill>
              <a:effectLst/>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GB" sz="1400" b="0" dirty="0">
                <a:solidFill>
                  <a:schemeClr val="tx1"/>
                </a:solidFill>
                <a:effectLst/>
                <a:ea typeface="Times New Roman" panose="02020603050405020304" pitchFamily="18" charset="0"/>
                <a:cs typeface="Arial" panose="020B0604020202020204" pitchFamily="34" charset="0"/>
              </a:rPr>
              <a:t>Mini Whiteboard work is used frequently in the classroom as a quick and easy way for the teacher to see who has ‘got it’</a:t>
            </a:r>
            <a:endParaRPr lang="en-GB" sz="1400" b="1" dirty="0">
              <a:solidFill>
                <a:schemeClr val="tx1"/>
              </a:solidFill>
              <a:effectLst/>
              <a:ea typeface="Times New Roman" panose="02020603050405020304" pitchFamily="18" charset="0"/>
              <a:cs typeface="Times New Roman" panose="02020603050405020304" pitchFamily="18" charset="0"/>
            </a:endParaRPr>
          </a:p>
          <a:p>
            <a:pPr marL="342900" lvl="0" indent="-342900">
              <a:spcAft>
                <a:spcPts val="300"/>
              </a:spcAft>
              <a:buFont typeface="Symbol" panose="05050102010706020507" pitchFamily="18" charset="2"/>
              <a:buChar char=""/>
            </a:pPr>
            <a:r>
              <a:rPr lang="en-GB" sz="1400" b="0" dirty="0">
                <a:solidFill>
                  <a:schemeClr val="tx1"/>
                </a:solidFill>
                <a:effectLst/>
                <a:ea typeface="Times New Roman" panose="02020603050405020304" pitchFamily="18" charset="0"/>
                <a:cs typeface="Arial" panose="020B0604020202020204" pitchFamily="34" charset="0"/>
              </a:rPr>
              <a:t>Presenting and addressing misconceptions are seen as a springboard for even more learning (see separate section)</a:t>
            </a:r>
            <a:endParaRPr lang="en-GB" sz="1400" b="1" dirty="0">
              <a:solidFill>
                <a:schemeClr val="tx1"/>
              </a:solidFill>
              <a:effectLst/>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GB" sz="1400" dirty="0">
                <a:solidFill>
                  <a:schemeClr val="tx1"/>
                </a:solidFill>
                <a:effectLst/>
                <a:ea typeface="Times New Roman" panose="02020603050405020304" pitchFamily="18" charset="0"/>
                <a:cs typeface="Arial" panose="020B0604020202020204" pitchFamily="34" charset="0"/>
              </a:rPr>
              <a:t>Verbal and written feedback (read on)</a:t>
            </a:r>
            <a:endParaRPr lang="en-GB" sz="1400" dirty="0">
              <a:solidFill>
                <a:schemeClr val="tx1"/>
              </a:solidFill>
              <a:effectLst/>
              <a:ea typeface="Times New Roman" panose="02020603050405020304" pitchFamily="18" charset="0"/>
            </a:endParaRPr>
          </a:p>
          <a:p>
            <a:pPr marL="342900" lvl="0" indent="-342900">
              <a:buFont typeface="Symbol" panose="05050102010706020507" pitchFamily="18" charset="2"/>
              <a:buChar char=""/>
            </a:pPr>
            <a:r>
              <a:rPr lang="en-GB" sz="1400" dirty="0">
                <a:solidFill>
                  <a:schemeClr val="tx1"/>
                </a:solidFill>
                <a:effectLst/>
                <a:ea typeface="Times New Roman" panose="02020603050405020304" pitchFamily="18" charset="0"/>
                <a:cs typeface="Arial" panose="020B0604020202020204" pitchFamily="34" charset="0"/>
              </a:rPr>
              <a:t>Children’s self-assessment and ‘purple polishing pen.’</a:t>
            </a:r>
            <a:endParaRPr lang="en-GB" sz="1400" dirty="0">
              <a:solidFill>
                <a:schemeClr val="tx1"/>
              </a:solidFill>
              <a:effectLst/>
              <a:ea typeface="Times New Roman" panose="02020603050405020304" pitchFamily="18" charset="0"/>
            </a:endParaRPr>
          </a:p>
          <a:p>
            <a:pPr marL="342900" lvl="0" indent="-342900">
              <a:buFont typeface="Symbol" panose="05050102010706020507" pitchFamily="18" charset="2"/>
              <a:buChar char=""/>
            </a:pPr>
            <a:r>
              <a:rPr lang="en-GB" sz="1400" dirty="0">
                <a:solidFill>
                  <a:schemeClr val="tx1"/>
                </a:solidFill>
                <a:effectLst/>
                <a:ea typeface="Times New Roman" panose="02020603050405020304" pitchFamily="18" charset="0"/>
                <a:cs typeface="Arial" panose="020B0604020202020204" pitchFamily="34" charset="0"/>
              </a:rPr>
              <a:t>Short quizzes are used as a low stakes assessment method. This also provides opportunities for spacing teaching and assessment</a:t>
            </a:r>
            <a:endParaRPr lang="en-GB" sz="1400" dirty="0">
              <a:solidFill>
                <a:schemeClr val="tx1"/>
              </a:solidFill>
              <a:effectLst/>
              <a:ea typeface="Times New Roman" panose="02020603050405020304" pitchFamily="18" charset="0"/>
            </a:endParaRPr>
          </a:p>
          <a:p>
            <a:pPr marL="342900" lvl="0" indent="-342900">
              <a:buFont typeface="Symbol" panose="05050102010706020507" pitchFamily="18" charset="2"/>
              <a:buChar char=""/>
            </a:pPr>
            <a:r>
              <a:rPr lang="en-GB" sz="1400" dirty="0">
                <a:solidFill>
                  <a:schemeClr val="tx1"/>
                </a:solidFill>
                <a:effectLst/>
                <a:ea typeface="Times New Roman" panose="02020603050405020304" pitchFamily="18" charset="0"/>
              </a:rPr>
              <a:t>Number sense/ Number Bond Awards (see Maths Fluency policy)</a:t>
            </a:r>
          </a:p>
          <a:p>
            <a:pPr marL="342900" lvl="0" indent="-342900">
              <a:buFont typeface="Symbol" panose="05050102010706020507" pitchFamily="18" charset="2"/>
              <a:buChar char=""/>
            </a:pPr>
            <a:r>
              <a:rPr lang="en-GB" sz="1400" dirty="0">
                <a:solidFill>
                  <a:schemeClr val="tx1"/>
                </a:solidFill>
                <a:effectLst/>
                <a:ea typeface="Times New Roman" panose="02020603050405020304" pitchFamily="18" charset="0"/>
                <a:cs typeface="Arial" panose="020B0604020202020204" pitchFamily="34" charset="0"/>
              </a:rPr>
              <a:t>Little Wandle assessments – used continuously to identify gaps and to assign phonics based reading books to support current learning. Heat maps are used as a robust assessment tool</a:t>
            </a:r>
            <a:endParaRPr lang="en-GB" sz="1400" dirty="0">
              <a:solidFill>
                <a:schemeClr val="tx1"/>
              </a:solidFill>
              <a:effectLst/>
              <a:ea typeface="Times New Roman" panose="02020603050405020304" pitchFamily="18" charset="0"/>
            </a:endParaRPr>
          </a:p>
          <a:p>
            <a:pPr marL="342900" lvl="0" indent="-342900">
              <a:buFont typeface="Symbol" panose="05050102010706020507" pitchFamily="18" charset="2"/>
              <a:buChar char=""/>
            </a:pPr>
            <a:r>
              <a:rPr lang="en-GB" sz="1400" dirty="0">
                <a:solidFill>
                  <a:schemeClr val="tx1"/>
                </a:solidFill>
                <a:effectLst/>
                <a:ea typeface="Times New Roman" panose="02020603050405020304" pitchFamily="18" charset="0"/>
                <a:cs typeface="Arial" panose="020B0604020202020204" pitchFamily="34" charset="0"/>
              </a:rPr>
              <a:t>Spelling tests are used each week to track key words and recently taught patterns</a:t>
            </a:r>
            <a:endParaRPr lang="en-GB" sz="1400" dirty="0">
              <a:solidFill>
                <a:schemeClr val="tx1"/>
              </a:solidFill>
              <a:effectLst/>
              <a:ea typeface="Times New Roman" panose="02020603050405020304" pitchFamily="18" charset="0"/>
            </a:endParaRPr>
          </a:p>
          <a:p>
            <a:pPr marL="342900" lvl="0" indent="-342900">
              <a:buFont typeface="Symbol" panose="05050102010706020507" pitchFamily="18" charset="2"/>
              <a:buChar char=""/>
            </a:pPr>
            <a:r>
              <a:rPr lang="en-GB" sz="1400" dirty="0">
                <a:solidFill>
                  <a:schemeClr val="tx1"/>
                </a:solidFill>
                <a:effectLst/>
                <a:ea typeface="Times New Roman" panose="02020603050405020304" pitchFamily="18" charset="0"/>
                <a:cs typeface="Arial" panose="020B0604020202020204" pitchFamily="34" charset="0"/>
              </a:rPr>
              <a:t>End of topic/unit assessments support in achieving an overall teacher judgement for each curriculum subject.</a:t>
            </a:r>
            <a:endParaRPr lang="en-GB" sz="1400" dirty="0">
              <a:solidFill>
                <a:schemeClr val="tx1"/>
              </a:solidFill>
              <a:effectLst/>
              <a:ea typeface="Times New Roman" panose="02020603050405020304" pitchFamily="18" charset="0"/>
            </a:endParaRPr>
          </a:p>
          <a:p>
            <a:pPr marL="342900" lvl="0" indent="-342900">
              <a:buFont typeface="Symbol" panose="05050102010706020507" pitchFamily="18" charset="2"/>
              <a:buChar char=""/>
            </a:pPr>
            <a:r>
              <a:rPr lang="en-GB" sz="1400" dirty="0">
                <a:solidFill>
                  <a:schemeClr val="tx1"/>
                </a:solidFill>
                <a:effectLst/>
                <a:ea typeface="Times New Roman" panose="02020603050405020304" pitchFamily="18" charset="0"/>
                <a:cs typeface="Arial" panose="020B0604020202020204" pitchFamily="34" charset="0"/>
              </a:rPr>
              <a:t>Doodle Maths</a:t>
            </a:r>
            <a:endParaRPr lang="en-GB" sz="1400" dirty="0">
              <a:solidFill>
                <a:schemeClr val="tx1"/>
              </a:solidFill>
              <a:effectLst/>
              <a:ea typeface="Times New Roman" panose="02020603050405020304" pitchFamily="18" charset="0"/>
            </a:endParaRPr>
          </a:p>
          <a:p>
            <a:pPr algn="l" fontAlgn="t"/>
            <a:endParaRPr lang="en-GB" altLang="en-US" sz="1100" dirty="0">
              <a:solidFill>
                <a:schemeClr val="tx1"/>
              </a:solidFill>
            </a:endParaRPr>
          </a:p>
        </p:txBody>
      </p:sp>
      <p:sp>
        <p:nvSpPr>
          <p:cNvPr id="3" name="Slide Number Placeholder 2">
            <a:extLst>
              <a:ext uri="{FF2B5EF4-FFF2-40B4-BE49-F238E27FC236}">
                <a16:creationId xmlns:a16="http://schemas.microsoft.com/office/drawing/2014/main" id="{1476B71D-5449-CABB-4688-9E1933E14277}"/>
              </a:ext>
            </a:extLst>
          </p:cNvPr>
          <p:cNvSpPr>
            <a:spLocks noGrp="1"/>
          </p:cNvSpPr>
          <p:nvPr>
            <p:ph type="sldNum" sz="quarter" idx="12"/>
          </p:nvPr>
        </p:nvSpPr>
        <p:spPr/>
        <p:txBody>
          <a:bodyPr/>
          <a:lstStyle/>
          <a:p>
            <a:fld id="{1FB9D902-7619-4FE9-85FD-13C2F25CAED9}" type="slidenum">
              <a:rPr lang="en-GB" smtClean="0"/>
              <a:t>50</a:t>
            </a:fld>
            <a:endParaRPr lang="en-GB"/>
          </a:p>
        </p:txBody>
      </p:sp>
    </p:spTree>
    <p:extLst>
      <p:ext uri="{BB962C8B-B14F-4D97-AF65-F5344CB8AC3E}">
        <p14:creationId xmlns:p14="http://schemas.microsoft.com/office/powerpoint/2010/main" val="28034392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7903FA-6367-A965-781D-4B193A68C1B3}"/>
            </a:ext>
          </a:extLst>
        </p:cNvPr>
        <p:cNvGrpSpPr/>
        <p:nvPr/>
      </p:nvGrpSpPr>
      <p:grpSpPr>
        <a:xfrm>
          <a:off x="0" y="0"/>
          <a:ext cx="0" cy="0"/>
          <a:chOff x="0" y="0"/>
          <a:chExt cx="0" cy="0"/>
        </a:xfrm>
      </p:grpSpPr>
      <p:pic>
        <p:nvPicPr>
          <p:cNvPr id="46" name="Picture 45">
            <a:extLst>
              <a:ext uri="{FF2B5EF4-FFF2-40B4-BE49-F238E27FC236}">
                <a16:creationId xmlns:a16="http://schemas.microsoft.com/office/drawing/2014/main" id="{27E70509-9FBA-908C-CE61-6E3D74F53F5A}"/>
              </a:ext>
            </a:extLst>
          </p:cNvPr>
          <p:cNvPicPr>
            <a:picLocks noChangeAspect="1"/>
          </p:cNvPicPr>
          <p:nvPr/>
        </p:nvPicPr>
        <p:blipFill>
          <a:blip r:embed="rId2"/>
          <a:stretch>
            <a:fillRect/>
          </a:stretch>
        </p:blipFill>
        <p:spPr>
          <a:xfrm>
            <a:off x="0" y="152150"/>
            <a:ext cx="6858000" cy="951186"/>
          </a:xfrm>
          <a:prstGeom prst="rect">
            <a:avLst/>
          </a:prstGeom>
        </p:spPr>
      </p:pic>
      <p:sp>
        <p:nvSpPr>
          <p:cNvPr id="13" name="TextBox 12">
            <a:extLst>
              <a:ext uri="{FF2B5EF4-FFF2-40B4-BE49-F238E27FC236}">
                <a16:creationId xmlns:a16="http://schemas.microsoft.com/office/drawing/2014/main" id="{95915A74-5D28-9B94-CEC2-53DCBAF43A76}"/>
              </a:ext>
            </a:extLst>
          </p:cNvPr>
          <p:cNvSpPr txBox="1"/>
          <p:nvPr/>
        </p:nvSpPr>
        <p:spPr>
          <a:xfrm>
            <a:off x="1641159" y="827525"/>
            <a:ext cx="4257099" cy="338554"/>
          </a:xfrm>
          <a:prstGeom prst="rect">
            <a:avLst/>
          </a:prstGeom>
          <a:noFill/>
        </p:spPr>
        <p:txBody>
          <a:bodyPr wrap="square" rtlCol="0">
            <a:spAutoFit/>
          </a:bodyPr>
          <a:lstStyle/>
          <a:p>
            <a:r>
              <a:rPr lang="en-GB" sz="1600" b="1" dirty="0">
                <a:solidFill>
                  <a:srgbClr val="02765C"/>
                </a:solidFill>
              </a:rPr>
              <a:t>Ready		Respectful			 Safe</a:t>
            </a:r>
          </a:p>
        </p:txBody>
      </p:sp>
      <p:sp>
        <p:nvSpPr>
          <p:cNvPr id="50" name="Rectangle 49">
            <a:extLst>
              <a:ext uri="{FF2B5EF4-FFF2-40B4-BE49-F238E27FC236}">
                <a16:creationId xmlns:a16="http://schemas.microsoft.com/office/drawing/2014/main" id="{3AF55BAC-F42B-5F25-07A6-CC57CC42767D}"/>
              </a:ext>
            </a:extLst>
          </p:cNvPr>
          <p:cNvSpPr/>
          <p:nvPr/>
        </p:nvSpPr>
        <p:spPr>
          <a:xfrm>
            <a:off x="161447" y="1167016"/>
            <a:ext cx="6469811" cy="504176"/>
          </a:xfrm>
          <a:prstGeom prst="rect">
            <a:avLst/>
          </a:prstGeom>
          <a:solidFill>
            <a:srgbClr val="CC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dirty="0">
                <a:solidFill>
                  <a:schemeClr val="tx1"/>
                </a:solidFill>
              </a:rPr>
              <a:t>Summative Assessments</a:t>
            </a:r>
            <a:endParaRPr lang="en-GB" sz="2800" b="1" dirty="0">
              <a:solidFill>
                <a:schemeClr val="tx1"/>
              </a:solidFill>
            </a:endParaRPr>
          </a:p>
        </p:txBody>
      </p:sp>
      <p:sp>
        <p:nvSpPr>
          <p:cNvPr id="7" name="TextBox 6">
            <a:extLst>
              <a:ext uri="{FF2B5EF4-FFF2-40B4-BE49-F238E27FC236}">
                <a16:creationId xmlns:a16="http://schemas.microsoft.com/office/drawing/2014/main" id="{77421900-0E7C-68F7-A9CF-575CFCAC12B4}"/>
              </a:ext>
            </a:extLst>
          </p:cNvPr>
          <p:cNvSpPr txBox="1"/>
          <p:nvPr/>
        </p:nvSpPr>
        <p:spPr>
          <a:xfrm>
            <a:off x="157778" y="1638696"/>
            <a:ext cx="3436620" cy="338554"/>
          </a:xfrm>
          <a:prstGeom prst="rect">
            <a:avLst/>
          </a:prstGeom>
          <a:noFill/>
        </p:spPr>
        <p:txBody>
          <a:bodyPr wrap="square">
            <a:spAutoFit/>
          </a:bodyPr>
          <a:lstStyle/>
          <a:p>
            <a:r>
              <a:rPr lang="en-US" sz="1600" b="1" dirty="0">
                <a:solidFill>
                  <a:schemeClr val="tx1"/>
                </a:solidFill>
              </a:rPr>
              <a:t>This is what we believe…</a:t>
            </a:r>
            <a:endParaRPr lang="en-GB" sz="1600" b="1" dirty="0">
              <a:solidFill>
                <a:schemeClr val="tx1"/>
              </a:solidFill>
            </a:endParaRPr>
          </a:p>
        </p:txBody>
      </p:sp>
      <p:sp>
        <p:nvSpPr>
          <p:cNvPr id="8" name="TextBox 7">
            <a:extLst>
              <a:ext uri="{FF2B5EF4-FFF2-40B4-BE49-F238E27FC236}">
                <a16:creationId xmlns:a16="http://schemas.microsoft.com/office/drawing/2014/main" id="{DC83D14A-C286-EF58-D17D-3CDE39399F68}"/>
              </a:ext>
            </a:extLst>
          </p:cNvPr>
          <p:cNvSpPr txBox="1"/>
          <p:nvPr/>
        </p:nvSpPr>
        <p:spPr>
          <a:xfrm>
            <a:off x="157778" y="2798557"/>
            <a:ext cx="3436620" cy="338554"/>
          </a:xfrm>
          <a:prstGeom prst="rect">
            <a:avLst/>
          </a:prstGeom>
          <a:noFill/>
        </p:spPr>
        <p:txBody>
          <a:bodyPr wrap="square">
            <a:spAutoFit/>
          </a:bodyPr>
          <a:lstStyle/>
          <a:p>
            <a:r>
              <a:rPr lang="en-US" sz="1600" b="1" dirty="0"/>
              <a:t>So this is what we do</a:t>
            </a:r>
            <a:r>
              <a:rPr lang="en-US" sz="1600" b="1" dirty="0">
                <a:solidFill>
                  <a:schemeClr val="tx1"/>
                </a:solidFill>
              </a:rPr>
              <a:t>…</a:t>
            </a:r>
            <a:endParaRPr lang="en-GB" sz="1600" b="1" dirty="0">
              <a:solidFill>
                <a:schemeClr val="tx1"/>
              </a:solidFill>
            </a:endParaRPr>
          </a:p>
        </p:txBody>
      </p:sp>
      <p:sp>
        <p:nvSpPr>
          <p:cNvPr id="9" name="TextBox 8">
            <a:extLst>
              <a:ext uri="{FF2B5EF4-FFF2-40B4-BE49-F238E27FC236}">
                <a16:creationId xmlns:a16="http://schemas.microsoft.com/office/drawing/2014/main" id="{86D3A88F-8E48-53B3-8EBE-E09CA89EE715}"/>
              </a:ext>
            </a:extLst>
          </p:cNvPr>
          <p:cNvSpPr txBox="1"/>
          <p:nvPr/>
        </p:nvSpPr>
        <p:spPr>
          <a:xfrm>
            <a:off x="157778" y="5508978"/>
            <a:ext cx="3436620" cy="338554"/>
          </a:xfrm>
          <a:prstGeom prst="rect">
            <a:avLst/>
          </a:prstGeom>
          <a:noFill/>
        </p:spPr>
        <p:txBody>
          <a:bodyPr wrap="square">
            <a:spAutoFit/>
          </a:bodyPr>
          <a:lstStyle/>
          <a:p>
            <a:r>
              <a:rPr lang="en-US" sz="1600" b="1" dirty="0"/>
              <a:t>And this is how that looks</a:t>
            </a:r>
            <a:r>
              <a:rPr lang="en-US" sz="1600" b="1" dirty="0">
                <a:solidFill>
                  <a:schemeClr val="tx1"/>
                </a:solidFill>
              </a:rPr>
              <a:t>…</a:t>
            </a:r>
            <a:endParaRPr lang="en-GB" sz="1600" b="1" dirty="0">
              <a:solidFill>
                <a:schemeClr val="tx1"/>
              </a:solidFill>
            </a:endParaRPr>
          </a:p>
        </p:txBody>
      </p:sp>
      <p:sp>
        <p:nvSpPr>
          <p:cNvPr id="10" name="Rectangle 9">
            <a:extLst>
              <a:ext uri="{FF2B5EF4-FFF2-40B4-BE49-F238E27FC236}">
                <a16:creationId xmlns:a16="http://schemas.microsoft.com/office/drawing/2014/main" id="{22B878A4-2D9C-23DE-E842-E92C7159F676}"/>
              </a:ext>
            </a:extLst>
          </p:cNvPr>
          <p:cNvSpPr/>
          <p:nvPr/>
        </p:nvSpPr>
        <p:spPr>
          <a:xfrm>
            <a:off x="157778" y="3160548"/>
            <a:ext cx="6469811" cy="2309527"/>
          </a:xfrm>
          <a:prstGeom prst="rect">
            <a:avLst/>
          </a:prstGeom>
          <a:solidFill>
            <a:srgbClr val="CC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1400" dirty="0">
                <a:solidFill>
                  <a:schemeClr val="tx1"/>
                </a:solidFill>
                <a:effectLst/>
                <a:ea typeface="Times New Roman" panose="02020603050405020304" pitchFamily="18" charset="0"/>
              </a:rPr>
              <a:t>Summative assessments are used to: </a:t>
            </a:r>
          </a:p>
          <a:p>
            <a:endParaRPr lang="en-GB" sz="1400" dirty="0">
              <a:solidFill>
                <a:schemeClr val="tx1"/>
              </a:solidFill>
              <a:effectLst/>
              <a:ea typeface="Times New Roman" panose="02020603050405020304" pitchFamily="18" charset="0"/>
            </a:endParaRPr>
          </a:p>
          <a:p>
            <a:pPr marL="342900" lvl="0" indent="-342900">
              <a:buFont typeface="Symbol" panose="05050102010706020507" pitchFamily="18" charset="2"/>
              <a:buChar char=""/>
            </a:pPr>
            <a:r>
              <a:rPr lang="en-GB" sz="1400" dirty="0">
                <a:solidFill>
                  <a:schemeClr val="tx1"/>
                </a:solidFill>
                <a:effectLst/>
                <a:ea typeface="Times New Roman" panose="02020603050405020304" pitchFamily="18" charset="0"/>
              </a:rPr>
              <a:t>identify attainment through one-off standardised tests at any given point in time </a:t>
            </a:r>
          </a:p>
          <a:p>
            <a:pPr marL="342900" lvl="0" indent="-342900">
              <a:buFont typeface="Symbol" panose="05050102010706020507" pitchFamily="18" charset="2"/>
              <a:buChar char=""/>
            </a:pPr>
            <a:r>
              <a:rPr lang="en-GB" sz="1400" dirty="0">
                <a:solidFill>
                  <a:schemeClr val="tx1"/>
                </a:solidFill>
                <a:effectLst/>
                <a:ea typeface="Times New Roman" panose="02020603050405020304" pitchFamily="18" charset="0"/>
              </a:rPr>
              <a:t>record performance in a specific area on a specific date </a:t>
            </a:r>
          </a:p>
          <a:p>
            <a:pPr marL="342900" lvl="0" indent="-342900">
              <a:buFont typeface="Symbol" panose="05050102010706020507" pitchFamily="18" charset="2"/>
              <a:buChar char=""/>
            </a:pPr>
            <a:r>
              <a:rPr lang="en-GB" sz="1400" dirty="0">
                <a:solidFill>
                  <a:schemeClr val="tx1"/>
                </a:solidFill>
                <a:effectLst/>
                <a:ea typeface="Times New Roman" panose="02020603050405020304" pitchFamily="18" charset="0"/>
              </a:rPr>
              <a:t>provide age standardised information </a:t>
            </a:r>
          </a:p>
          <a:p>
            <a:pPr marL="342900" lvl="0" indent="-342900">
              <a:buFont typeface="Symbol" panose="05050102010706020507" pitchFamily="18" charset="2"/>
              <a:buChar char=""/>
            </a:pPr>
            <a:r>
              <a:rPr lang="en-GB" sz="1400" dirty="0">
                <a:solidFill>
                  <a:schemeClr val="tx1"/>
                </a:solidFill>
                <a:effectLst/>
                <a:ea typeface="Times New Roman" panose="02020603050405020304" pitchFamily="18" charset="0"/>
              </a:rPr>
              <a:t>provide end of key stage test data against which the school will be judged</a:t>
            </a:r>
          </a:p>
          <a:p>
            <a:pPr marL="342900" lvl="0" indent="-342900">
              <a:buFont typeface="Symbol" panose="05050102010706020507" pitchFamily="18" charset="2"/>
              <a:buChar char=""/>
            </a:pPr>
            <a:r>
              <a:rPr lang="en-GB" sz="1400" dirty="0">
                <a:solidFill>
                  <a:schemeClr val="tx1"/>
                </a:solidFill>
                <a:effectLst/>
                <a:ea typeface="Times New Roman" panose="02020603050405020304" pitchFamily="18" charset="0"/>
              </a:rPr>
              <a:t>ensure statutory assessments at the end of EYFS, Year 1,KS1, Year 4 and KS2 are met </a:t>
            </a:r>
          </a:p>
          <a:p>
            <a:pPr marL="342900" lvl="0" indent="-342900">
              <a:buFont typeface="Symbol" panose="05050102010706020507" pitchFamily="18" charset="2"/>
              <a:buChar char=""/>
            </a:pPr>
            <a:r>
              <a:rPr lang="en-GB" sz="1400" dirty="0">
                <a:solidFill>
                  <a:schemeClr val="tx1"/>
                </a:solidFill>
                <a:effectLst/>
                <a:ea typeface="Times New Roman" panose="02020603050405020304" pitchFamily="18" charset="0"/>
              </a:rPr>
              <a:t>provide information about cohort areas of strength and weakness to build from in the future, through Question Level Analysis where possible.</a:t>
            </a:r>
          </a:p>
        </p:txBody>
      </p:sp>
      <p:sp>
        <p:nvSpPr>
          <p:cNvPr id="11" name="Rectangle 10">
            <a:extLst>
              <a:ext uri="{FF2B5EF4-FFF2-40B4-BE49-F238E27FC236}">
                <a16:creationId xmlns:a16="http://schemas.microsoft.com/office/drawing/2014/main" id="{0AA795AA-FAED-0B60-C6CB-57E6486594BE}"/>
              </a:ext>
            </a:extLst>
          </p:cNvPr>
          <p:cNvSpPr/>
          <p:nvPr/>
        </p:nvSpPr>
        <p:spPr>
          <a:xfrm>
            <a:off x="207542" y="1965333"/>
            <a:ext cx="6469811" cy="833224"/>
          </a:xfrm>
          <a:prstGeom prst="rect">
            <a:avLst/>
          </a:prstGeom>
          <a:solidFill>
            <a:srgbClr val="CC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fontAlgn="t"/>
            <a:r>
              <a:rPr lang="en-GB" sz="1400" dirty="0">
                <a:solidFill>
                  <a:schemeClr val="tx1"/>
                </a:solidFill>
                <a:effectLst/>
                <a:ea typeface="Times New Roman" panose="02020603050405020304" pitchFamily="18" charset="0"/>
              </a:rPr>
              <a:t>Summative assessment is important for informing parents/carers, governors and teachers of children’s attainment and progress. This will also inform whole school target setting and prediction of a cohort’s future attainment.  </a:t>
            </a:r>
          </a:p>
        </p:txBody>
      </p:sp>
      <p:sp>
        <p:nvSpPr>
          <p:cNvPr id="12" name="Rectangle 11">
            <a:extLst>
              <a:ext uri="{FF2B5EF4-FFF2-40B4-BE49-F238E27FC236}">
                <a16:creationId xmlns:a16="http://schemas.microsoft.com/office/drawing/2014/main" id="{41C01627-CF9D-C7F6-FE3C-931011504F7D}"/>
              </a:ext>
            </a:extLst>
          </p:cNvPr>
          <p:cNvSpPr/>
          <p:nvPr/>
        </p:nvSpPr>
        <p:spPr>
          <a:xfrm>
            <a:off x="194094" y="5832066"/>
            <a:ext cx="6469811" cy="3921784"/>
          </a:xfrm>
          <a:prstGeom prst="rect">
            <a:avLst/>
          </a:prstGeom>
          <a:solidFill>
            <a:srgbClr val="CC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l" fontAlgn="t"/>
            <a:r>
              <a:rPr lang="en-US" altLang="en-US" sz="1100" dirty="0">
                <a:solidFill>
                  <a:schemeClr val="tx1"/>
                </a:solidFill>
              </a:rPr>
              <a:t>Year groups complete summative assessments at the end of each term. At </a:t>
            </a:r>
            <a:r>
              <a:rPr lang="en-US" altLang="en-US" sz="1100" dirty="0" err="1">
                <a:solidFill>
                  <a:schemeClr val="tx1"/>
                </a:solidFill>
              </a:rPr>
              <a:t>Muscliff</a:t>
            </a:r>
            <a:r>
              <a:rPr lang="en-US" altLang="en-US" sz="1100" dirty="0">
                <a:solidFill>
                  <a:schemeClr val="tx1"/>
                </a:solidFill>
              </a:rPr>
              <a:t> we use </a:t>
            </a:r>
            <a:r>
              <a:rPr lang="en-US" altLang="en-US" sz="1100" dirty="0" err="1">
                <a:solidFill>
                  <a:schemeClr val="tx1"/>
                </a:solidFill>
              </a:rPr>
              <a:t>NfER</a:t>
            </a:r>
            <a:r>
              <a:rPr lang="en-US" altLang="en-US" sz="1100" dirty="0">
                <a:solidFill>
                  <a:schemeClr val="tx1"/>
                </a:solidFill>
              </a:rPr>
              <a:t> tests as we appreciate how the content reflects the time of the year. We chose </a:t>
            </a:r>
            <a:r>
              <a:rPr lang="en-US" altLang="en-US" sz="1100" dirty="0" err="1">
                <a:solidFill>
                  <a:schemeClr val="tx1"/>
                </a:solidFill>
              </a:rPr>
              <a:t>NfER</a:t>
            </a:r>
            <a:r>
              <a:rPr lang="en-US" altLang="en-US" sz="1100" dirty="0">
                <a:solidFill>
                  <a:schemeClr val="tx1"/>
                </a:solidFill>
              </a:rPr>
              <a:t> after appraising the other summative tests that are widely used in primary schools.</a:t>
            </a:r>
          </a:p>
          <a:p>
            <a:pPr algn="l" fontAlgn="t"/>
            <a:endParaRPr lang="en-US" altLang="en-US" sz="1100" dirty="0">
              <a:solidFill>
                <a:schemeClr val="tx1"/>
              </a:solidFill>
            </a:endParaRPr>
          </a:p>
          <a:p>
            <a:pPr algn="l" fontAlgn="t"/>
            <a:r>
              <a:rPr lang="en-US" altLang="en-US" sz="1100" dirty="0">
                <a:solidFill>
                  <a:schemeClr val="tx1"/>
                </a:solidFill>
              </a:rPr>
              <a:t>We use Insight to store this data. We use Insight as year leaders and teachers can generate useful reports and matrices to support the focus of intervention. Each term year leaders will provide SLT with a report that unpacks the data so that it is even more meaningful; in this way, the summative data actually becomes formative data.</a:t>
            </a:r>
          </a:p>
          <a:p>
            <a:r>
              <a:rPr lang="en-GB" sz="1100" dirty="0">
                <a:solidFill>
                  <a:schemeClr val="tx1"/>
                </a:solidFill>
                <a:effectLst/>
                <a:ea typeface="Times New Roman" panose="02020603050405020304" pitchFamily="18" charset="0"/>
              </a:rPr>
              <a:t>At the end of each term, teachers record their summative teacher judgments based on the work completed and progress made over that term of each child. These assessments are underpinned by all the formative assessment that has taken place across the term.</a:t>
            </a:r>
          </a:p>
          <a:p>
            <a:r>
              <a:rPr lang="en-GB" sz="1100" dirty="0">
                <a:solidFill>
                  <a:schemeClr val="tx1"/>
                </a:solidFill>
                <a:effectLst/>
                <a:ea typeface="Times New Roman" panose="02020603050405020304" pitchFamily="18" charset="0"/>
              </a:rPr>
              <a:t> </a:t>
            </a:r>
          </a:p>
          <a:p>
            <a:r>
              <a:rPr lang="en-GB" sz="1100" dirty="0">
                <a:solidFill>
                  <a:schemeClr val="tx1"/>
                </a:solidFill>
                <a:effectLst/>
                <a:ea typeface="Times New Roman" panose="02020603050405020304" pitchFamily="18" charset="0"/>
              </a:rPr>
              <a:t>The assessment criterion is divided into four bands: Working below, Working Towards, Expected or Greater Depth. </a:t>
            </a:r>
          </a:p>
          <a:p>
            <a:r>
              <a:rPr lang="en-GB" sz="1100" dirty="0">
                <a:solidFill>
                  <a:schemeClr val="tx1"/>
                </a:solidFill>
                <a:effectLst/>
                <a:ea typeface="Times New Roman" panose="02020603050405020304" pitchFamily="18" charset="0"/>
              </a:rPr>
              <a:t> </a:t>
            </a:r>
          </a:p>
          <a:p>
            <a:r>
              <a:rPr lang="en-GB" sz="1100" dirty="0">
                <a:solidFill>
                  <a:schemeClr val="tx1"/>
                </a:solidFill>
                <a:effectLst/>
                <a:ea typeface="Times New Roman" panose="02020603050405020304" pitchFamily="18" charset="0"/>
              </a:rPr>
              <a:t>At the end of the Autumn and Spring Terms, ‘Expected’ attainment is translated as ‘on track’ to meet age related expectations. It is translated as ‘secure’ in age related expectations at the end of the Summer term.</a:t>
            </a:r>
          </a:p>
          <a:p>
            <a:r>
              <a:rPr lang="en-GB" sz="1100" dirty="0">
                <a:solidFill>
                  <a:schemeClr val="tx1"/>
                </a:solidFill>
                <a:effectLst/>
                <a:ea typeface="Times New Roman" panose="02020603050405020304" pitchFamily="18" charset="0"/>
              </a:rPr>
              <a:t> </a:t>
            </a:r>
          </a:p>
          <a:p>
            <a:r>
              <a:rPr lang="en-GB" sz="1100" dirty="0">
                <a:solidFill>
                  <a:schemeClr val="tx1"/>
                </a:solidFill>
                <a:effectLst/>
                <a:ea typeface="Times New Roman" panose="02020603050405020304" pitchFamily="18" charset="0"/>
              </a:rPr>
              <a:t>At the end of the Autumn and Spring Terms, ‘Greater Depth’ attainment is translated as ‘on track’ to  meet age related expectations but also to be able to apply their knowledge in a range of situations. It is translated as having ‘greater depth’ knowledge of age related expectations at the end of the summer term.</a:t>
            </a:r>
          </a:p>
        </p:txBody>
      </p:sp>
      <p:sp>
        <p:nvSpPr>
          <p:cNvPr id="2" name="Slide Number Placeholder 1">
            <a:extLst>
              <a:ext uri="{FF2B5EF4-FFF2-40B4-BE49-F238E27FC236}">
                <a16:creationId xmlns:a16="http://schemas.microsoft.com/office/drawing/2014/main" id="{833FFDB9-D84C-9C08-A9E5-E7A4ADC94D80}"/>
              </a:ext>
            </a:extLst>
          </p:cNvPr>
          <p:cNvSpPr>
            <a:spLocks noGrp="1"/>
          </p:cNvSpPr>
          <p:nvPr>
            <p:ph type="sldNum" sz="quarter" idx="12"/>
          </p:nvPr>
        </p:nvSpPr>
        <p:spPr/>
        <p:txBody>
          <a:bodyPr/>
          <a:lstStyle/>
          <a:p>
            <a:fld id="{1FB9D902-7619-4FE9-85FD-13C2F25CAED9}" type="slidenum">
              <a:rPr lang="en-GB" smtClean="0"/>
              <a:t>51</a:t>
            </a:fld>
            <a:endParaRPr lang="en-GB"/>
          </a:p>
        </p:txBody>
      </p:sp>
    </p:spTree>
    <p:extLst>
      <p:ext uri="{BB962C8B-B14F-4D97-AF65-F5344CB8AC3E}">
        <p14:creationId xmlns:p14="http://schemas.microsoft.com/office/powerpoint/2010/main" val="35202221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1359D-B4BA-CD5D-0B90-D5042849C5C4}"/>
            </a:ext>
          </a:extLst>
        </p:cNvPr>
        <p:cNvGrpSpPr/>
        <p:nvPr/>
      </p:nvGrpSpPr>
      <p:grpSpPr>
        <a:xfrm>
          <a:off x="0" y="0"/>
          <a:ext cx="0" cy="0"/>
          <a:chOff x="0" y="0"/>
          <a:chExt cx="0" cy="0"/>
        </a:xfrm>
      </p:grpSpPr>
      <p:pic>
        <p:nvPicPr>
          <p:cNvPr id="46" name="Picture 45">
            <a:extLst>
              <a:ext uri="{FF2B5EF4-FFF2-40B4-BE49-F238E27FC236}">
                <a16:creationId xmlns:a16="http://schemas.microsoft.com/office/drawing/2014/main" id="{C89BB49B-3075-3080-FB10-8944358DBE87}"/>
              </a:ext>
            </a:extLst>
          </p:cNvPr>
          <p:cNvPicPr>
            <a:picLocks noChangeAspect="1"/>
          </p:cNvPicPr>
          <p:nvPr/>
        </p:nvPicPr>
        <p:blipFill>
          <a:blip r:embed="rId2"/>
          <a:stretch>
            <a:fillRect/>
          </a:stretch>
        </p:blipFill>
        <p:spPr>
          <a:xfrm>
            <a:off x="0" y="152150"/>
            <a:ext cx="6858000" cy="951186"/>
          </a:xfrm>
          <a:prstGeom prst="rect">
            <a:avLst/>
          </a:prstGeom>
        </p:spPr>
      </p:pic>
      <p:sp>
        <p:nvSpPr>
          <p:cNvPr id="13" name="TextBox 12">
            <a:extLst>
              <a:ext uri="{FF2B5EF4-FFF2-40B4-BE49-F238E27FC236}">
                <a16:creationId xmlns:a16="http://schemas.microsoft.com/office/drawing/2014/main" id="{B2A8839F-F13B-089A-4CD4-61611001B908}"/>
              </a:ext>
            </a:extLst>
          </p:cNvPr>
          <p:cNvSpPr txBox="1"/>
          <p:nvPr/>
        </p:nvSpPr>
        <p:spPr>
          <a:xfrm>
            <a:off x="1641159" y="827525"/>
            <a:ext cx="4257099" cy="338554"/>
          </a:xfrm>
          <a:prstGeom prst="rect">
            <a:avLst/>
          </a:prstGeom>
          <a:noFill/>
        </p:spPr>
        <p:txBody>
          <a:bodyPr wrap="square" rtlCol="0">
            <a:spAutoFit/>
          </a:bodyPr>
          <a:lstStyle/>
          <a:p>
            <a:r>
              <a:rPr lang="en-GB" sz="1600" b="1" dirty="0">
                <a:solidFill>
                  <a:srgbClr val="02765C"/>
                </a:solidFill>
              </a:rPr>
              <a:t>Ready		Respectful			 Safe</a:t>
            </a:r>
          </a:p>
        </p:txBody>
      </p:sp>
      <p:sp>
        <p:nvSpPr>
          <p:cNvPr id="50" name="Rectangle 49">
            <a:extLst>
              <a:ext uri="{FF2B5EF4-FFF2-40B4-BE49-F238E27FC236}">
                <a16:creationId xmlns:a16="http://schemas.microsoft.com/office/drawing/2014/main" id="{C3743A0C-A643-8E59-F64E-23174F313CDC}"/>
              </a:ext>
            </a:extLst>
          </p:cNvPr>
          <p:cNvSpPr/>
          <p:nvPr/>
        </p:nvSpPr>
        <p:spPr>
          <a:xfrm>
            <a:off x="161447" y="1167016"/>
            <a:ext cx="6469811" cy="504176"/>
          </a:xfrm>
          <a:prstGeom prst="rect">
            <a:avLst/>
          </a:prstGeom>
          <a:solidFill>
            <a:srgbClr val="CC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dirty="0">
                <a:solidFill>
                  <a:schemeClr val="tx1"/>
                </a:solidFill>
              </a:rPr>
              <a:t>Summative Assessments</a:t>
            </a:r>
            <a:endParaRPr lang="en-GB" sz="2800" b="1" dirty="0">
              <a:solidFill>
                <a:schemeClr val="tx1"/>
              </a:solidFill>
            </a:endParaRPr>
          </a:p>
        </p:txBody>
      </p:sp>
      <p:sp>
        <p:nvSpPr>
          <p:cNvPr id="9" name="TextBox 8">
            <a:extLst>
              <a:ext uri="{FF2B5EF4-FFF2-40B4-BE49-F238E27FC236}">
                <a16:creationId xmlns:a16="http://schemas.microsoft.com/office/drawing/2014/main" id="{F9E25ED9-58E9-74D2-A7A9-E682F5B3CA5D}"/>
              </a:ext>
            </a:extLst>
          </p:cNvPr>
          <p:cNvSpPr txBox="1"/>
          <p:nvPr/>
        </p:nvSpPr>
        <p:spPr>
          <a:xfrm>
            <a:off x="209653" y="1841454"/>
            <a:ext cx="3436620" cy="338554"/>
          </a:xfrm>
          <a:prstGeom prst="rect">
            <a:avLst/>
          </a:prstGeom>
          <a:noFill/>
        </p:spPr>
        <p:txBody>
          <a:bodyPr wrap="square">
            <a:spAutoFit/>
          </a:bodyPr>
          <a:lstStyle/>
          <a:p>
            <a:r>
              <a:rPr lang="en-US" sz="1600" b="1" dirty="0"/>
              <a:t>And this is how that looks</a:t>
            </a:r>
            <a:r>
              <a:rPr lang="en-US" sz="1600" b="1" dirty="0">
                <a:solidFill>
                  <a:schemeClr val="tx1"/>
                </a:solidFill>
              </a:rPr>
              <a:t>…</a:t>
            </a:r>
            <a:endParaRPr lang="en-GB" sz="1600" b="1" dirty="0">
              <a:solidFill>
                <a:schemeClr val="tx1"/>
              </a:solidFill>
            </a:endParaRPr>
          </a:p>
        </p:txBody>
      </p:sp>
      <p:pic>
        <p:nvPicPr>
          <p:cNvPr id="5" name="Picture 4">
            <a:extLst>
              <a:ext uri="{FF2B5EF4-FFF2-40B4-BE49-F238E27FC236}">
                <a16:creationId xmlns:a16="http://schemas.microsoft.com/office/drawing/2014/main" id="{0CBBA65B-93E5-6144-3B91-44CFFCC99E0A}"/>
              </a:ext>
            </a:extLst>
          </p:cNvPr>
          <p:cNvPicPr>
            <a:picLocks noChangeAspect="1"/>
          </p:cNvPicPr>
          <p:nvPr/>
        </p:nvPicPr>
        <p:blipFill>
          <a:blip r:embed="rId3"/>
          <a:stretch>
            <a:fillRect/>
          </a:stretch>
        </p:blipFill>
        <p:spPr>
          <a:xfrm>
            <a:off x="276012" y="2287540"/>
            <a:ext cx="6398063" cy="6919960"/>
          </a:xfrm>
          <a:prstGeom prst="rect">
            <a:avLst/>
          </a:prstGeom>
        </p:spPr>
      </p:pic>
      <p:sp>
        <p:nvSpPr>
          <p:cNvPr id="2" name="Slide Number Placeholder 1">
            <a:extLst>
              <a:ext uri="{FF2B5EF4-FFF2-40B4-BE49-F238E27FC236}">
                <a16:creationId xmlns:a16="http://schemas.microsoft.com/office/drawing/2014/main" id="{A140A77C-7087-725A-2615-781A9485BE3C}"/>
              </a:ext>
            </a:extLst>
          </p:cNvPr>
          <p:cNvSpPr>
            <a:spLocks noGrp="1"/>
          </p:cNvSpPr>
          <p:nvPr>
            <p:ph type="sldNum" sz="quarter" idx="12"/>
          </p:nvPr>
        </p:nvSpPr>
        <p:spPr/>
        <p:txBody>
          <a:bodyPr/>
          <a:lstStyle/>
          <a:p>
            <a:fld id="{1FB9D902-7619-4FE9-85FD-13C2F25CAED9}" type="slidenum">
              <a:rPr lang="en-GB" smtClean="0"/>
              <a:t>52</a:t>
            </a:fld>
            <a:endParaRPr lang="en-GB"/>
          </a:p>
        </p:txBody>
      </p:sp>
    </p:spTree>
    <p:extLst>
      <p:ext uri="{BB962C8B-B14F-4D97-AF65-F5344CB8AC3E}">
        <p14:creationId xmlns:p14="http://schemas.microsoft.com/office/powerpoint/2010/main" val="8984466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20A087-CC03-2593-5C12-5EE35399CFF5}"/>
            </a:ext>
          </a:extLst>
        </p:cNvPr>
        <p:cNvGrpSpPr/>
        <p:nvPr/>
      </p:nvGrpSpPr>
      <p:grpSpPr>
        <a:xfrm>
          <a:off x="0" y="0"/>
          <a:ext cx="0" cy="0"/>
          <a:chOff x="0" y="0"/>
          <a:chExt cx="0" cy="0"/>
        </a:xfrm>
      </p:grpSpPr>
      <p:pic>
        <p:nvPicPr>
          <p:cNvPr id="46" name="Picture 45">
            <a:extLst>
              <a:ext uri="{FF2B5EF4-FFF2-40B4-BE49-F238E27FC236}">
                <a16:creationId xmlns:a16="http://schemas.microsoft.com/office/drawing/2014/main" id="{3A3F53F3-159A-20E3-4B82-052E87AD1923}"/>
              </a:ext>
            </a:extLst>
          </p:cNvPr>
          <p:cNvPicPr>
            <a:picLocks noChangeAspect="1"/>
          </p:cNvPicPr>
          <p:nvPr/>
        </p:nvPicPr>
        <p:blipFill>
          <a:blip r:embed="rId2"/>
          <a:stretch>
            <a:fillRect/>
          </a:stretch>
        </p:blipFill>
        <p:spPr>
          <a:xfrm>
            <a:off x="0" y="152150"/>
            <a:ext cx="6858000" cy="951186"/>
          </a:xfrm>
          <a:prstGeom prst="rect">
            <a:avLst/>
          </a:prstGeom>
        </p:spPr>
      </p:pic>
      <p:sp>
        <p:nvSpPr>
          <p:cNvPr id="13" name="TextBox 12">
            <a:extLst>
              <a:ext uri="{FF2B5EF4-FFF2-40B4-BE49-F238E27FC236}">
                <a16:creationId xmlns:a16="http://schemas.microsoft.com/office/drawing/2014/main" id="{6FC72407-8D69-976F-B4C6-EC7F520F6159}"/>
              </a:ext>
            </a:extLst>
          </p:cNvPr>
          <p:cNvSpPr txBox="1"/>
          <p:nvPr/>
        </p:nvSpPr>
        <p:spPr>
          <a:xfrm>
            <a:off x="1641159" y="827525"/>
            <a:ext cx="4257099" cy="338554"/>
          </a:xfrm>
          <a:prstGeom prst="rect">
            <a:avLst/>
          </a:prstGeom>
          <a:noFill/>
        </p:spPr>
        <p:txBody>
          <a:bodyPr wrap="square" rtlCol="0">
            <a:spAutoFit/>
          </a:bodyPr>
          <a:lstStyle/>
          <a:p>
            <a:r>
              <a:rPr lang="en-GB" sz="1600" b="1" dirty="0">
                <a:solidFill>
                  <a:srgbClr val="02765C"/>
                </a:solidFill>
              </a:rPr>
              <a:t>Ready		Respectful			 Safe</a:t>
            </a:r>
          </a:p>
        </p:txBody>
      </p:sp>
      <p:sp>
        <p:nvSpPr>
          <p:cNvPr id="50" name="Rectangle 49">
            <a:extLst>
              <a:ext uri="{FF2B5EF4-FFF2-40B4-BE49-F238E27FC236}">
                <a16:creationId xmlns:a16="http://schemas.microsoft.com/office/drawing/2014/main" id="{6C9DD1AB-F195-3BB0-2FC8-AAEC40608642}"/>
              </a:ext>
            </a:extLst>
          </p:cNvPr>
          <p:cNvSpPr/>
          <p:nvPr/>
        </p:nvSpPr>
        <p:spPr>
          <a:xfrm>
            <a:off x="161447" y="1167016"/>
            <a:ext cx="6469811" cy="504176"/>
          </a:xfrm>
          <a:prstGeom prst="rect">
            <a:avLst/>
          </a:prstGeom>
          <a:solidFill>
            <a:srgbClr val="CC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dirty="0">
                <a:solidFill>
                  <a:schemeClr val="tx1"/>
                </a:solidFill>
              </a:rPr>
              <a:t>EYFS Assessments</a:t>
            </a:r>
            <a:endParaRPr lang="en-GB" sz="2800" b="1" dirty="0">
              <a:solidFill>
                <a:schemeClr val="tx1"/>
              </a:solidFill>
            </a:endParaRPr>
          </a:p>
        </p:txBody>
      </p:sp>
      <p:sp>
        <p:nvSpPr>
          <p:cNvPr id="8" name="TextBox 7">
            <a:extLst>
              <a:ext uri="{FF2B5EF4-FFF2-40B4-BE49-F238E27FC236}">
                <a16:creationId xmlns:a16="http://schemas.microsoft.com/office/drawing/2014/main" id="{09CF97BB-3E37-D677-95DA-8CCFECE4E509}"/>
              </a:ext>
            </a:extLst>
          </p:cNvPr>
          <p:cNvSpPr txBox="1"/>
          <p:nvPr/>
        </p:nvSpPr>
        <p:spPr>
          <a:xfrm>
            <a:off x="207543" y="1737333"/>
            <a:ext cx="3436620" cy="338554"/>
          </a:xfrm>
          <a:prstGeom prst="rect">
            <a:avLst/>
          </a:prstGeom>
          <a:noFill/>
        </p:spPr>
        <p:txBody>
          <a:bodyPr wrap="square">
            <a:spAutoFit/>
          </a:bodyPr>
          <a:lstStyle/>
          <a:p>
            <a:r>
              <a:rPr lang="en-US" sz="1600" b="1" dirty="0"/>
              <a:t>This is what we do</a:t>
            </a:r>
            <a:r>
              <a:rPr lang="en-US" sz="1600" b="1" dirty="0">
                <a:solidFill>
                  <a:schemeClr val="tx1"/>
                </a:solidFill>
              </a:rPr>
              <a:t>…</a:t>
            </a:r>
            <a:endParaRPr lang="en-GB" sz="1600" b="1" dirty="0">
              <a:solidFill>
                <a:schemeClr val="tx1"/>
              </a:solidFill>
            </a:endParaRPr>
          </a:p>
        </p:txBody>
      </p:sp>
      <p:sp>
        <p:nvSpPr>
          <p:cNvPr id="10" name="Rectangle 9">
            <a:extLst>
              <a:ext uri="{FF2B5EF4-FFF2-40B4-BE49-F238E27FC236}">
                <a16:creationId xmlns:a16="http://schemas.microsoft.com/office/drawing/2014/main" id="{E7945C9D-49F3-1398-5597-DB613ACF9471}"/>
              </a:ext>
            </a:extLst>
          </p:cNvPr>
          <p:cNvSpPr/>
          <p:nvPr/>
        </p:nvSpPr>
        <p:spPr>
          <a:xfrm>
            <a:off x="194091" y="2142028"/>
            <a:ext cx="6469811" cy="1629872"/>
          </a:xfrm>
          <a:prstGeom prst="rect">
            <a:avLst/>
          </a:prstGeom>
          <a:solidFill>
            <a:srgbClr val="CC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fontAlgn="t"/>
            <a:r>
              <a:rPr lang="en-GB" sz="1400" dirty="0">
                <a:solidFill>
                  <a:srgbClr val="000000"/>
                </a:solidFill>
                <a:effectLst/>
                <a:ea typeface="Times New Roman" panose="02020603050405020304" pitchFamily="18" charset="0"/>
                <a:cs typeface="Helvetica" panose="020B0604020202020204" pitchFamily="34" charset="0"/>
              </a:rPr>
              <a:t>The Early Years Foundation Stage profile provides parents and carers, practitioners and teachers with a well-rounded picture of a child's knowledge, understanding and abilities.  Throughout the year, teachers record children’s progress and achievements in their ‘Learning Journal’.  They use ‘Development Matters’ as guidance to reflect and record the stages of development the children go through.  Each child's level of development is assessed at the end of the year against the Early Learning Goals (ELGs).   There are seventeen ELGs in total, within seven areas of learning:</a:t>
            </a:r>
            <a:endParaRPr lang="en-GB" sz="1400" dirty="0">
              <a:effectLst/>
              <a:ea typeface="Times New Roman" panose="02020603050405020304" pitchFamily="18" charset="0"/>
            </a:endParaRPr>
          </a:p>
        </p:txBody>
      </p:sp>
      <p:pic>
        <p:nvPicPr>
          <p:cNvPr id="3" name="Picture 2">
            <a:extLst>
              <a:ext uri="{FF2B5EF4-FFF2-40B4-BE49-F238E27FC236}">
                <a16:creationId xmlns:a16="http://schemas.microsoft.com/office/drawing/2014/main" id="{50521A93-AC54-82F4-B7D6-FCA2DFDB4772}"/>
              </a:ext>
            </a:extLst>
          </p:cNvPr>
          <p:cNvPicPr>
            <a:picLocks noChangeAspect="1"/>
          </p:cNvPicPr>
          <p:nvPr/>
        </p:nvPicPr>
        <p:blipFill>
          <a:blip r:embed="rId3"/>
          <a:stretch>
            <a:fillRect/>
          </a:stretch>
        </p:blipFill>
        <p:spPr>
          <a:xfrm>
            <a:off x="342629" y="3947043"/>
            <a:ext cx="5321572" cy="2325724"/>
          </a:xfrm>
          <a:prstGeom prst="rect">
            <a:avLst/>
          </a:prstGeom>
        </p:spPr>
      </p:pic>
      <p:pic>
        <p:nvPicPr>
          <p:cNvPr id="5" name="Picture 4">
            <a:extLst>
              <a:ext uri="{FF2B5EF4-FFF2-40B4-BE49-F238E27FC236}">
                <a16:creationId xmlns:a16="http://schemas.microsoft.com/office/drawing/2014/main" id="{BF920C4B-5D29-D982-C69C-02ED6DC781A9}"/>
              </a:ext>
            </a:extLst>
          </p:cNvPr>
          <p:cNvPicPr>
            <a:picLocks noChangeAspect="1"/>
          </p:cNvPicPr>
          <p:nvPr/>
        </p:nvPicPr>
        <p:blipFill>
          <a:blip r:embed="rId4"/>
          <a:stretch>
            <a:fillRect/>
          </a:stretch>
        </p:blipFill>
        <p:spPr>
          <a:xfrm>
            <a:off x="429763" y="6536198"/>
            <a:ext cx="5468495" cy="2857646"/>
          </a:xfrm>
          <a:prstGeom prst="rect">
            <a:avLst/>
          </a:prstGeom>
        </p:spPr>
      </p:pic>
      <p:sp>
        <p:nvSpPr>
          <p:cNvPr id="2" name="Slide Number Placeholder 1">
            <a:extLst>
              <a:ext uri="{FF2B5EF4-FFF2-40B4-BE49-F238E27FC236}">
                <a16:creationId xmlns:a16="http://schemas.microsoft.com/office/drawing/2014/main" id="{AA3C3A0F-50D6-15DF-EF1E-094AE837355D}"/>
              </a:ext>
            </a:extLst>
          </p:cNvPr>
          <p:cNvSpPr>
            <a:spLocks noGrp="1"/>
          </p:cNvSpPr>
          <p:nvPr>
            <p:ph type="sldNum" sz="quarter" idx="12"/>
          </p:nvPr>
        </p:nvSpPr>
        <p:spPr/>
        <p:txBody>
          <a:bodyPr/>
          <a:lstStyle/>
          <a:p>
            <a:fld id="{1FB9D902-7619-4FE9-85FD-13C2F25CAED9}" type="slidenum">
              <a:rPr lang="en-GB" smtClean="0"/>
              <a:t>53</a:t>
            </a:fld>
            <a:endParaRPr lang="en-GB"/>
          </a:p>
        </p:txBody>
      </p:sp>
    </p:spTree>
    <p:extLst>
      <p:ext uri="{BB962C8B-B14F-4D97-AF65-F5344CB8AC3E}">
        <p14:creationId xmlns:p14="http://schemas.microsoft.com/office/powerpoint/2010/main" val="793510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CA98C5-1629-33AD-F6E6-721B8672BF60}"/>
            </a:ext>
          </a:extLst>
        </p:cNvPr>
        <p:cNvGrpSpPr/>
        <p:nvPr/>
      </p:nvGrpSpPr>
      <p:grpSpPr>
        <a:xfrm>
          <a:off x="0" y="0"/>
          <a:ext cx="0" cy="0"/>
          <a:chOff x="0" y="0"/>
          <a:chExt cx="0" cy="0"/>
        </a:xfrm>
      </p:grpSpPr>
      <p:pic>
        <p:nvPicPr>
          <p:cNvPr id="46" name="Picture 45">
            <a:extLst>
              <a:ext uri="{FF2B5EF4-FFF2-40B4-BE49-F238E27FC236}">
                <a16:creationId xmlns:a16="http://schemas.microsoft.com/office/drawing/2014/main" id="{5F732D61-21C1-E032-85F4-FF814C6EE17B}"/>
              </a:ext>
            </a:extLst>
          </p:cNvPr>
          <p:cNvPicPr>
            <a:picLocks noChangeAspect="1"/>
          </p:cNvPicPr>
          <p:nvPr/>
        </p:nvPicPr>
        <p:blipFill>
          <a:blip r:embed="rId2"/>
          <a:stretch>
            <a:fillRect/>
          </a:stretch>
        </p:blipFill>
        <p:spPr>
          <a:xfrm>
            <a:off x="0" y="152150"/>
            <a:ext cx="6858000" cy="951186"/>
          </a:xfrm>
          <a:prstGeom prst="rect">
            <a:avLst/>
          </a:prstGeom>
        </p:spPr>
      </p:pic>
      <p:sp>
        <p:nvSpPr>
          <p:cNvPr id="13" name="TextBox 12">
            <a:extLst>
              <a:ext uri="{FF2B5EF4-FFF2-40B4-BE49-F238E27FC236}">
                <a16:creationId xmlns:a16="http://schemas.microsoft.com/office/drawing/2014/main" id="{184ACAEB-E324-2189-9403-6BC048D46C01}"/>
              </a:ext>
            </a:extLst>
          </p:cNvPr>
          <p:cNvSpPr txBox="1"/>
          <p:nvPr/>
        </p:nvSpPr>
        <p:spPr>
          <a:xfrm>
            <a:off x="1641159" y="827525"/>
            <a:ext cx="4257099" cy="338554"/>
          </a:xfrm>
          <a:prstGeom prst="rect">
            <a:avLst/>
          </a:prstGeom>
          <a:noFill/>
        </p:spPr>
        <p:txBody>
          <a:bodyPr wrap="square" rtlCol="0">
            <a:spAutoFit/>
          </a:bodyPr>
          <a:lstStyle/>
          <a:p>
            <a:r>
              <a:rPr lang="en-GB" sz="1600" b="1" dirty="0">
                <a:solidFill>
                  <a:srgbClr val="02765C"/>
                </a:solidFill>
              </a:rPr>
              <a:t>Ready		Respectful			 Safe</a:t>
            </a:r>
          </a:p>
        </p:txBody>
      </p:sp>
      <p:sp>
        <p:nvSpPr>
          <p:cNvPr id="50" name="Rectangle 49">
            <a:extLst>
              <a:ext uri="{FF2B5EF4-FFF2-40B4-BE49-F238E27FC236}">
                <a16:creationId xmlns:a16="http://schemas.microsoft.com/office/drawing/2014/main" id="{5CE1B769-25F8-0963-FC1D-DDE2C5A56260}"/>
              </a:ext>
            </a:extLst>
          </p:cNvPr>
          <p:cNvSpPr/>
          <p:nvPr/>
        </p:nvSpPr>
        <p:spPr>
          <a:xfrm>
            <a:off x="161447" y="1167016"/>
            <a:ext cx="6469811" cy="504176"/>
          </a:xfrm>
          <a:prstGeom prst="rect">
            <a:avLst/>
          </a:prstGeom>
          <a:solidFill>
            <a:srgbClr val="CC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dirty="0">
                <a:solidFill>
                  <a:schemeClr val="tx1"/>
                </a:solidFill>
              </a:rPr>
              <a:t>SEN Assessment</a:t>
            </a:r>
            <a:endParaRPr lang="en-GB" sz="2800" b="1" dirty="0">
              <a:solidFill>
                <a:schemeClr val="tx1"/>
              </a:solidFill>
            </a:endParaRPr>
          </a:p>
        </p:txBody>
      </p:sp>
      <p:sp>
        <p:nvSpPr>
          <p:cNvPr id="8" name="TextBox 7">
            <a:extLst>
              <a:ext uri="{FF2B5EF4-FFF2-40B4-BE49-F238E27FC236}">
                <a16:creationId xmlns:a16="http://schemas.microsoft.com/office/drawing/2014/main" id="{17F59F7D-40D8-47EA-BA83-58B581E65B95}"/>
              </a:ext>
            </a:extLst>
          </p:cNvPr>
          <p:cNvSpPr txBox="1"/>
          <p:nvPr/>
        </p:nvSpPr>
        <p:spPr>
          <a:xfrm>
            <a:off x="161447" y="1631887"/>
            <a:ext cx="3436620" cy="338554"/>
          </a:xfrm>
          <a:prstGeom prst="rect">
            <a:avLst/>
          </a:prstGeom>
          <a:noFill/>
        </p:spPr>
        <p:txBody>
          <a:bodyPr wrap="square">
            <a:spAutoFit/>
          </a:bodyPr>
          <a:lstStyle/>
          <a:p>
            <a:r>
              <a:rPr lang="en-US" sz="1600" b="1" dirty="0"/>
              <a:t>This is what we do</a:t>
            </a:r>
            <a:r>
              <a:rPr lang="en-US" sz="1600" b="1" dirty="0">
                <a:solidFill>
                  <a:schemeClr val="tx1"/>
                </a:solidFill>
              </a:rPr>
              <a:t>…</a:t>
            </a:r>
            <a:endParaRPr lang="en-GB" sz="1600" b="1" dirty="0">
              <a:solidFill>
                <a:schemeClr val="tx1"/>
              </a:solidFill>
            </a:endParaRPr>
          </a:p>
        </p:txBody>
      </p:sp>
      <p:sp>
        <p:nvSpPr>
          <p:cNvPr id="10" name="Rectangle 9">
            <a:extLst>
              <a:ext uri="{FF2B5EF4-FFF2-40B4-BE49-F238E27FC236}">
                <a16:creationId xmlns:a16="http://schemas.microsoft.com/office/drawing/2014/main" id="{B98B1BAE-2CC5-59B2-33C5-FBC566F6AD7D}"/>
              </a:ext>
            </a:extLst>
          </p:cNvPr>
          <p:cNvSpPr/>
          <p:nvPr/>
        </p:nvSpPr>
        <p:spPr>
          <a:xfrm>
            <a:off x="194094" y="1929291"/>
            <a:ext cx="6469811" cy="3468209"/>
          </a:xfrm>
          <a:prstGeom prst="rect">
            <a:avLst/>
          </a:prstGeom>
          <a:solidFill>
            <a:srgbClr val="CC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1400" dirty="0">
                <a:solidFill>
                  <a:srgbClr val="000000"/>
                </a:solidFill>
                <a:effectLst/>
                <a:ea typeface="Times New Roman" panose="02020603050405020304" pitchFamily="18" charset="0"/>
                <a:cs typeface="Calibri" panose="020F0502020204030204" pitchFamily="34" charset="0"/>
              </a:rPr>
              <a:t>In addition to Insight, </a:t>
            </a:r>
            <a:r>
              <a:rPr lang="en-GB" sz="1400" dirty="0" err="1">
                <a:solidFill>
                  <a:srgbClr val="000000"/>
                </a:solidFill>
                <a:effectLst/>
                <a:ea typeface="Times New Roman" panose="02020603050405020304" pitchFamily="18" charset="0"/>
                <a:cs typeface="Calibri" panose="020F0502020204030204" pitchFamily="34" charset="0"/>
              </a:rPr>
              <a:t>Bsquared</a:t>
            </a:r>
            <a:r>
              <a:rPr lang="en-GB" sz="1400" dirty="0">
                <a:solidFill>
                  <a:srgbClr val="000000"/>
                </a:solidFill>
                <a:effectLst/>
                <a:ea typeface="Times New Roman" panose="02020603050405020304" pitchFamily="18" charset="0"/>
                <a:cs typeface="Calibri" panose="020F0502020204030204" pitchFamily="34" charset="0"/>
              </a:rPr>
              <a:t> (connecting steps) is used to support with assessment of children who are working below age related expectations. </a:t>
            </a:r>
            <a:endParaRPr lang="en-GB" sz="1400" dirty="0">
              <a:effectLst/>
              <a:ea typeface="Times New Roman" panose="02020603050405020304" pitchFamily="18" charset="0"/>
            </a:endParaRPr>
          </a:p>
          <a:p>
            <a:r>
              <a:rPr lang="en-GB" sz="1400" dirty="0">
                <a:solidFill>
                  <a:srgbClr val="000000"/>
                </a:solidFill>
                <a:effectLst/>
                <a:ea typeface="Times New Roman" panose="02020603050405020304" pitchFamily="18" charset="0"/>
                <a:cs typeface="Calibri" panose="020F0502020204030204" pitchFamily="34" charset="0"/>
              </a:rPr>
              <a:t> </a:t>
            </a:r>
            <a:endParaRPr lang="en-GB" sz="1400" dirty="0">
              <a:effectLst/>
              <a:ea typeface="Times New Roman" panose="02020603050405020304" pitchFamily="18" charset="0"/>
            </a:endParaRPr>
          </a:p>
          <a:p>
            <a:r>
              <a:rPr lang="en-GB" sz="1400" dirty="0">
                <a:solidFill>
                  <a:srgbClr val="000000"/>
                </a:solidFill>
                <a:effectLst/>
                <a:ea typeface="Times New Roman" panose="02020603050405020304" pitchFamily="18" charset="0"/>
                <a:cs typeface="Calibri" panose="020F0502020204030204" pitchFamily="34" charset="0"/>
              </a:rPr>
              <a:t>Small steps of progress are recorded and tracked. Connecting steps consists of assessment frameworks that break achievements down into smaller steps that lead up to mastering a skill.</a:t>
            </a:r>
            <a:endParaRPr lang="en-GB" sz="1400" dirty="0">
              <a:effectLst/>
              <a:ea typeface="Times New Roman" panose="02020603050405020304" pitchFamily="18" charset="0"/>
            </a:endParaRPr>
          </a:p>
          <a:p>
            <a:r>
              <a:rPr lang="en-GB" sz="1400" dirty="0">
                <a:solidFill>
                  <a:srgbClr val="000000"/>
                </a:solidFill>
                <a:effectLst/>
                <a:ea typeface="Times New Roman" panose="02020603050405020304" pitchFamily="18" charset="0"/>
                <a:cs typeface="Calibri" panose="020F0502020204030204" pitchFamily="34" charset="0"/>
              </a:rPr>
              <a:t> </a:t>
            </a:r>
            <a:endParaRPr lang="en-GB" sz="1400" dirty="0">
              <a:effectLst/>
              <a:ea typeface="Times New Roman" panose="02020603050405020304" pitchFamily="18" charset="0"/>
            </a:endParaRPr>
          </a:p>
          <a:p>
            <a:r>
              <a:rPr lang="en-GB" sz="1400" dirty="0">
                <a:solidFill>
                  <a:srgbClr val="000000"/>
                </a:solidFill>
                <a:effectLst/>
                <a:ea typeface="Times New Roman" panose="02020603050405020304" pitchFamily="18" charset="0"/>
                <a:cs typeface="Calibri" panose="020F0502020204030204" pitchFamily="34" charset="0"/>
              </a:rPr>
              <a:t>The steps are used to build a picture of an individual child’s learning and progress. Gaps are identified and support targeted. </a:t>
            </a:r>
          </a:p>
          <a:p>
            <a:pPr marL="285750" indent="-285750">
              <a:buFont typeface="Arial" panose="020B0604020202020204" pitchFamily="34" charset="0"/>
              <a:buChar char="•"/>
            </a:pPr>
            <a:endParaRPr lang="en-GB" sz="1400" dirty="0">
              <a:solidFill>
                <a:schemeClr val="tx1"/>
              </a:solidFill>
              <a:ea typeface="Times New Roman" panose="02020603050405020304" pitchFamily="18" charset="0"/>
              <a:cs typeface="Calibri" panose="020F0502020204030204" pitchFamily="34" charset="0"/>
            </a:endParaRPr>
          </a:p>
          <a:p>
            <a:pPr marL="285750" indent="-285750">
              <a:lnSpc>
                <a:spcPct val="115000"/>
              </a:lnSpc>
              <a:spcAft>
                <a:spcPts val="800"/>
              </a:spcAft>
              <a:buFont typeface="Arial" panose="020B0604020202020204" pitchFamily="34" charset="0"/>
              <a:buChar char="•"/>
            </a:pPr>
            <a:r>
              <a:rPr lang="en-GB" sz="1200" kern="100" dirty="0">
                <a:solidFill>
                  <a:schemeClr val="tx1"/>
                </a:solidFill>
                <a:effectLst/>
                <a:ea typeface="Aptos" panose="020B0004020202020204" pitchFamily="34" charset="0"/>
                <a:cs typeface="Times New Roman" panose="02020603050405020304" pitchFamily="18" charset="0"/>
              </a:rPr>
              <a:t>Online assessment tool </a:t>
            </a:r>
          </a:p>
          <a:p>
            <a:pPr marL="285750" indent="-285750">
              <a:lnSpc>
                <a:spcPct val="115000"/>
              </a:lnSpc>
              <a:spcAft>
                <a:spcPts val="800"/>
              </a:spcAft>
              <a:buFont typeface="Arial" panose="020B0604020202020204" pitchFamily="34" charset="0"/>
              <a:buChar char="•"/>
            </a:pPr>
            <a:r>
              <a:rPr lang="en-GB" sz="1200" kern="100" dirty="0">
                <a:solidFill>
                  <a:schemeClr val="tx1"/>
                </a:solidFill>
                <a:effectLst/>
                <a:ea typeface="Aptos" panose="020B0004020202020204" pitchFamily="34" charset="0"/>
                <a:cs typeface="Times New Roman" panose="02020603050405020304" pitchFamily="18" charset="0"/>
              </a:rPr>
              <a:t>Show small steps of progress children working below age-related expectations make</a:t>
            </a:r>
          </a:p>
          <a:p>
            <a:pPr marL="285750" indent="-285750">
              <a:lnSpc>
                <a:spcPct val="115000"/>
              </a:lnSpc>
              <a:spcAft>
                <a:spcPts val="800"/>
              </a:spcAft>
              <a:buFont typeface="Arial" panose="020B0604020202020204" pitchFamily="34" charset="0"/>
              <a:buChar char="•"/>
            </a:pPr>
            <a:r>
              <a:rPr lang="en-GB" sz="1200" kern="100" dirty="0">
                <a:solidFill>
                  <a:schemeClr val="tx1"/>
                </a:solidFill>
                <a:effectLst/>
                <a:ea typeface="Aptos" panose="020B0004020202020204" pitchFamily="34" charset="0"/>
                <a:cs typeface="Times New Roman" panose="02020603050405020304" pitchFamily="18" charset="0"/>
              </a:rPr>
              <a:t>Ongoing assessment </a:t>
            </a:r>
          </a:p>
          <a:p>
            <a:pPr marL="285750" indent="-285750">
              <a:lnSpc>
                <a:spcPct val="115000"/>
              </a:lnSpc>
              <a:spcAft>
                <a:spcPts val="800"/>
              </a:spcAft>
              <a:buFont typeface="Arial" panose="020B0604020202020204" pitchFamily="34" charset="0"/>
              <a:buChar char="•"/>
            </a:pPr>
            <a:r>
              <a:rPr lang="en-GB" sz="1200" kern="100" dirty="0">
                <a:solidFill>
                  <a:schemeClr val="tx1"/>
                </a:solidFill>
                <a:effectLst/>
                <a:ea typeface="Aptos" panose="020B0004020202020204" pitchFamily="34" charset="0"/>
                <a:cs typeface="Times New Roman" panose="02020603050405020304" pitchFamily="18" charset="0"/>
              </a:rPr>
              <a:t>Children working below</a:t>
            </a:r>
          </a:p>
        </p:txBody>
      </p:sp>
      <p:pic>
        <p:nvPicPr>
          <p:cNvPr id="6" name="Picture 5" descr="Image result for what is b squared assessment">
            <a:extLst>
              <a:ext uri="{FF2B5EF4-FFF2-40B4-BE49-F238E27FC236}">
                <a16:creationId xmlns:a16="http://schemas.microsoft.com/office/drawing/2014/main" id="{153EB21F-FB87-EC0F-03D3-CDA0878AC3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0700" y="4658546"/>
            <a:ext cx="775142" cy="58890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8D21EB6-F4FC-62A2-367D-622B65C50EAA}"/>
              </a:ext>
            </a:extLst>
          </p:cNvPr>
          <p:cNvPicPr>
            <a:picLocks noChangeAspect="1"/>
          </p:cNvPicPr>
          <p:nvPr/>
        </p:nvPicPr>
        <p:blipFill>
          <a:blip r:embed="rId4"/>
          <a:stretch>
            <a:fillRect/>
          </a:stretch>
        </p:blipFill>
        <p:spPr>
          <a:xfrm>
            <a:off x="194094" y="5656109"/>
            <a:ext cx="4635563" cy="3082875"/>
          </a:xfrm>
          <a:prstGeom prst="rect">
            <a:avLst/>
          </a:prstGeom>
        </p:spPr>
      </p:pic>
      <p:sp>
        <p:nvSpPr>
          <p:cNvPr id="15" name="TextBox 14">
            <a:extLst>
              <a:ext uri="{FF2B5EF4-FFF2-40B4-BE49-F238E27FC236}">
                <a16:creationId xmlns:a16="http://schemas.microsoft.com/office/drawing/2014/main" id="{20D60AB1-82BF-9E9E-3751-49B98019C3DD}"/>
              </a:ext>
            </a:extLst>
          </p:cNvPr>
          <p:cNvSpPr txBox="1"/>
          <p:nvPr/>
        </p:nvSpPr>
        <p:spPr>
          <a:xfrm>
            <a:off x="4945073" y="5742935"/>
            <a:ext cx="1686185" cy="954107"/>
          </a:xfrm>
          <a:prstGeom prst="rect">
            <a:avLst/>
          </a:prstGeom>
          <a:noFill/>
        </p:spPr>
        <p:txBody>
          <a:bodyPr wrap="square">
            <a:spAutoFit/>
          </a:bodyPr>
          <a:lstStyle/>
          <a:p>
            <a:r>
              <a:rPr lang="en-GB" sz="1400" dirty="0"/>
              <a:t>Targets taken from reports, EHCP outcomes and </a:t>
            </a:r>
            <a:r>
              <a:rPr lang="en-GB" sz="1400" dirty="0" err="1"/>
              <a:t>BSquared</a:t>
            </a:r>
            <a:endParaRPr lang="en-GB" sz="1400" u="sng" dirty="0"/>
          </a:p>
        </p:txBody>
      </p:sp>
      <p:sp>
        <p:nvSpPr>
          <p:cNvPr id="17" name="TextBox 16">
            <a:extLst>
              <a:ext uri="{FF2B5EF4-FFF2-40B4-BE49-F238E27FC236}">
                <a16:creationId xmlns:a16="http://schemas.microsoft.com/office/drawing/2014/main" id="{86804273-03E3-10D5-728F-305795F36B94}"/>
              </a:ext>
            </a:extLst>
          </p:cNvPr>
          <p:cNvSpPr txBox="1"/>
          <p:nvPr/>
        </p:nvSpPr>
        <p:spPr>
          <a:xfrm>
            <a:off x="4949405" y="6807158"/>
            <a:ext cx="1566437" cy="1169551"/>
          </a:xfrm>
          <a:prstGeom prst="rect">
            <a:avLst/>
          </a:prstGeom>
          <a:noFill/>
        </p:spPr>
        <p:txBody>
          <a:bodyPr wrap="square">
            <a:spAutoFit/>
          </a:bodyPr>
          <a:lstStyle/>
          <a:p>
            <a:r>
              <a:rPr lang="en-GB" sz="1400" dirty="0"/>
              <a:t>Reviewed minimum 3 times a year (October/March/July) </a:t>
            </a:r>
            <a:endParaRPr lang="en-GB" sz="1400" u="sng" dirty="0"/>
          </a:p>
        </p:txBody>
      </p:sp>
      <p:sp>
        <p:nvSpPr>
          <p:cNvPr id="19" name="TextBox 18">
            <a:extLst>
              <a:ext uri="{FF2B5EF4-FFF2-40B4-BE49-F238E27FC236}">
                <a16:creationId xmlns:a16="http://schemas.microsoft.com/office/drawing/2014/main" id="{B912F85D-7AB1-1674-2807-9A2DE9A2BD67}"/>
              </a:ext>
            </a:extLst>
          </p:cNvPr>
          <p:cNvSpPr txBox="1"/>
          <p:nvPr/>
        </p:nvSpPr>
        <p:spPr>
          <a:xfrm>
            <a:off x="3429000" y="9341535"/>
            <a:ext cx="3429000" cy="307777"/>
          </a:xfrm>
          <a:prstGeom prst="rect">
            <a:avLst/>
          </a:prstGeom>
          <a:noFill/>
        </p:spPr>
        <p:txBody>
          <a:bodyPr wrap="square">
            <a:spAutoFit/>
          </a:bodyPr>
          <a:lstStyle/>
          <a:p>
            <a:r>
              <a:rPr lang="en-GB" sz="1400" dirty="0"/>
              <a:t>Written with child/parents and signed</a:t>
            </a:r>
          </a:p>
        </p:txBody>
      </p:sp>
      <p:sp>
        <p:nvSpPr>
          <p:cNvPr id="2" name="Slide Number Placeholder 1">
            <a:extLst>
              <a:ext uri="{FF2B5EF4-FFF2-40B4-BE49-F238E27FC236}">
                <a16:creationId xmlns:a16="http://schemas.microsoft.com/office/drawing/2014/main" id="{B5542322-E5A1-D2B1-5118-B31A0096E39B}"/>
              </a:ext>
            </a:extLst>
          </p:cNvPr>
          <p:cNvSpPr>
            <a:spLocks noGrp="1"/>
          </p:cNvSpPr>
          <p:nvPr>
            <p:ph type="sldNum" sz="quarter" idx="12"/>
          </p:nvPr>
        </p:nvSpPr>
        <p:spPr/>
        <p:txBody>
          <a:bodyPr/>
          <a:lstStyle/>
          <a:p>
            <a:fld id="{1FB9D902-7619-4FE9-85FD-13C2F25CAED9}" type="slidenum">
              <a:rPr lang="en-GB" smtClean="0"/>
              <a:t>54</a:t>
            </a:fld>
            <a:endParaRPr lang="en-GB"/>
          </a:p>
        </p:txBody>
      </p:sp>
    </p:spTree>
    <p:extLst>
      <p:ext uri="{BB962C8B-B14F-4D97-AF65-F5344CB8AC3E}">
        <p14:creationId xmlns:p14="http://schemas.microsoft.com/office/powerpoint/2010/main" val="16906859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6F640E-6FE0-9C63-723F-50BA1841EEBD}"/>
            </a:ext>
          </a:extLst>
        </p:cNvPr>
        <p:cNvGrpSpPr/>
        <p:nvPr/>
      </p:nvGrpSpPr>
      <p:grpSpPr>
        <a:xfrm>
          <a:off x="0" y="0"/>
          <a:ext cx="0" cy="0"/>
          <a:chOff x="0" y="0"/>
          <a:chExt cx="0" cy="0"/>
        </a:xfrm>
      </p:grpSpPr>
      <p:pic>
        <p:nvPicPr>
          <p:cNvPr id="46" name="Picture 45">
            <a:extLst>
              <a:ext uri="{FF2B5EF4-FFF2-40B4-BE49-F238E27FC236}">
                <a16:creationId xmlns:a16="http://schemas.microsoft.com/office/drawing/2014/main" id="{8D704365-04F7-FDA0-C573-FAD7FA924D19}"/>
              </a:ext>
            </a:extLst>
          </p:cNvPr>
          <p:cNvPicPr>
            <a:picLocks noChangeAspect="1"/>
          </p:cNvPicPr>
          <p:nvPr/>
        </p:nvPicPr>
        <p:blipFill>
          <a:blip r:embed="rId2"/>
          <a:stretch>
            <a:fillRect/>
          </a:stretch>
        </p:blipFill>
        <p:spPr>
          <a:xfrm>
            <a:off x="0" y="152150"/>
            <a:ext cx="6858000" cy="951186"/>
          </a:xfrm>
          <a:prstGeom prst="rect">
            <a:avLst/>
          </a:prstGeom>
        </p:spPr>
      </p:pic>
      <p:sp>
        <p:nvSpPr>
          <p:cNvPr id="13" name="TextBox 12">
            <a:extLst>
              <a:ext uri="{FF2B5EF4-FFF2-40B4-BE49-F238E27FC236}">
                <a16:creationId xmlns:a16="http://schemas.microsoft.com/office/drawing/2014/main" id="{E56FDF8B-3F0F-7035-8874-BFBFEBEC0090}"/>
              </a:ext>
            </a:extLst>
          </p:cNvPr>
          <p:cNvSpPr txBox="1"/>
          <p:nvPr/>
        </p:nvSpPr>
        <p:spPr>
          <a:xfrm>
            <a:off x="1641159" y="827525"/>
            <a:ext cx="4257099" cy="338554"/>
          </a:xfrm>
          <a:prstGeom prst="rect">
            <a:avLst/>
          </a:prstGeom>
          <a:noFill/>
        </p:spPr>
        <p:txBody>
          <a:bodyPr wrap="square" rtlCol="0">
            <a:spAutoFit/>
          </a:bodyPr>
          <a:lstStyle/>
          <a:p>
            <a:r>
              <a:rPr lang="en-GB" sz="1600" b="1" dirty="0">
                <a:solidFill>
                  <a:srgbClr val="02765C"/>
                </a:solidFill>
              </a:rPr>
              <a:t>Ready		Respectful			 Safe</a:t>
            </a:r>
          </a:p>
        </p:txBody>
      </p:sp>
      <p:sp>
        <p:nvSpPr>
          <p:cNvPr id="50" name="Rectangle 49">
            <a:extLst>
              <a:ext uri="{FF2B5EF4-FFF2-40B4-BE49-F238E27FC236}">
                <a16:creationId xmlns:a16="http://schemas.microsoft.com/office/drawing/2014/main" id="{DE4434A9-BBBC-17B4-FBD2-E26F43B392D9}"/>
              </a:ext>
            </a:extLst>
          </p:cNvPr>
          <p:cNvSpPr/>
          <p:nvPr/>
        </p:nvSpPr>
        <p:spPr>
          <a:xfrm>
            <a:off x="161447" y="1167016"/>
            <a:ext cx="6469811" cy="504176"/>
          </a:xfrm>
          <a:prstGeom prst="rect">
            <a:avLst/>
          </a:prstGeom>
          <a:solidFill>
            <a:srgbClr val="66CC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dirty="0">
                <a:solidFill>
                  <a:schemeClr val="tx1"/>
                </a:solidFill>
              </a:rPr>
              <a:t>Scaffolding</a:t>
            </a:r>
            <a:endParaRPr lang="en-GB" sz="2800" b="1" dirty="0">
              <a:solidFill>
                <a:schemeClr val="tx1"/>
              </a:solidFill>
            </a:endParaRPr>
          </a:p>
        </p:txBody>
      </p:sp>
      <p:sp>
        <p:nvSpPr>
          <p:cNvPr id="7" name="TextBox 6">
            <a:extLst>
              <a:ext uri="{FF2B5EF4-FFF2-40B4-BE49-F238E27FC236}">
                <a16:creationId xmlns:a16="http://schemas.microsoft.com/office/drawing/2014/main" id="{A793AEFB-2F9D-A7FE-F768-4685441BDBC1}"/>
              </a:ext>
            </a:extLst>
          </p:cNvPr>
          <p:cNvSpPr txBox="1"/>
          <p:nvPr/>
        </p:nvSpPr>
        <p:spPr>
          <a:xfrm>
            <a:off x="194091" y="1775750"/>
            <a:ext cx="3436620" cy="338554"/>
          </a:xfrm>
          <a:prstGeom prst="rect">
            <a:avLst/>
          </a:prstGeom>
          <a:noFill/>
        </p:spPr>
        <p:txBody>
          <a:bodyPr wrap="square">
            <a:spAutoFit/>
          </a:bodyPr>
          <a:lstStyle/>
          <a:p>
            <a:r>
              <a:rPr lang="en-US" sz="1600" b="1" dirty="0">
                <a:solidFill>
                  <a:schemeClr val="tx1"/>
                </a:solidFill>
              </a:rPr>
              <a:t>This is what we believe…</a:t>
            </a:r>
            <a:endParaRPr lang="en-GB" sz="1600" b="1" dirty="0">
              <a:solidFill>
                <a:schemeClr val="tx1"/>
              </a:solidFill>
            </a:endParaRPr>
          </a:p>
        </p:txBody>
      </p:sp>
      <p:sp>
        <p:nvSpPr>
          <p:cNvPr id="8" name="TextBox 7">
            <a:extLst>
              <a:ext uri="{FF2B5EF4-FFF2-40B4-BE49-F238E27FC236}">
                <a16:creationId xmlns:a16="http://schemas.microsoft.com/office/drawing/2014/main" id="{A72A14D6-ACB4-CD8C-5530-2E1714EA8CF5}"/>
              </a:ext>
            </a:extLst>
          </p:cNvPr>
          <p:cNvSpPr txBox="1"/>
          <p:nvPr/>
        </p:nvSpPr>
        <p:spPr>
          <a:xfrm>
            <a:off x="194091" y="3431309"/>
            <a:ext cx="3436620" cy="338554"/>
          </a:xfrm>
          <a:prstGeom prst="rect">
            <a:avLst/>
          </a:prstGeom>
          <a:noFill/>
        </p:spPr>
        <p:txBody>
          <a:bodyPr wrap="square">
            <a:spAutoFit/>
          </a:bodyPr>
          <a:lstStyle/>
          <a:p>
            <a:r>
              <a:rPr lang="en-US" sz="1600" b="1" dirty="0"/>
              <a:t>So this is what we do</a:t>
            </a:r>
            <a:r>
              <a:rPr lang="en-US" sz="1600" b="1" dirty="0">
                <a:solidFill>
                  <a:schemeClr val="tx1"/>
                </a:solidFill>
              </a:rPr>
              <a:t>…</a:t>
            </a:r>
            <a:endParaRPr lang="en-GB" sz="1600" b="1" dirty="0">
              <a:solidFill>
                <a:schemeClr val="tx1"/>
              </a:solidFill>
            </a:endParaRPr>
          </a:p>
        </p:txBody>
      </p:sp>
      <p:sp>
        <p:nvSpPr>
          <p:cNvPr id="9" name="TextBox 8">
            <a:extLst>
              <a:ext uri="{FF2B5EF4-FFF2-40B4-BE49-F238E27FC236}">
                <a16:creationId xmlns:a16="http://schemas.microsoft.com/office/drawing/2014/main" id="{D582F569-004C-7FA0-EE40-ADB19ADEC248}"/>
              </a:ext>
            </a:extLst>
          </p:cNvPr>
          <p:cNvSpPr txBox="1"/>
          <p:nvPr/>
        </p:nvSpPr>
        <p:spPr>
          <a:xfrm>
            <a:off x="194091" y="5431292"/>
            <a:ext cx="3436620" cy="338554"/>
          </a:xfrm>
          <a:prstGeom prst="rect">
            <a:avLst/>
          </a:prstGeom>
          <a:noFill/>
        </p:spPr>
        <p:txBody>
          <a:bodyPr wrap="square">
            <a:spAutoFit/>
          </a:bodyPr>
          <a:lstStyle/>
          <a:p>
            <a:r>
              <a:rPr lang="en-US" sz="1600" b="1" dirty="0"/>
              <a:t>And this is how that looks</a:t>
            </a:r>
            <a:r>
              <a:rPr lang="en-US" sz="1600" b="1" dirty="0">
                <a:solidFill>
                  <a:schemeClr val="tx1"/>
                </a:solidFill>
              </a:rPr>
              <a:t>…</a:t>
            </a:r>
            <a:endParaRPr lang="en-GB" sz="1600" b="1" dirty="0">
              <a:solidFill>
                <a:schemeClr val="tx1"/>
              </a:solidFill>
            </a:endParaRPr>
          </a:p>
        </p:txBody>
      </p:sp>
      <p:sp>
        <p:nvSpPr>
          <p:cNvPr id="11" name="Rectangle 10">
            <a:extLst>
              <a:ext uri="{FF2B5EF4-FFF2-40B4-BE49-F238E27FC236}">
                <a16:creationId xmlns:a16="http://schemas.microsoft.com/office/drawing/2014/main" id="{110FABA9-7819-AACA-5030-7B2C301D1E6A}"/>
              </a:ext>
            </a:extLst>
          </p:cNvPr>
          <p:cNvSpPr/>
          <p:nvPr/>
        </p:nvSpPr>
        <p:spPr>
          <a:xfrm>
            <a:off x="194094" y="2182098"/>
            <a:ext cx="6469811" cy="1155323"/>
          </a:xfrm>
          <a:prstGeom prst="rect">
            <a:avLst/>
          </a:prstGeom>
          <a:solidFill>
            <a:srgbClr val="66CC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fontAlgn="t"/>
            <a:r>
              <a:rPr lang="en-US" sz="1400" b="1" i="0" dirty="0">
                <a:solidFill>
                  <a:srgbClr val="1A1A1A"/>
                </a:solidFill>
                <a:effectLst/>
              </a:rPr>
              <a:t>Scaffolding </a:t>
            </a:r>
            <a:r>
              <a:rPr lang="en-US" sz="1400" b="0" i="0" dirty="0">
                <a:solidFill>
                  <a:srgbClr val="1A1A1A"/>
                </a:solidFill>
                <a:effectLst/>
              </a:rPr>
              <a:t>refers to a variety of instructional techniques used to move pupils progressively toward stronger understanding and, ultimately, toward greater independence in their learning. It describes a system of prompts or supports that pupils can use at the beginning of a learning cycle, which are gradually withdrawn as they become more confident.</a:t>
            </a:r>
            <a:endParaRPr lang="en-GB" sz="1400" dirty="0">
              <a:solidFill>
                <a:schemeClr val="tx1"/>
              </a:solidFill>
              <a:effectLst/>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F258F306-00E9-03F9-6AA7-AF8D28CC3752}"/>
              </a:ext>
            </a:extLst>
          </p:cNvPr>
          <p:cNvPicPr>
            <a:picLocks noChangeAspect="1"/>
          </p:cNvPicPr>
          <p:nvPr/>
        </p:nvPicPr>
        <p:blipFill>
          <a:blip r:embed="rId3"/>
          <a:stretch>
            <a:fillRect/>
          </a:stretch>
        </p:blipFill>
        <p:spPr>
          <a:xfrm>
            <a:off x="161447" y="5820387"/>
            <a:ext cx="5918300" cy="3361010"/>
          </a:xfrm>
          <a:prstGeom prst="rect">
            <a:avLst/>
          </a:prstGeom>
        </p:spPr>
      </p:pic>
      <p:sp>
        <p:nvSpPr>
          <p:cNvPr id="2" name="Rectangle 1">
            <a:extLst>
              <a:ext uri="{FF2B5EF4-FFF2-40B4-BE49-F238E27FC236}">
                <a16:creationId xmlns:a16="http://schemas.microsoft.com/office/drawing/2014/main" id="{4BF5CF92-5FF2-C4AF-DCB2-19505FDBCE4F}"/>
              </a:ext>
            </a:extLst>
          </p:cNvPr>
          <p:cNvSpPr/>
          <p:nvPr/>
        </p:nvSpPr>
        <p:spPr>
          <a:xfrm>
            <a:off x="194091" y="3834116"/>
            <a:ext cx="6469811" cy="1489576"/>
          </a:xfrm>
          <a:prstGeom prst="rect">
            <a:avLst/>
          </a:prstGeom>
          <a:solidFill>
            <a:srgbClr val="66CC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l">
              <a:buFont typeface="Arial" panose="020B0604020202020204" pitchFamily="34" charset="0"/>
              <a:buChar char="•"/>
            </a:pPr>
            <a:r>
              <a:rPr lang="en-US" sz="1400" b="0" i="0" dirty="0">
                <a:solidFill>
                  <a:srgbClr val="1A1A1A"/>
                </a:solidFill>
                <a:effectLst/>
              </a:rPr>
              <a:t>avoid overwhelming their working memory (e.g. by breaking new content down and reframing questions)</a:t>
            </a:r>
          </a:p>
          <a:p>
            <a:pPr algn="l">
              <a:buFont typeface="Arial" panose="020B0604020202020204" pitchFamily="34" charset="0"/>
              <a:buChar char="•"/>
            </a:pPr>
            <a:r>
              <a:rPr lang="en-US" sz="1400" b="0" i="0" dirty="0">
                <a:solidFill>
                  <a:srgbClr val="1A1A1A"/>
                </a:solidFill>
                <a:effectLst/>
              </a:rPr>
              <a:t>gradually reduce the amount of scaffolding that is given, as they become more confident*</a:t>
            </a:r>
          </a:p>
          <a:p>
            <a:pPr algn="l">
              <a:buFont typeface="Arial" panose="020B0604020202020204" pitchFamily="34" charset="0"/>
              <a:buChar char="•"/>
            </a:pPr>
            <a:r>
              <a:rPr lang="en-US" sz="1400" b="0" i="0" dirty="0">
                <a:solidFill>
                  <a:srgbClr val="1A1A1A"/>
                </a:solidFill>
                <a:effectLst/>
              </a:rPr>
              <a:t>give opportunities to repeat (rehearse), as this will build confidence and independence (You can allow them to </a:t>
            </a:r>
            <a:r>
              <a:rPr lang="en-US" sz="1400" b="0" i="0" dirty="0" err="1">
                <a:solidFill>
                  <a:srgbClr val="1A1A1A"/>
                </a:solidFill>
                <a:effectLst/>
              </a:rPr>
              <a:t>practise</a:t>
            </a:r>
            <a:r>
              <a:rPr lang="en-US" sz="1400" b="0" i="0" dirty="0">
                <a:solidFill>
                  <a:srgbClr val="1A1A1A"/>
                </a:solidFill>
                <a:effectLst/>
              </a:rPr>
              <a:t> with and without the scaffolds.)</a:t>
            </a:r>
          </a:p>
        </p:txBody>
      </p:sp>
      <p:sp>
        <p:nvSpPr>
          <p:cNvPr id="4" name="Slide Number Placeholder 3">
            <a:extLst>
              <a:ext uri="{FF2B5EF4-FFF2-40B4-BE49-F238E27FC236}">
                <a16:creationId xmlns:a16="http://schemas.microsoft.com/office/drawing/2014/main" id="{541FA4F0-6084-5853-76CD-556FC090395C}"/>
              </a:ext>
            </a:extLst>
          </p:cNvPr>
          <p:cNvSpPr>
            <a:spLocks noGrp="1"/>
          </p:cNvSpPr>
          <p:nvPr>
            <p:ph type="sldNum" sz="quarter" idx="12"/>
          </p:nvPr>
        </p:nvSpPr>
        <p:spPr/>
        <p:txBody>
          <a:bodyPr/>
          <a:lstStyle/>
          <a:p>
            <a:fld id="{1FB9D902-7619-4FE9-85FD-13C2F25CAED9}" type="slidenum">
              <a:rPr lang="en-GB" smtClean="0"/>
              <a:t>55</a:t>
            </a:fld>
            <a:endParaRPr lang="en-GB"/>
          </a:p>
        </p:txBody>
      </p:sp>
    </p:spTree>
    <p:extLst>
      <p:ext uri="{BB962C8B-B14F-4D97-AF65-F5344CB8AC3E}">
        <p14:creationId xmlns:p14="http://schemas.microsoft.com/office/powerpoint/2010/main" val="8137434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743449-04DD-0F92-06C6-67279FCE38BF}"/>
            </a:ext>
          </a:extLst>
        </p:cNvPr>
        <p:cNvGrpSpPr/>
        <p:nvPr/>
      </p:nvGrpSpPr>
      <p:grpSpPr>
        <a:xfrm>
          <a:off x="0" y="0"/>
          <a:ext cx="0" cy="0"/>
          <a:chOff x="0" y="0"/>
          <a:chExt cx="0" cy="0"/>
        </a:xfrm>
      </p:grpSpPr>
      <p:pic>
        <p:nvPicPr>
          <p:cNvPr id="46" name="Picture 45">
            <a:extLst>
              <a:ext uri="{FF2B5EF4-FFF2-40B4-BE49-F238E27FC236}">
                <a16:creationId xmlns:a16="http://schemas.microsoft.com/office/drawing/2014/main" id="{0051B385-E990-A685-4425-94CC9522BDD2}"/>
              </a:ext>
            </a:extLst>
          </p:cNvPr>
          <p:cNvPicPr>
            <a:picLocks noChangeAspect="1"/>
          </p:cNvPicPr>
          <p:nvPr/>
        </p:nvPicPr>
        <p:blipFill>
          <a:blip r:embed="rId2"/>
          <a:stretch>
            <a:fillRect/>
          </a:stretch>
        </p:blipFill>
        <p:spPr>
          <a:xfrm>
            <a:off x="0" y="152150"/>
            <a:ext cx="6858000" cy="951186"/>
          </a:xfrm>
          <a:prstGeom prst="rect">
            <a:avLst/>
          </a:prstGeom>
        </p:spPr>
      </p:pic>
      <p:sp>
        <p:nvSpPr>
          <p:cNvPr id="13" name="TextBox 12">
            <a:extLst>
              <a:ext uri="{FF2B5EF4-FFF2-40B4-BE49-F238E27FC236}">
                <a16:creationId xmlns:a16="http://schemas.microsoft.com/office/drawing/2014/main" id="{7066FB81-8584-0C2F-B9FB-553CCDBF46BF}"/>
              </a:ext>
            </a:extLst>
          </p:cNvPr>
          <p:cNvSpPr txBox="1"/>
          <p:nvPr/>
        </p:nvSpPr>
        <p:spPr>
          <a:xfrm>
            <a:off x="1641159" y="827525"/>
            <a:ext cx="4257099" cy="338554"/>
          </a:xfrm>
          <a:prstGeom prst="rect">
            <a:avLst/>
          </a:prstGeom>
          <a:noFill/>
        </p:spPr>
        <p:txBody>
          <a:bodyPr wrap="square" rtlCol="0">
            <a:spAutoFit/>
          </a:bodyPr>
          <a:lstStyle/>
          <a:p>
            <a:r>
              <a:rPr lang="en-GB" sz="1600" b="1" dirty="0">
                <a:solidFill>
                  <a:srgbClr val="02765C"/>
                </a:solidFill>
              </a:rPr>
              <a:t>Ready		Respectful			 Safe</a:t>
            </a:r>
          </a:p>
        </p:txBody>
      </p:sp>
      <p:sp>
        <p:nvSpPr>
          <p:cNvPr id="50" name="Rectangle 49">
            <a:extLst>
              <a:ext uri="{FF2B5EF4-FFF2-40B4-BE49-F238E27FC236}">
                <a16:creationId xmlns:a16="http://schemas.microsoft.com/office/drawing/2014/main" id="{E5CC5608-FC2A-F2A0-9125-4ECE04392947}"/>
              </a:ext>
            </a:extLst>
          </p:cNvPr>
          <p:cNvSpPr/>
          <p:nvPr/>
        </p:nvSpPr>
        <p:spPr>
          <a:xfrm>
            <a:off x="161447" y="1167016"/>
            <a:ext cx="6469811" cy="504176"/>
          </a:xfrm>
          <a:prstGeom prst="rect">
            <a:avLst/>
          </a:prstGeom>
          <a:solidFill>
            <a:srgbClr val="66CC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dirty="0">
                <a:solidFill>
                  <a:schemeClr val="tx1"/>
                </a:solidFill>
              </a:rPr>
              <a:t>Scaffolding</a:t>
            </a:r>
            <a:endParaRPr lang="en-GB" sz="2800" b="1" dirty="0">
              <a:solidFill>
                <a:schemeClr val="tx1"/>
              </a:solidFill>
            </a:endParaRPr>
          </a:p>
        </p:txBody>
      </p:sp>
      <p:sp>
        <p:nvSpPr>
          <p:cNvPr id="8" name="TextBox 7">
            <a:extLst>
              <a:ext uri="{FF2B5EF4-FFF2-40B4-BE49-F238E27FC236}">
                <a16:creationId xmlns:a16="http://schemas.microsoft.com/office/drawing/2014/main" id="{19CE4E49-91C0-91C5-2B6F-12319587E36A}"/>
              </a:ext>
            </a:extLst>
          </p:cNvPr>
          <p:cNvSpPr txBox="1"/>
          <p:nvPr/>
        </p:nvSpPr>
        <p:spPr>
          <a:xfrm>
            <a:off x="333088" y="3196180"/>
            <a:ext cx="3436620" cy="338554"/>
          </a:xfrm>
          <a:prstGeom prst="rect">
            <a:avLst/>
          </a:prstGeom>
          <a:noFill/>
        </p:spPr>
        <p:txBody>
          <a:bodyPr wrap="square">
            <a:spAutoFit/>
          </a:bodyPr>
          <a:lstStyle/>
          <a:p>
            <a:r>
              <a:rPr lang="en-US" sz="1600" b="1" dirty="0"/>
              <a:t>So this is what we do</a:t>
            </a:r>
            <a:r>
              <a:rPr lang="en-US" sz="1600" b="1" dirty="0">
                <a:solidFill>
                  <a:schemeClr val="tx1"/>
                </a:solidFill>
              </a:rPr>
              <a:t>…</a:t>
            </a:r>
            <a:endParaRPr lang="en-GB" sz="1600" b="1" dirty="0">
              <a:solidFill>
                <a:schemeClr val="tx1"/>
              </a:solidFill>
            </a:endParaRPr>
          </a:p>
        </p:txBody>
      </p:sp>
      <p:sp>
        <p:nvSpPr>
          <p:cNvPr id="9" name="TextBox 8">
            <a:extLst>
              <a:ext uri="{FF2B5EF4-FFF2-40B4-BE49-F238E27FC236}">
                <a16:creationId xmlns:a16="http://schemas.microsoft.com/office/drawing/2014/main" id="{C973E22A-9723-84D7-FEFD-1CF4A4034478}"/>
              </a:ext>
            </a:extLst>
          </p:cNvPr>
          <p:cNvSpPr txBox="1"/>
          <p:nvPr/>
        </p:nvSpPr>
        <p:spPr>
          <a:xfrm>
            <a:off x="194091" y="6291035"/>
            <a:ext cx="3436620" cy="338554"/>
          </a:xfrm>
          <a:prstGeom prst="rect">
            <a:avLst/>
          </a:prstGeom>
          <a:noFill/>
        </p:spPr>
        <p:txBody>
          <a:bodyPr wrap="square">
            <a:spAutoFit/>
          </a:bodyPr>
          <a:lstStyle/>
          <a:p>
            <a:r>
              <a:rPr lang="en-US" sz="1600" b="1" dirty="0"/>
              <a:t>And this is how that looks</a:t>
            </a:r>
            <a:r>
              <a:rPr lang="en-US" sz="1600" b="1" dirty="0">
                <a:solidFill>
                  <a:schemeClr val="tx1"/>
                </a:solidFill>
              </a:rPr>
              <a:t>…</a:t>
            </a:r>
            <a:endParaRPr lang="en-GB" sz="1600" b="1" dirty="0">
              <a:solidFill>
                <a:schemeClr val="tx1"/>
              </a:solidFill>
            </a:endParaRPr>
          </a:p>
        </p:txBody>
      </p:sp>
      <p:pic>
        <p:nvPicPr>
          <p:cNvPr id="4" name="Picture 3">
            <a:extLst>
              <a:ext uri="{FF2B5EF4-FFF2-40B4-BE49-F238E27FC236}">
                <a16:creationId xmlns:a16="http://schemas.microsoft.com/office/drawing/2014/main" id="{57A075EF-AFBB-C57D-21B4-D1D554EEFA96}"/>
              </a:ext>
            </a:extLst>
          </p:cNvPr>
          <p:cNvPicPr>
            <a:picLocks noChangeAspect="1"/>
          </p:cNvPicPr>
          <p:nvPr/>
        </p:nvPicPr>
        <p:blipFill>
          <a:blip r:embed="rId3"/>
          <a:stretch>
            <a:fillRect/>
          </a:stretch>
        </p:blipFill>
        <p:spPr>
          <a:xfrm>
            <a:off x="122537" y="2195563"/>
            <a:ext cx="6541368" cy="2591863"/>
          </a:xfrm>
          <a:prstGeom prst="rect">
            <a:avLst/>
          </a:prstGeom>
        </p:spPr>
      </p:pic>
      <p:pic>
        <p:nvPicPr>
          <p:cNvPr id="6" name="Picture 5">
            <a:extLst>
              <a:ext uri="{FF2B5EF4-FFF2-40B4-BE49-F238E27FC236}">
                <a16:creationId xmlns:a16="http://schemas.microsoft.com/office/drawing/2014/main" id="{81F1763F-F20B-0B56-A976-DAF6440B2353}"/>
              </a:ext>
            </a:extLst>
          </p:cNvPr>
          <p:cNvPicPr>
            <a:picLocks noChangeAspect="1"/>
          </p:cNvPicPr>
          <p:nvPr/>
        </p:nvPicPr>
        <p:blipFill>
          <a:blip r:embed="rId4"/>
          <a:stretch>
            <a:fillRect/>
          </a:stretch>
        </p:blipFill>
        <p:spPr>
          <a:xfrm>
            <a:off x="122537" y="4993117"/>
            <a:ext cx="6508721" cy="1155570"/>
          </a:xfrm>
          <a:prstGeom prst="rect">
            <a:avLst/>
          </a:prstGeom>
        </p:spPr>
      </p:pic>
      <p:pic>
        <p:nvPicPr>
          <p:cNvPr id="2" name="Picture 5">
            <a:extLst>
              <a:ext uri="{FF2B5EF4-FFF2-40B4-BE49-F238E27FC236}">
                <a16:creationId xmlns:a16="http://schemas.microsoft.com/office/drawing/2014/main" id="{58A43389-045D-6D51-CBB1-8225C329A7B6}"/>
              </a:ext>
            </a:extLst>
          </p:cNvPr>
          <p:cNvPicPr>
            <a:picLocks noChangeAspect="1" noChangeArrowheads="1"/>
          </p:cNvPicPr>
          <p:nvPr/>
        </p:nvPicPr>
        <p:blipFill>
          <a:blip r:embed="rId5"/>
          <a:srcRect l="12186" t="33203" r="46256" b="18371"/>
          <a:stretch>
            <a:fillRect/>
          </a:stretch>
        </p:blipFill>
        <p:spPr bwMode="auto">
          <a:xfrm>
            <a:off x="161447" y="6698154"/>
            <a:ext cx="4664104" cy="3055696"/>
          </a:xfrm>
          <a:prstGeom prst="rect">
            <a:avLst/>
          </a:prstGeom>
          <a:noFill/>
          <a:ln w="9525">
            <a:noFill/>
            <a:miter lim="800000"/>
            <a:headEnd/>
            <a:tailEnd/>
          </a:ln>
          <a:effectLst/>
        </p:spPr>
      </p:pic>
      <p:sp>
        <p:nvSpPr>
          <p:cNvPr id="3" name="Slide Number Placeholder 2">
            <a:extLst>
              <a:ext uri="{FF2B5EF4-FFF2-40B4-BE49-F238E27FC236}">
                <a16:creationId xmlns:a16="http://schemas.microsoft.com/office/drawing/2014/main" id="{01E17682-2A5D-DE08-0114-5032F176B139}"/>
              </a:ext>
            </a:extLst>
          </p:cNvPr>
          <p:cNvSpPr>
            <a:spLocks noGrp="1"/>
          </p:cNvSpPr>
          <p:nvPr>
            <p:ph type="sldNum" sz="quarter" idx="12"/>
          </p:nvPr>
        </p:nvSpPr>
        <p:spPr/>
        <p:txBody>
          <a:bodyPr/>
          <a:lstStyle/>
          <a:p>
            <a:fld id="{1FB9D902-7619-4FE9-85FD-13C2F25CAED9}" type="slidenum">
              <a:rPr lang="en-GB" smtClean="0"/>
              <a:t>56</a:t>
            </a:fld>
            <a:endParaRPr lang="en-GB"/>
          </a:p>
        </p:txBody>
      </p:sp>
    </p:spTree>
    <p:extLst>
      <p:ext uri="{BB962C8B-B14F-4D97-AF65-F5344CB8AC3E}">
        <p14:creationId xmlns:p14="http://schemas.microsoft.com/office/powerpoint/2010/main" val="25804444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7F899B-A245-EF92-8CF3-C51501F1365A}"/>
            </a:ext>
          </a:extLst>
        </p:cNvPr>
        <p:cNvGrpSpPr/>
        <p:nvPr/>
      </p:nvGrpSpPr>
      <p:grpSpPr>
        <a:xfrm>
          <a:off x="0" y="0"/>
          <a:ext cx="0" cy="0"/>
          <a:chOff x="0" y="0"/>
          <a:chExt cx="0" cy="0"/>
        </a:xfrm>
      </p:grpSpPr>
      <p:pic>
        <p:nvPicPr>
          <p:cNvPr id="46" name="Picture 45">
            <a:extLst>
              <a:ext uri="{FF2B5EF4-FFF2-40B4-BE49-F238E27FC236}">
                <a16:creationId xmlns:a16="http://schemas.microsoft.com/office/drawing/2014/main" id="{6F1D5F9A-1041-B220-97A7-9551220AF62A}"/>
              </a:ext>
            </a:extLst>
          </p:cNvPr>
          <p:cNvPicPr>
            <a:picLocks noChangeAspect="1"/>
          </p:cNvPicPr>
          <p:nvPr/>
        </p:nvPicPr>
        <p:blipFill>
          <a:blip r:embed="rId2"/>
          <a:stretch>
            <a:fillRect/>
          </a:stretch>
        </p:blipFill>
        <p:spPr>
          <a:xfrm>
            <a:off x="0" y="152150"/>
            <a:ext cx="6858000" cy="951186"/>
          </a:xfrm>
          <a:prstGeom prst="rect">
            <a:avLst/>
          </a:prstGeom>
        </p:spPr>
      </p:pic>
      <p:sp>
        <p:nvSpPr>
          <p:cNvPr id="13" name="TextBox 12">
            <a:extLst>
              <a:ext uri="{FF2B5EF4-FFF2-40B4-BE49-F238E27FC236}">
                <a16:creationId xmlns:a16="http://schemas.microsoft.com/office/drawing/2014/main" id="{C4117788-EE71-A2FA-06B7-E6C4E13A3072}"/>
              </a:ext>
            </a:extLst>
          </p:cNvPr>
          <p:cNvSpPr txBox="1"/>
          <p:nvPr/>
        </p:nvSpPr>
        <p:spPr>
          <a:xfrm>
            <a:off x="1641159" y="827525"/>
            <a:ext cx="4257099" cy="338554"/>
          </a:xfrm>
          <a:prstGeom prst="rect">
            <a:avLst/>
          </a:prstGeom>
          <a:noFill/>
        </p:spPr>
        <p:txBody>
          <a:bodyPr wrap="square" rtlCol="0">
            <a:spAutoFit/>
          </a:bodyPr>
          <a:lstStyle/>
          <a:p>
            <a:r>
              <a:rPr lang="en-GB" sz="1600" b="1" dirty="0">
                <a:solidFill>
                  <a:srgbClr val="02765C"/>
                </a:solidFill>
              </a:rPr>
              <a:t>Ready		Respectful			 Safe</a:t>
            </a:r>
          </a:p>
        </p:txBody>
      </p:sp>
      <p:sp>
        <p:nvSpPr>
          <p:cNvPr id="50" name="Rectangle 49">
            <a:extLst>
              <a:ext uri="{FF2B5EF4-FFF2-40B4-BE49-F238E27FC236}">
                <a16:creationId xmlns:a16="http://schemas.microsoft.com/office/drawing/2014/main" id="{9C1BCD8B-F2DB-A03D-EECF-BE7D27E6C1E0}"/>
              </a:ext>
            </a:extLst>
          </p:cNvPr>
          <p:cNvSpPr/>
          <p:nvPr/>
        </p:nvSpPr>
        <p:spPr>
          <a:xfrm>
            <a:off x="161447" y="1167016"/>
            <a:ext cx="6469811" cy="504176"/>
          </a:xfrm>
          <a:prstGeom prst="rect">
            <a:avLst/>
          </a:prstGeom>
          <a:solidFill>
            <a:srgbClr val="66CC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dirty="0">
                <a:solidFill>
                  <a:schemeClr val="tx1"/>
                </a:solidFill>
              </a:rPr>
              <a:t>Golden Mouse and Monty</a:t>
            </a:r>
            <a:endParaRPr lang="en-GB" sz="2800" b="1" dirty="0">
              <a:solidFill>
                <a:schemeClr val="tx1"/>
              </a:solidFill>
            </a:endParaRPr>
          </a:p>
        </p:txBody>
      </p:sp>
      <p:sp>
        <p:nvSpPr>
          <p:cNvPr id="7" name="TextBox 6">
            <a:extLst>
              <a:ext uri="{FF2B5EF4-FFF2-40B4-BE49-F238E27FC236}">
                <a16:creationId xmlns:a16="http://schemas.microsoft.com/office/drawing/2014/main" id="{6BCB7E07-A5F0-12F9-C525-F258615F0FA8}"/>
              </a:ext>
            </a:extLst>
          </p:cNvPr>
          <p:cNvSpPr txBox="1"/>
          <p:nvPr/>
        </p:nvSpPr>
        <p:spPr>
          <a:xfrm>
            <a:off x="157778" y="1638696"/>
            <a:ext cx="3436620" cy="338554"/>
          </a:xfrm>
          <a:prstGeom prst="rect">
            <a:avLst/>
          </a:prstGeom>
          <a:noFill/>
        </p:spPr>
        <p:txBody>
          <a:bodyPr wrap="square">
            <a:spAutoFit/>
          </a:bodyPr>
          <a:lstStyle/>
          <a:p>
            <a:r>
              <a:rPr lang="en-US" sz="1600" b="1" dirty="0">
                <a:solidFill>
                  <a:schemeClr val="tx1"/>
                </a:solidFill>
              </a:rPr>
              <a:t>This is what we believe…</a:t>
            </a:r>
            <a:endParaRPr lang="en-GB" sz="1600" b="1" dirty="0">
              <a:solidFill>
                <a:schemeClr val="tx1"/>
              </a:solidFill>
            </a:endParaRPr>
          </a:p>
        </p:txBody>
      </p:sp>
      <p:sp>
        <p:nvSpPr>
          <p:cNvPr id="8" name="TextBox 7">
            <a:extLst>
              <a:ext uri="{FF2B5EF4-FFF2-40B4-BE49-F238E27FC236}">
                <a16:creationId xmlns:a16="http://schemas.microsoft.com/office/drawing/2014/main" id="{63AAC7DC-3ADE-997B-3420-9809E21C17F2}"/>
              </a:ext>
            </a:extLst>
          </p:cNvPr>
          <p:cNvSpPr txBox="1"/>
          <p:nvPr/>
        </p:nvSpPr>
        <p:spPr>
          <a:xfrm>
            <a:off x="157778" y="2836243"/>
            <a:ext cx="3436620" cy="338554"/>
          </a:xfrm>
          <a:prstGeom prst="rect">
            <a:avLst/>
          </a:prstGeom>
          <a:noFill/>
        </p:spPr>
        <p:txBody>
          <a:bodyPr wrap="square">
            <a:spAutoFit/>
          </a:bodyPr>
          <a:lstStyle/>
          <a:p>
            <a:r>
              <a:rPr lang="en-US" sz="1600" b="1" dirty="0"/>
              <a:t>So, this is what we do</a:t>
            </a:r>
            <a:r>
              <a:rPr lang="en-US" sz="1600" b="1" dirty="0">
                <a:solidFill>
                  <a:schemeClr val="tx1"/>
                </a:solidFill>
              </a:rPr>
              <a:t>…</a:t>
            </a:r>
            <a:endParaRPr lang="en-GB" sz="1600" b="1" dirty="0">
              <a:solidFill>
                <a:schemeClr val="tx1"/>
              </a:solidFill>
            </a:endParaRPr>
          </a:p>
        </p:txBody>
      </p:sp>
      <p:sp>
        <p:nvSpPr>
          <p:cNvPr id="10" name="Rectangle 9">
            <a:extLst>
              <a:ext uri="{FF2B5EF4-FFF2-40B4-BE49-F238E27FC236}">
                <a16:creationId xmlns:a16="http://schemas.microsoft.com/office/drawing/2014/main" id="{32630AC6-8003-BA47-2746-99718B9A1D14}"/>
              </a:ext>
            </a:extLst>
          </p:cNvPr>
          <p:cNvSpPr/>
          <p:nvPr/>
        </p:nvSpPr>
        <p:spPr>
          <a:xfrm>
            <a:off x="194091" y="3195844"/>
            <a:ext cx="2409409" cy="6514502"/>
          </a:xfrm>
          <a:prstGeom prst="rect">
            <a:avLst/>
          </a:prstGeom>
          <a:solidFill>
            <a:srgbClr val="66CC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fontAlgn="t"/>
            <a:r>
              <a:rPr lang="en-GB" sz="1400" kern="100" dirty="0">
                <a:solidFill>
                  <a:schemeClr val="tx1"/>
                </a:solidFill>
                <a:latin typeface="Calibri" panose="020F0502020204030204" pitchFamily="34" charset="0"/>
                <a:ea typeface="Calibri" panose="020F0502020204030204" pitchFamily="34" charset="0"/>
                <a:cs typeface="Times New Roman" panose="02020603050405020304" pitchFamily="18" charset="0"/>
              </a:rPr>
              <a:t>Golden Mouse (maths) and Monty (English) tasks are designed to provide opportunities for pupils to reflect deeply on key concepts.  Much in the way that our teachers consider misconceptions and different contexts to build secure schemata for our pupils, these problems allow children to work through a similar work in a similar way. They may need to identify errors or misconceptions in provided examples or challenge themselves to provide detailed justifications for their understanding of an objective. </a:t>
            </a:r>
          </a:p>
          <a:p>
            <a:pPr fontAlgn="t"/>
            <a:endParaRPr lang="en-GB" sz="14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fontAlgn="t"/>
            <a:r>
              <a:rPr lang="en-GB" sz="1400" kern="100" dirty="0">
                <a:solidFill>
                  <a:schemeClr val="tx1"/>
                </a:solidFill>
                <a:latin typeface="Calibri" panose="020F0502020204030204" pitchFamily="34" charset="0"/>
                <a:ea typeface="Calibri" panose="020F0502020204030204" pitchFamily="34" charset="0"/>
                <a:cs typeface="Times New Roman" panose="02020603050405020304" pitchFamily="18" charset="0"/>
              </a:rPr>
              <a:t>We encourage our children to develop the confidence to sit with a problem and take the time to reflet on their prior learning and how their existing knowledge can be adapted in new ways. </a:t>
            </a:r>
            <a:endParaRPr lang="en-GB" sz="14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B4BC1648-E85C-AA0C-E030-6C14165868F2}"/>
              </a:ext>
            </a:extLst>
          </p:cNvPr>
          <p:cNvSpPr/>
          <p:nvPr/>
        </p:nvSpPr>
        <p:spPr>
          <a:xfrm>
            <a:off x="194091" y="2040857"/>
            <a:ext cx="6469811" cy="748911"/>
          </a:xfrm>
          <a:prstGeom prst="rect">
            <a:avLst/>
          </a:prstGeom>
          <a:solidFill>
            <a:srgbClr val="66CC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fontAlgn="t"/>
            <a:r>
              <a:rPr lang="en-GB"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Providing opportunities for deeper thinking strengthens pupils’ understanding. </a:t>
            </a:r>
            <a:r>
              <a:rPr lang="en-GB" sz="1400" dirty="0">
                <a:solidFill>
                  <a:schemeClr val="tx1"/>
                </a:solidFill>
                <a:latin typeface="Calibri" panose="020F0502020204030204" pitchFamily="34" charset="0"/>
                <a:ea typeface="Calibri" panose="020F0502020204030204" pitchFamily="34" charset="0"/>
                <a:cs typeface="Times New Roman" panose="02020603050405020304" pitchFamily="18" charset="0"/>
              </a:rPr>
              <a:t>By taking time to reflect on key ideas in depth, pupils acquire mastery and prepare themselves for success in subsequent learning. </a:t>
            </a:r>
            <a:endParaRPr lang="en-GB"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descr="A piece of paper with writing on it&#10;&#10;Description automatically generated">
            <a:extLst>
              <a:ext uri="{FF2B5EF4-FFF2-40B4-BE49-F238E27FC236}">
                <a16:creationId xmlns:a16="http://schemas.microsoft.com/office/drawing/2014/main" id="{87ABF09E-BD58-02E8-0281-1B9448253A10}"/>
              </a:ext>
            </a:extLst>
          </p:cNvPr>
          <p:cNvPicPr>
            <a:picLocks noChangeAspect="1"/>
          </p:cNvPicPr>
          <p:nvPr/>
        </p:nvPicPr>
        <p:blipFill>
          <a:blip r:embed="rId3"/>
          <a:stretch>
            <a:fillRect/>
          </a:stretch>
        </p:blipFill>
        <p:spPr>
          <a:xfrm>
            <a:off x="2762233" y="3221272"/>
            <a:ext cx="3869025" cy="5683131"/>
          </a:xfrm>
          <a:prstGeom prst="rect">
            <a:avLst/>
          </a:prstGeom>
        </p:spPr>
      </p:pic>
      <p:sp>
        <p:nvSpPr>
          <p:cNvPr id="3" name="Slide Number Placeholder 2">
            <a:extLst>
              <a:ext uri="{FF2B5EF4-FFF2-40B4-BE49-F238E27FC236}">
                <a16:creationId xmlns:a16="http://schemas.microsoft.com/office/drawing/2014/main" id="{A6D09EAF-8DD0-DBA6-8038-FE232BF96C4F}"/>
              </a:ext>
            </a:extLst>
          </p:cNvPr>
          <p:cNvSpPr>
            <a:spLocks noGrp="1"/>
          </p:cNvSpPr>
          <p:nvPr>
            <p:ph type="sldNum" sz="quarter" idx="12"/>
          </p:nvPr>
        </p:nvSpPr>
        <p:spPr/>
        <p:txBody>
          <a:bodyPr/>
          <a:lstStyle/>
          <a:p>
            <a:fld id="{1FB9D902-7619-4FE9-85FD-13C2F25CAED9}" type="slidenum">
              <a:rPr lang="en-GB" smtClean="0"/>
              <a:t>57</a:t>
            </a:fld>
            <a:endParaRPr lang="en-GB"/>
          </a:p>
        </p:txBody>
      </p:sp>
    </p:spTree>
    <p:extLst>
      <p:ext uri="{BB962C8B-B14F-4D97-AF65-F5344CB8AC3E}">
        <p14:creationId xmlns:p14="http://schemas.microsoft.com/office/powerpoint/2010/main" val="5297557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3168C4-873F-50A4-9D79-7FB2C7639662}"/>
            </a:ext>
          </a:extLst>
        </p:cNvPr>
        <p:cNvGrpSpPr/>
        <p:nvPr/>
      </p:nvGrpSpPr>
      <p:grpSpPr>
        <a:xfrm>
          <a:off x="0" y="0"/>
          <a:ext cx="0" cy="0"/>
          <a:chOff x="0" y="0"/>
          <a:chExt cx="0" cy="0"/>
        </a:xfrm>
      </p:grpSpPr>
      <p:pic>
        <p:nvPicPr>
          <p:cNvPr id="46" name="Picture 45">
            <a:extLst>
              <a:ext uri="{FF2B5EF4-FFF2-40B4-BE49-F238E27FC236}">
                <a16:creationId xmlns:a16="http://schemas.microsoft.com/office/drawing/2014/main" id="{D1E95CD3-2A44-C3CD-A28D-871290ECE57D}"/>
              </a:ext>
            </a:extLst>
          </p:cNvPr>
          <p:cNvPicPr>
            <a:picLocks noChangeAspect="1"/>
          </p:cNvPicPr>
          <p:nvPr/>
        </p:nvPicPr>
        <p:blipFill>
          <a:blip r:embed="rId2"/>
          <a:stretch>
            <a:fillRect/>
          </a:stretch>
        </p:blipFill>
        <p:spPr>
          <a:xfrm>
            <a:off x="0" y="152150"/>
            <a:ext cx="6858000" cy="951186"/>
          </a:xfrm>
          <a:prstGeom prst="rect">
            <a:avLst/>
          </a:prstGeom>
        </p:spPr>
      </p:pic>
      <p:sp>
        <p:nvSpPr>
          <p:cNvPr id="13" name="TextBox 12">
            <a:extLst>
              <a:ext uri="{FF2B5EF4-FFF2-40B4-BE49-F238E27FC236}">
                <a16:creationId xmlns:a16="http://schemas.microsoft.com/office/drawing/2014/main" id="{2865043E-121A-CD8C-C51A-EFE36196CABC}"/>
              </a:ext>
            </a:extLst>
          </p:cNvPr>
          <p:cNvSpPr txBox="1"/>
          <p:nvPr/>
        </p:nvSpPr>
        <p:spPr>
          <a:xfrm>
            <a:off x="1641159" y="827525"/>
            <a:ext cx="4257099" cy="338554"/>
          </a:xfrm>
          <a:prstGeom prst="rect">
            <a:avLst/>
          </a:prstGeom>
          <a:noFill/>
        </p:spPr>
        <p:txBody>
          <a:bodyPr wrap="square" rtlCol="0">
            <a:spAutoFit/>
          </a:bodyPr>
          <a:lstStyle/>
          <a:p>
            <a:r>
              <a:rPr lang="en-GB" sz="1600" b="1" dirty="0">
                <a:solidFill>
                  <a:srgbClr val="02765C"/>
                </a:solidFill>
              </a:rPr>
              <a:t>Ready		Respectful			 Safe</a:t>
            </a:r>
          </a:p>
        </p:txBody>
      </p:sp>
      <p:sp>
        <p:nvSpPr>
          <p:cNvPr id="50" name="Rectangle 49">
            <a:extLst>
              <a:ext uri="{FF2B5EF4-FFF2-40B4-BE49-F238E27FC236}">
                <a16:creationId xmlns:a16="http://schemas.microsoft.com/office/drawing/2014/main" id="{FD63E24C-11AC-B129-EF3C-A50BD72D04CC}"/>
              </a:ext>
            </a:extLst>
          </p:cNvPr>
          <p:cNvSpPr/>
          <p:nvPr/>
        </p:nvSpPr>
        <p:spPr>
          <a:xfrm>
            <a:off x="161447" y="1167016"/>
            <a:ext cx="6469811" cy="504176"/>
          </a:xfrm>
          <a:prstGeom prst="rect">
            <a:avLst/>
          </a:prstGeom>
          <a:solidFill>
            <a:srgbClr val="CCCC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dirty="0">
                <a:solidFill>
                  <a:schemeClr val="tx1"/>
                </a:solidFill>
              </a:rPr>
              <a:t>Parental Engagement</a:t>
            </a:r>
            <a:endParaRPr lang="en-GB" sz="2800" b="1" dirty="0">
              <a:solidFill>
                <a:schemeClr val="tx1"/>
              </a:solidFill>
            </a:endParaRPr>
          </a:p>
        </p:txBody>
      </p:sp>
      <p:sp>
        <p:nvSpPr>
          <p:cNvPr id="5" name="TextBox 4">
            <a:extLst>
              <a:ext uri="{FF2B5EF4-FFF2-40B4-BE49-F238E27FC236}">
                <a16:creationId xmlns:a16="http://schemas.microsoft.com/office/drawing/2014/main" id="{DB38944C-B0A9-5B9E-2296-22D2F4E4083E}"/>
              </a:ext>
            </a:extLst>
          </p:cNvPr>
          <p:cNvSpPr txBox="1"/>
          <p:nvPr/>
        </p:nvSpPr>
        <p:spPr>
          <a:xfrm>
            <a:off x="157778" y="3881369"/>
            <a:ext cx="638001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200">
              <a:cs typeface="Segoe UI"/>
            </a:endParaRPr>
          </a:p>
        </p:txBody>
      </p:sp>
      <p:sp>
        <p:nvSpPr>
          <p:cNvPr id="7" name="TextBox 6">
            <a:extLst>
              <a:ext uri="{FF2B5EF4-FFF2-40B4-BE49-F238E27FC236}">
                <a16:creationId xmlns:a16="http://schemas.microsoft.com/office/drawing/2014/main" id="{DBEFDDFF-F979-8B03-D383-492495DFEACE}"/>
              </a:ext>
            </a:extLst>
          </p:cNvPr>
          <p:cNvSpPr txBox="1"/>
          <p:nvPr/>
        </p:nvSpPr>
        <p:spPr>
          <a:xfrm>
            <a:off x="157778" y="1640429"/>
            <a:ext cx="3436620" cy="338554"/>
          </a:xfrm>
          <a:prstGeom prst="rect">
            <a:avLst/>
          </a:prstGeom>
          <a:noFill/>
        </p:spPr>
        <p:txBody>
          <a:bodyPr wrap="square">
            <a:spAutoFit/>
          </a:bodyPr>
          <a:lstStyle/>
          <a:p>
            <a:r>
              <a:rPr lang="en-US" sz="1600" b="1" dirty="0">
                <a:solidFill>
                  <a:schemeClr val="tx1"/>
                </a:solidFill>
              </a:rPr>
              <a:t>This is what we believe…</a:t>
            </a:r>
            <a:endParaRPr lang="en-GB" sz="1600" b="1" dirty="0">
              <a:solidFill>
                <a:schemeClr val="tx1"/>
              </a:solidFill>
            </a:endParaRPr>
          </a:p>
        </p:txBody>
      </p:sp>
      <p:sp>
        <p:nvSpPr>
          <p:cNvPr id="8" name="TextBox 7">
            <a:extLst>
              <a:ext uri="{FF2B5EF4-FFF2-40B4-BE49-F238E27FC236}">
                <a16:creationId xmlns:a16="http://schemas.microsoft.com/office/drawing/2014/main" id="{8AE691A9-4293-0902-46E6-841184EB53B7}"/>
              </a:ext>
            </a:extLst>
          </p:cNvPr>
          <p:cNvSpPr txBox="1"/>
          <p:nvPr/>
        </p:nvSpPr>
        <p:spPr>
          <a:xfrm>
            <a:off x="194093" y="2411415"/>
            <a:ext cx="3436620" cy="338554"/>
          </a:xfrm>
          <a:prstGeom prst="rect">
            <a:avLst/>
          </a:prstGeom>
          <a:noFill/>
        </p:spPr>
        <p:txBody>
          <a:bodyPr wrap="square">
            <a:spAutoFit/>
          </a:bodyPr>
          <a:lstStyle/>
          <a:p>
            <a:r>
              <a:rPr lang="en-US" sz="1600" b="1" dirty="0"/>
              <a:t>So this is what we do</a:t>
            </a:r>
            <a:r>
              <a:rPr lang="en-US" sz="1600" b="1" dirty="0">
                <a:solidFill>
                  <a:schemeClr val="tx1"/>
                </a:solidFill>
              </a:rPr>
              <a:t>…</a:t>
            </a:r>
            <a:endParaRPr lang="en-GB" sz="1600" b="1" dirty="0">
              <a:solidFill>
                <a:schemeClr val="tx1"/>
              </a:solidFill>
            </a:endParaRPr>
          </a:p>
        </p:txBody>
      </p:sp>
      <p:sp>
        <p:nvSpPr>
          <p:cNvPr id="9" name="TextBox 8">
            <a:extLst>
              <a:ext uri="{FF2B5EF4-FFF2-40B4-BE49-F238E27FC236}">
                <a16:creationId xmlns:a16="http://schemas.microsoft.com/office/drawing/2014/main" id="{A75E7CE0-0796-C62C-B666-5815F7C0998C}"/>
              </a:ext>
            </a:extLst>
          </p:cNvPr>
          <p:cNvSpPr txBox="1"/>
          <p:nvPr/>
        </p:nvSpPr>
        <p:spPr>
          <a:xfrm>
            <a:off x="157778" y="3755398"/>
            <a:ext cx="3436620" cy="338554"/>
          </a:xfrm>
          <a:prstGeom prst="rect">
            <a:avLst/>
          </a:prstGeom>
          <a:noFill/>
        </p:spPr>
        <p:txBody>
          <a:bodyPr wrap="square">
            <a:spAutoFit/>
          </a:bodyPr>
          <a:lstStyle/>
          <a:p>
            <a:r>
              <a:rPr lang="en-US" sz="1600" b="1" dirty="0"/>
              <a:t>And this is how that looks</a:t>
            </a:r>
            <a:r>
              <a:rPr lang="en-US" sz="1600" b="1" dirty="0">
                <a:solidFill>
                  <a:schemeClr val="tx1"/>
                </a:solidFill>
              </a:rPr>
              <a:t>…</a:t>
            </a:r>
            <a:endParaRPr lang="en-GB" sz="1600" b="1" dirty="0">
              <a:solidFill>
                <a:schemeClr val="tx1"/>
              </a:solidFill>
            </a:endParaRPr>
          </a:p>
        </p:txBody>
      </p:sp>
      <p:sp>
        <p:nvSpPr>
          <p:cNvPr id="10" name="Rectangle 9">
            <a:extLst>
              <a:ext uri="{FF2B5EF4-FFF2-40B4-BE49-F238E27FC236}">
                <a16:creationId xmlns:a16="http://schemas.microsoft.com/office/drawing/2014/main" id="{DEE04FFD-BFCB-4486-B4E3-434FF20B0EEE}"/>
              </a:ext>
            </a:extLst>
          </p:cNvPr>
          <p:cNvSpPr/>
          <p:nvPr/>
        </p:nvSpPr>
        <p:spPr>
          <a:xfrm>
            <a:off x="194092" y="2777090"/>
            <a:ext cx="6469811" cy="951187"/>
          </a:xfrm>
          <a:prstGeom prst="rect">
            <a:avLst/>
          </a:prstGeom>
          <a:solidFill>
            <a:srgbClr val="CCCC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l" fontAlgn="t"/>
            <a:r>
              <a:rPr lang="en-US" sz="1400" b="0" i="0" dirty="0">
                <a:solidFill>
                  <a:schemeClr val="tx1"/>
                </a:solidFill>
                <a:effectLst/>
                <a:latin typeface="Muli"/>
              </a:rPr>
              <a:t>Many schools claim to have an ‘open door’ policy. But what does this really mean? At our school, we work with our parents to develop relationships. The more the children see their parents and their teachers talking, the more we become part of the network of trusted adults. </a:t>
            </a:r>
          </a:p>
        </p:txBody>
      </p:sp>
      <p:sp>
        <p:nvSpPr>
          <p:cNvPr id="11" name="Rectangle 10">
            <a:extLst>
              <a:ext uri="{FF2B5EF4-FFF2-40B4-BE49-F238E27FC236}">
                <a16:creationId xmlns:a16="http://schemas.microsoft.com/office/drawing/2014/main" id="{C3B33245-620A-BE35-18CD-99A06CFA8C31}"/>
              </a:ext>
            </a:extLst>
          </p:cNvPr>
          <p:cNvSpPr/>
          <p:nvPr/>
        </p:nvSpPr>
        <p:spPr>
          <a:xfrm>
            <a:off x="157778" y="1965123"/>
            <a:ext cx="6469811" cy="487273"/>
          </a:xfrm>
          <a:prstGeom prst="rect">
            <a:avLst/>
          </a:prstGeom>
          <a:solidFill>
            <a:srgbClr val="CCCC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fontAlgn="t"/>
            <a:r>
              <a:rPr lang="en-GB" sz="1400" kern="100" dirty="0">
                <a:solidFill>
                  <a:srgbClr val="111111"/>
                </a:solidFill>
                <a:effectLst/>
                <a:ea typeface="Aptos" panose="020B0004020202020204" pitchFamily="34" charset="0"/>
                <a:cs typeface="Times New Roman" panose="02020603050405020304" pitchFamily="18" charset="0"/>
              </a:rPr>
              <a:t>When schools and parents listen to each other and work together, they have a really</a:t>
            </a:r>
            <a:r>
              <a:rPr lang="en-GB" sz="1400" b="1" kern="100" dirty="0">
                <a:solidFill>
                  <a:srgbClr val="111111"/>
                </a:solidFill>
                <a:effectLst/>
                <a:ea typeface="Aptos" panose="020B0004020202020204" pitchFamily="34" charset="0"/>
                <a:cs typeface="Times New Roman" panose="02020603050405020304" pitchFamily="18" charset="0"/>
              </a:rPr>
              <a:t> </a:t>
            </a:r>
            <a:r>
              <a:rPr lang="en-GB" sz="1400" b="0" kern="100" dirty="0">
                <a:solidFill>
                  <a:srgbClr val="111111"/>
                </a:solidFill>
                <a:effectLst/>
                <a:ea typeface="Aptos" panose="020B0004020202020204" pitchFamily="34" charset="0"/>
                <a:cs typeface="Times New Roman" panose="02020603050405020304" pitchFamily="18" charset="0"/>
              </a:rPr>
              <a:t>positive impact on attainment and student well-being</a:t>
            </a:r>
            <a:r>
              <a:rPr lang="en-GB" sz="1400" b="1" kern="100" dirty="0">
                <a:solidFill>
                  <a:srgbClr val="111111"/>
                </a:solidFill>
                <a:effectLst/>
                <a:ea typeface="Aptos" panose="020B0004020202020204" pitchFamily="34" charset="0"/>
                <a:cs typeface="Times New Roman" panose="02020603050405020304" pitchFamily="18" charset="0"/>
              </a:rPr>
              <a:t>.</a:t>
            </a:r>
            <a:endParaRPr lang="en-GB" sz="1400" kern="100" dirty="0">
              <a:effectLst/>
              <a:ea typeface="Aptos" panose="020B000402020202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E55219AF-A60C-1BC9-947D-79A1B608928E}"/>
              </a:ext>
            </a:extLst>
          </p:cNvPr>
          <p:cNvSpPr/>
          <p:nvPr/>
        </p:nvSpPr>
        <p:spPr>
          <a:xfrm>
            <a:off x="194093" y="4093952"/>
            <a:ext cx="6469811" cy="5659897"/>
          </a:xfrm>
          <a:prstGeom prst="rect">
            <a:avLst/>
          </a:prstGeom>
          <a:solidFill>
            <a:srgbClr val="CCCC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nSpc>
                <a:spcPct val="115000"/>
              </a:lnSpc>
              <a:spcAft>
                <a:spcPts val="1000"/>
              </a:spcAft>
            </a:pPr>
            <a:r>
              <a:rPr lang="en-US" sz="1400" dirty="0">
                <a:solidFill>
                  <a:schemeClr val="tx1"/>
                </a:solidFill>
                <a:effectLst/>
                <a:ea typeface="Aptos" panose="020B0004020202020204" pitchFamily="34" charset="0"/>
                <a:cs typeface="Times New Roman" panose="02020603050405020304" pitchFamily="18" charset="0"/>
              </a:rPr>
              <a:t>We value talk in all aspects of life and </a:t>
            </a:r>
            <a:r>
              <a:rPr lang="en-US" sz="1400" dirty="0" err="1">
                <a:solidFill>
                  <a:schemeClr val="tx1"/>
                </a:solidFill>
                <a:effectLst/>
                <a:ea typeface="Aptos" panose="020B0004020202020204" pitchFamily="34" charset="0"/>
                <a:cs typeface="Times New Roman" panose="02020603050405020304" pitchFamily="18" charset="0"/>
              </a:rPr>
              <a:t>Muscliff</a:t>
            </a:r>
            <a:r>
              <a:rPr lang="en-US" sz="1400" dirty="0">
                <a:solidFill>
                  <a:schemeClr val="tx1"/>
                </a:solidFill>
                <a:effectLst/>
                <a:ea typeface="Aptos" panose="020B0004020202020204" pitchFamily="34" charset="0"/>
                <a:cs typeface="Times New Roman" panose="02020603050405020304" pitchFamily="18" charset="0"/>
              </a:rPr>
              <a:t> and therefore </a:t>
            </a:r>
            <a:r>
              <a:rPr lang="en-US" sz="1400" dirty="0">
                <a:solidFill>
                  <a:schemeClr val="tx1"/>
                </a:solidFill>
                <a:ea typeface="Aptos" panose="020B0004020202020204" pitchFamily="34" charset="0"/>
                <a:cs typeface="Times New Roman" panose="02020603050405020304" pitchFamily="18" charset="0"/>
              </a:rPr>
              <a:t>w</a:t>
            </a:r>
            <a:r>
              <a:rPr lang="en-US" sz="1400" dirty="0">
                <a:solidFill>
                  <a:schemeClr val="tx1"/>
                </a:solidFill>
                <a:effectLst/>
                <a:ea typeface="Aptos" panose="020B0004020202020204" pitchFamily="34" charset="0"/>
                <a:cs typeface="Times New Roman" panose="02020603050405020304" pitchFamily="18" charset="0"/>
              </a:rPr>
              <a:t>e talk </a:t>
            </a:r>
            <a:r>
              <a:rPr lang="en-US" sz="1400" dirty="0">
                <a:solidFill>
                  <a:schemeClr val="tx1"/>
                </a:solidFill>
                <a:ea typeface="Aptos" panose="020B0004020202020204" pitchFamily="34" charset="0"/>
                <a:cs typeface="Times New Roman" panose="02020603050405020304" pitchFamily="18" charset="0"/>
              </a:rPr>
              <a:t>with parents a lot! </a:t>
            </a:r>
            <a:r>
              <a:rPr lang="en-US" sz="1400" dirty="0">
                <a:solidFill>
                  <a:schemeClr val="tx1"/>
                </a:solidFill>
                <a:effectLst/>
                <a:ea typeface="Aptos" panose="020B0004020202020204" pitchFamily="34" charset="0"/>
                <a:cs typeface="Times New Roman" panose="02020603050405020304" pitchFamily="18" charset="0"/>
              </a:rPr>
              <a:t>On the gate before school, there is always a member of staff from that year group and at the end of the day, teachers are always welcoming. </a:t>
            </a:r>
            <a:r>
              <a:rPr lang="en-US" sz="1400" dirty="0">
                <a:solidFill>
                  <a:schemeClr val="tx1"/>
                </a:solidFill>
                <a:ea typeface="Aptos" panose="020B0004020202020204" pitchFamily="34" charset="0"/>
                <a:cs typeface="Times New Roman" panose="02020603050405020304" pitchFamily="18" charset="0"/>
              </a:rPr>
              <a:t> </a:t>
            </a:r>
            <a:endParaRPr lang="en-US" sz="1400" dirty="0">
              <a:solidFill>
                <a:schemeClr val="tx1"/>
              </a:solidFill>
              <a:effectLst/>
              <a:ea typeface="Aptos" panose="020B0004020202020204" pitchFamily="34" charset="0"/>
              <a:cs typeface="Times New Roman" panose="02020603050405020304" pitchFamily="18" charset="0"/>
            </a:endParaRPr>
          </a:p>
          <a:p>
            <a:pPr>
              <a:lnSpc>
                <a:spcPct val="115000"/>
              </a:lnSpc>
              <a:spcAft>
                <a:spcPts val="1000"/>
              </a:spcAft>
            </a:pPr>
            <a:r>
              <a:rPr lang="en-US" sz="1400" dirty="0">
                <a:solidFill>
                  <a:schemeClr val="tx1"/>
                </a:solidFill>
                <a:effectLst/>
                <a:ea typeface="Aptos" panose="020B0004020202020204" pitchFamily="34" charset="0"/>
                <a:cs typeface="Times New Roman" panose="02020603050405020304" pitchFamily="18" charset="0"/>
              </a:rPr>
              <a:t>Overviews and Rationales: we are a school that understands our vision well. And we are very able in communicating what effective learning looks like here. Our learning overviews each half term provide parents with information on not only what we teach, but why we teach it. Parents can find recommended reads as well as information regarding the key learning in Reading and Writing and other curriculum subjects. As a result of parental feedback requesting more information on the skills children will be learning this half term, this document was created to let families know the key features of the </a:t>
            </a:r>
            <a:r>
              <a:rPr lang="en-US" sz="1400" dirty="0">
                <a:solidFill>
                  <a:schemeClr val="tx1"/>
                </a:solidFill>
                <a:ea typeface="Aptos" panose="020B0004020202020204" pitchFamily="34" charset="0"/>
                <a:cs typeface="Times New Roman" panose="02020603050405020304" pitchFamily="18" charset="0"/>
              </a:rPr>
              <a:t>learning.</a:t>
            </a:r>
          </a:p>
          <a:p>
            <a:pPr>
              <a:lnSpc>
                <a:spcPct val="115000"/>
              </a:lnSpc>
              <a:spcAft>
                <a:spcPts val="1000"/>
              </a:spcAft>
            </a:pPr>
            <a:r>
              <a:rPr lang="en-US" sz="1400" dirty="0">
                <a:solidFill>
                  <a:schemeClr val="tx1"/>
                </a:solidFill>
                <a:effectLst/>
                <a:ea typeface="Aptos" panose="020B0004020202020204" pitchFamily="34" charset="0"/>
                <a:cs typeface="Times New Roman" panose="02020603050405020304" pitchFamily="18" charset="0"/>
              </a:rPr>
              <a:t>Curriculum Evenings</a:t>
            </a:r>
            <a:r>
              <a:rPr lang="en-GB" sz="1400" dirty="0">
                <a:solidFill>
                  <a:schemeClr val="tx1"/>
                </a:solidFill>
                <a:ea typeface="Aptos" panose="020B0004020202020204" pitchFamily="34" charset="0"/>
                <a:cs typeface="Times New Roman" panose="02020603050405020304" pitchFamily="18" charset="0"/>
              </a:rPr>
              <a:t>: e</a:t>
            </a:r>
            <a:r>
              <a:rPr lang="en-US" sz="1400" dirty="0">
                <a:solidFill>
                  <a:schemeClr val="tx1"/>
                </a:solidFill>
                <a:effectLst/>
                <a:ea typeface="Aptos" panose="020B0004020202020204" pitchFamily="34" charset="0"/>
                <a:cs typeface="Times New Roman" panose="02020603050405020304" pitchFamily="18" charset="0"/>
              </a:rPr>
              <a:t>ach year, we lead workshops for parents with a focus on how they can get the most out of homework as well understanding age-related national expectations. We model to parents how to use our wonderful reading books at home to support them in reading development. Our </a:t>
            </a:r>
            <a:r>
              <a:rPr lang="en-US" sz="1400" dirty="0" err="1">
                <a:solidFill>
                  <a:schemeClr val="tx1"/>
                </a:solidFill>
                <a:effectLst/>
                <a:ea typeface="Aptos" panose="020B0004020202020204" pitchFamily="34" charset="0"/>
                <a:cs typeface="Times New Roman" panose="02020603050405020304" pitchFamily="18" charset="0"/>
              </a:rPr>
              <a:t>maths</a:t>
            </a:r>
            <a:r>
              <a:rPr lang="en-US" sz="1400" dirty="0">
                <a:solidFill>
                  <a:schemeClr val="tx1"/>
                </a:solidFill>
                <a:effectLst/>
                <a:ea typeface="Aptos" panose="020B0004020202020204" pitchFamily="34" charset="0"/>
                <a:cs typeface="Times New Roman" panose="02020603050405020304" pitchFamily="18" charset="0"/>
              </a:rPr>
              <a:t> workshops focus on mathematical fluency.</a:t>
            </a:r>
          </a:p>
          <a:p>
            <a:pPr>
              <a:lnSpc>
                <a:spcPct val="115000"/>
              </a:lnSpc>
              <a:spcAft>
                <a:spcPts val="1000"/>
              </a:spcAft>
            </a:pPr>
            <a:r>
              <a:rPr lang="en-US" sz="1400" dirty="0">
                <a:solidFill>
                  <a:schemeClr val="tx1"/>
                </a:solidFill>
                <a:ea typeface="Aptos" panose="020B0004020202020204" pitchFamily="34" charset="0"/>
                <a:cs typeface="Times New Roman" panose="02020603050405020304" pitchFamily="18" charset="0"/>
              </a:rPr>
              <a:t>Newsletters are created every month and we </a:t>
            </a:r>
            <a:r>
              <a:rPr lang="en-US" sz="1400" dirty="0" err="1">
                <a:solidFill>
                  <a:schemeClr val="tx1"/>
                </a:solidFill>
                <a:ea typeface="Aptos" panose="020B0004020202020204" pitchFamily="34" charset="0"/>
                <a:cs typeface="Times New Roman" panose="02020603050405020304" pitchFamily="18" charset="0"/>
              </a:rPr>
              <a:t>recognise</a:t>
            </a:r>
            <a:r>
              <a:rPr lang="en-US" sz="1400" dirty="0">
                <a:solidFill>
                  <a:schemeClr val="tx1"/>
                </a:solidFill>
                <a:ea typeface="Aptos" panose="020B0004020202020204" pitchFamily="34" charset="0"/>
                <a:cs typeface="Times New Roman" panose="02020603050405020304" pitchFamily="18" charset="0"/>
              </a:rPr>
              <a:t> how important this document is in communicating our vision as well as recognizing and celebrating the children’s achievements.</a:t>
            </a:r>
          </a:p>
          <a:p>
            <a:pPr>
              <a:lnSpc>
                <a:spcPct val="115000"/>
              </a:lnSpc>
              <a:spcAft>
                <a:spcPts val="1000"/>
              </a:spcAft>
            </a:pPr>
            <a:r>
              <a:rPr lang="en-US" sz="1400" dirty="0">
                <a:solidFill>
                  <a:schemeClr val="tx1"/>
                </a:solidFill>
                <a:effectLst/>
                <a:ea typeface="Aptos" panose="020B0004020202020204" pitchFamily="34" charset="0"/>
                <a:cs typeface="Times New Roman" panose="02020603050405020304" pitchFamily="18" charset="0"/>
              </a:rPr>
              <a:t>Parent Crafts: </a:t>
            </a:r>
            <a:r>
              <a:rPr lang="en-US" sz="1400" dirty="0">
                <a:solidFill>
                  <a:schemeClr val="tx1"/>
                </a:solidFill>
                <a:ea typeface="Aptos" panose="020B0004020202020204" pitchFamily="34" charset="0"/>
                <a:cs typeface="Times New Roman" panose="02020603050405020304" pitchFamily="18" charset="0"/>
              </a:rPr>
              <a:t>throughout the year, opportunities are created to invite parents into school to be involved in learning. We understand how much parents enjoy coming in.</a:t>
            </a:r>
            <a:endParaRPr lang="en-GB" sz="1400" dirty="0">
              <a:solidFill>
                <a:schemeClr val="tx1"/>
              </a:solidFill>
              <a:effectLst/>
              <a:ea typeface="Aptos" panose="020B0004020202020204" pitchFamily="34"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C50925FE-BE15-2BC5-D897-397155F99A14}"/>
              </a:ext>
            </a:extLst>
          </p:cNvPr>
          <p:cNvSpPr>
            <a:spLocks noGrp="1"/>
          </p:cNvSpPr>
          <p:nvPr>
            <p:ph type="sldNum" sz="quarter" idx="12"/>
          </p:nvPr>
        </p:nvSpPr>
        <p:spPr/>
        <p:txBody>
          <a:bodyPr/>
          <a:lstStyle/>
          <a:p>
            <a:fld id="{1FB9D902-7619-4FE9-85FD-13C2F25CAED9}" type="slidenum">
              <a:rPr lang="en-GB" smtClean="0"/>
              <a:t>58</a:t>
            </a:fld>
            <a:endParaRPr lang="en-GB"/>
          </a:p>
        </p:txBody>
      </p:sp>
    </p:spTree>
    <p:extLst>
      <p:ext uri="{BB962C8B-B14F-4D97-AF65-F5344CB8AC3E}">
        <p14:creationId xmlns:p14="http://schemas.microsoft.com/office/powerpoint/2010/main" val="26092654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F2433E-2BDC-6E5A-DCCA-AEDC8E39AF02}"/>
            </a:ext>
          </a:extLst>
        </p:cNvPr>
        <p:cNvGrpSpPr/>
        <p:nvPr/>
      </p:nvGrpSpPr>
      <p:grpSpPr>
        <a:xfrm>
          <a:off x="0" y="0"/>
          <a:ext cx="0" cy="0"/>
          <a:chOff x="0" y="0"/>
          <a:chExt cx="0" cy="0"/>
        </a:xfrm>
      </p:grpSpPr>
      <p:pic>
        <p:nvPicPr>
          <p:cNvPr id="46" name="Picture 45">
            <a:extLst>
              <a:ext uri="{FF2B5EF4-FFF2-40B4-BE49-F238E27FC236}">
                <a16:creationId xmlns:a16="http://schemas.microsoft.com/office/drawing/2014/main" id="{0EB9C4BC-A3F5-5843-DC73-B3AD05AF99FE}"/>
              </a:ext>
            </a:extLst>
          </p:cNvPr>
          <p:cNvPicPr>
            <a:picLocks noChangeAspect="1"/>
          </p:cNvPicPr>
          <p:nvPr/>
        </p:nvPicPr>
        <p:blipFill>
          <a:blip r:embed="rId2"/>
          <a:stretch>
            <a:fillRect/>
          </a:stretch>
        </p:blipFill>
        <p:spPr>
          <a:xfrm>
            <a:off x="0" y="152150"/>
            <a:ext cx="6858000" cy="951186"/>
          </a:xfrm>
          <a:prstGeom prst="rect">
            <a:avLst/>
          </a:prstGeom>
        </p:spPr>
      </p:pic>
      <p:sp>
        <p:nvSpPr>
          <p:cNvPr id="13" name="TextBox 12">
            <a:extLst>
              <a:ext uri="{FF2B5EF4-FFF2-40B4-BE49-F238E27FC236}">
                <a16:creationId xmlns:a16="http://schemas.microsoft.com/office/drawing/2014/main" id="{412E2CC4-977B-6A14-7C31-A3989A7DFB66}"/>
              </a:ext>
            </a:extLst>
          </p:cNvPr>
          <p:cNvSpPr txBox="1"/>
          <p:nvPr/>
        </p:nvSpPr>
        <p:spPr>
          <a:xfrm>
            <a:off x="1641159" y="827525"/>
            <a:ext cx="4257099" cy="338554"/>
          </a:xfrm>
          <a:prstGeom prst="rect">
            <a:avLst/>
          </a:prstGeom>
          <a:noFill/>
        </p:spPr>
        <p:txBody>
          <a:bodyPr wrap="square" rtlCol="0">
            <a:spAutoFit/>
          </a:bodyPr>
          <a:lstStyle/>
          <a:p>
            <a:r>
              <a:rPr lang="en-GB" sz="1600" b="1" dirty="0">
                <a:solidFill>
                  <a:srgbClr val="02765C"/>
                </a:solidFill>
              </a:rPr>
              <a:t>Ready		Respectful			 Safe</a:t>
            </a:r>
          </a:p>
        </p:txBody>
      </p:sp>
      <p:sp>
        <p:nvSpPr>
          <p:cNvPr id="50" name="Rectangle 49">
            <a:extLst>
              <a:ext uri="{FF2B5EF4-FFF2-40B4-BE49-F238E27FC236}">
                <a16:creationId xmlns:a16="http://schemas.microsoft.com/office/drawing/2014/main" id="{77BA1128-E076-12E5-82D0-5CCADE478AD1}"/>
              </a:ext>
            </a:extLst>
          </p:cNvPr>
          <p:cNvSpPr/>
          <p:nvPr/>
        </p:nvSpPr>
        <p:spPr>
          <a:xfrm>
            <a:off x="161447" y="1167016"/>
            <a:ext cx="6469811" cy="504176"/>
          </a:xfrm>
          <a:prstGeom prst="rect">
            <a:avLst/>
          </a:prstGeom>
          <a:solidFill>
            <a:srgbClr val="FFCC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dirty="0">
                <a:solidFill>
                  <a:schemeClr val="tx1"/>
                </a:solidFill>
              </a:rPr>
              <a:t>Professional Growth</a:t>
            </a:r>
            <a:endParaRPr lang="en-GB" sz="2800" b="1" dirty="0">
              <a:solidFill>
                <a:schemeClr val="tx1"/>
              </a:solidFill>
            </a:endParaRPr>
          </a:p>
        </p:txBody>
      </p:sp>
      <p:sp>
        <p:nvSpPr>
          <p:cNvPr id="7" name="TextBox 6">
            <a:extLst>
              <a:ext uri="{FF2B5EF4-FFF2-40B4-BE49-F238E27FC236}">
                <a16:creationId xmlns:a16="http://schemas.microsoft.com/office/drawing/2014/main" id="{8E7BAD70-5A3D-6C2C-F338-8EFFADDBF186}"/>
              </a:ext>
            </a:extLst>
          </p:cNvPr>
          <p:cNvSpPr txBox="1"/>
          <p:nvPr/>
        </p:nvSpPr>
        <p:spPr>
          <a:xfrm>
            <a:off x="157778" y="1638696"/>
            <a:ext cx="3436620" cy="338554"/>
          </a:xfrm>
          <a:prstGeom prst="rect">
            <a:avLst/>
          </a:prstGeom>
          <a:noFill/>
        </p:spPr>
        <p:txBody>
          <a:bodyPr wrap="square">
            <a:spAutoFit/>
          </a:bodyPr>
          <a:lstStyle/>
          <a:p>
            <a:r>
              <a:rPr lang="en-US" sz="1600" b="1" dirty="0">
                <a:solidFill>
                  <a:schemeClr val="tx1"/>
                </a:solidFill>
              </a:rPr>
              <a:t>This is what we believe…</a:t>
            </a:r>
            <a:endParaRPr lang="en-GB" sz="1600" b="1" dirty="0">
              <a:solidFill>
                <a:schemeClr val="tx1"/>
              </a:solidFill>
            </a:endParaRPr>
          </a:p>
        </p:txBody>
      </p:sp>
      <p:sp>
        <p:nvSpPr>
          <p:cNvPr id="8" name="TextBox 7">
            <a:extLst>
              <a:ext uri="{FF2B5EF4-FFF2-40B4-BE49-F238E27FC236}">
                <a16:creationId xmlns:a16="http://schemas.microsoft.com/office/drawing/2014/main" id="{9B2CDD19-4ABC-2014-F4B7-2CFD8A6A0B5E}"/>
              </a:ext>
            </a:extLst>
          </p:cNvPr>
          <p:cNvSpPr txBox="1"/>
          <p:nvPr/>
        </p:nvSpPr>
        <p:spPr>
          <a:xfrm>
            <a:off x="147937" y="6131796"/>
            <a:ext cx="3436620" cy="338554"/>
          </a:xfrm>
          <a:prstGeom prst="rect">
            <a:avLst/>
          </a:prstGeom>
          <a:noFill/>
        </p:spPr>
        <p:txBody>
          <a:bodyPr wrap="square">
            <a:spAutoFit/>
          </a:bodyPr>
          <a:lstStyle/>
          <a:p>
            <a:r>
              <a:rPr lang="en-US" sz="1600" b="1" dirty="0"/>
              <a:t>So this is what we do</a:t>
            </a:r>
            <a:r>
              <a:rPr lang="en-US" sz="1600" b="1" dirty="0">
                <a:solidFill>
                  <a:schemeClr val="tx1"/>
                </a:solidFill>
              </a:rPr>
              <a:t>…</a:t>
            </a:r>
            <a:endParaRPr lang="en-GB" sz="1600" b="1" dirty="0">
              <a:solidFill>
                <a:schemeClr val="tx1"/>
              </a:solidFill>
            </a:endParaRPr>
          </a:p>
        </p:txBody>
      </p:sp>
      <p:sp>
        <p:nvSpPr>
          <p:cNvPr id="9" name="TextBox 8">
            <a:extLst>
              <a:ext uri="{FF2B5EF4-FFF2-40B4-BE49-F238E27FC236}">
                <a16:creationId xmlns:a16="http://schemas.microsoft.com/office/drawing/2014/main" id="{61F9DDA8-3010-6E4F-B8DF-65D37EE3E156}"/>
              </a:ext>
            </a:extLst>
          </p:cNvPr>
          <p:cNvSpPr txBox="1"/>
          <p:nvPr/>
        </p:nvSpPr>
        <p:spPr>
          <a:xfrm>
            <a:off x="157778" y="7526589"/>
            <a:ext cx="3436620" cy="338554"/>
          </a:xfrm>
          <a:prstGeom prst="rect">
            <a:avLst/>
          </a:prstGeom>
          <a:noFill/>
        </p:spPr>
        <p:txBody>
          <a:bodyPr wrap="square">
            <a:spAutoFit/>
          </a:bodyPr>
          <a:lstStyle/>
          <a:p>
            <a:r>
              <a:rPr lang="en-US" sz="1600" b="1" dirty="0"/>
              <a:t>And this is how that looks</a:t>
            </a:r>
            <a:r>
              <a:rPr lang="en-US" sz="1600" b="1" dirty="0">
                <a:solidFill>
                  <a:schemeClr val="tx1"/>
                </a:solidFill>
              </a:rPr>
              <a:t>…</a:t>
            </a:r>
            <a:endParaRPr lang="en-GB" sz="1600" b="1" dirty="0">
              <a:solidFill>
                <a:schemeClr val="tx1"/>
              </a:solidFill>
            </a:endParaRPr>
          </a:p>
        </p:txBody>
      </p:sp>
      <p:sp>
        <p:nvSpPr>
          <p:cNvPr id="10" name="Rectangle 9">
            <a:extLst>
              <a:ext uri="{FF2B5EF4-FFF2-40B4-BE49-F238E27FC236}">
                <a16:creationId xmlns:a16="http://schemas.microsoft.com/office/drawing/2014/main" id="{356CDCAA-9D0A-215C-26F9-74D1F46497F7}"/>
              </a:ext>
            </a:extLst>
          </p:cNvPr>
          <p:cNvSpPr/>
          <p:nvPr/>
        </p:nvSpPr>
        <p:spPr>
          <a:xfrm>
            <a:off x="147937" y="6470350"/>
            <a:ext cx="6469811" cy="3233644"/>
          </a:xfrm>
          <a:prstGeom prst="rect">
            <a:avLst/>
          </a:prstGeom>
          <a:solidFill>
            <a:srgbClr val="FFCC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just"/>
            <a:r>
              <a:rPr lang="en-GB" sz="1400" dirty="0">
                <a:solidFill>
                  <a:schemeClr val="tx1"/>
                </a:solidFill>
                <a:effectLst/>
                <a:ea typeface="Times New Roman" panose="02020603050405020304" pitchFamily="18" charset="0"/>
                <a:cs typeface="Times New Roman" panose="02020603050405020304" pitchFamily="18" charset="0"/>
              </a:rPr>
              <a:t>To develop teachers’ professional skills  we engage in 3 objectives each year:</a:t>
            </a:r>
          </a:p>
          <a:p>
            <a:pPr algn="just"/>
            <a:r>
              <a:rPr lang="en-GB" sz="1400" dirty="0">
                <a:solidFill>
                  <a:schemeClr val="tx1"/>
                </a:solidFill>
                <a:effectLst/>
                <a:ea typeface="Times New Roman" panose="02020603050405020304" pitchFamily="18" charset="0"/>
                <a:cs typeface="Times New Roman" panose="02020603050405020304" pitchFamily="18" charset="0"/>
              </a:rPr>
              <a:t> </a:t>
            </a:r>
          </a:p>
          <a:p>
            <a:pPr algn="just"/>
            <a:r>
              <a:rPr lang="en-GB" sz="1400" b="1" dirty="0">
                <a:solidFill>
                  <a:schemeClr val="tx1"/>
                </a:solidFill>
                <a:effectLst/>
                <a:ea typeface="Times New Roman" panose="02020603050405020304" pitchFamily="18" charset="0"/>
                <a:cs typeface="Times New Roman" panose="02020603050405020304" pitchFamily="18" charset="0"/>
              </a:rPr>
              <a:t>Objective 1:</a:t>
            </a:r>
            <a:endParaRPr lang="en-GB" sz="1400" dirty="0">
              <a:solidFill>
                <a:schemeClr val="tx1"/>
              </a:solidFill>
              <a:effectLst/>
              <a:ea typeface="Times New Roman" panose="02020603050405020304" pitchFamily="18" charset="0"/>
              <a:cs typeface="Times New Roman" panose="02020603050405020304" pitchFamily="18" charset="0"/>
            </a:endParaRPr>
          </a:p>
          <a:p>
            <a:pPr algn="just"/>
            <a:r>
              <a:rPr lang="en-GB" sz="1400" dirty="0">
                <a:solidFill>
                  <a:schemeClr val="tx1"/>
                </a:solidFill>
                <a:effectLst/>
                <a:ea typeface="Times New Roman" panose="02020603050405020304" pitchFamily="18" charset="0"/>
                <a:cs typeface="Times New Roman" panose="02020603050405020304" pitchFamily="18" charset="0"/>
              </a:rPr>
              <a:t>After considering the Teachers’ Standards, which strand stands out to you as an area of re-focus or an area where you are most skilled (and could support those around you)?</a:t>
            </a:r>
          </a:p>
          <a:p>
            <a:pPr algn="just"/>
            <a:r>
              <a:rPr lang="en-GB" sz="1400" dirty="0">
                <a:solidFill>
                  <a:schemeClr val="tx1"/>
                </a:solidFill>
                <a:effectLst/>
                <a:ea typeface="Times New Roman" panose="02020603050405020304" pitchFamily="18" charset="0"/>
                <a:cs typeface="Times New Roman" panose="02020603050405020304" pitchFamily="18" charset="0"/>
              </a:rPr>
              <a:t> </a:t>
            </a:r>
          </a:p>
          <a:p>
            <a:pPr algn="just"/>
            <a:r>
              <a:rPr lang="en-GB" sz="1400" b="1" dirty="0">
                <a:solidFill>
                  <a:schemeClr val="tx1"/>
                </a:solidFill>
                <a:effectLst/>
                <a:ea typeface="Times New Roman" panose="02020603050405020304" pitchFamily="18" charset="0"/>
                <a:cs typeface="Times New Roman" panose="02020603050405020304" pitchFamily="18" charset="0"/>
              </a:rPr>
              <a:t>Objective 2:</a:t>
            </a:r>
            <a:endParaRPr lang="en-GB" sz="1400" dirty="0">
              <a:solidFill>
                <a:schemeClr val="tx1"/>
              </a:solidFill>
              <a:effectLst/>
              <a:ea typeface="Times New Roman" panose="02020603050405020304" pitchFamily="18" charset="0"/>
              <a:cs typeface="Times New Roman" panose="02020603050405020304" pitchFamily="18" charset="0"/>
            </a:endParaRPr>
          </a:p>
          <a:p>
            <a:pPr algn="just"/>
            <a:r>
              <a:rPr lang="en-GB" sz="1400" dirty="0">
                <a:solidFill>
                  <a:schemeClr val="tx1"/>
                </a:solidFill>
                <a:effectLst/>
                <a:ea typeface="Times New Roman" panose="02020603050405020304" pitchFamily="18" charset="0"/>
                <a:cs typeface="Times New Roman" panose="02020603050405020304" pitchFamily="18" charset="0"/>
              </a:rPr>
              <a:t>What opportunities are there for you to develop within our whole school development plan? What CPD do you need in order to support the school in achieving our aims?</a:t>
            </a:r>
          </a:p>
          <a:p>
            <a:pPr algn="just"/>
            <a:r>
              <a:rPr lang="en-GB" sz="1400" dirty="0">
                <a:solidFill>
                  <a:schemeClr val="tx1"/>
                </a:solidFill>
                <a:effectLst/>
                <a:ea typeface="Times New Roman" panose="02020603050405020304" pitchFamily="18" charset="0"/>
                <a:cs typeface="Times New Roman" panose="02020603050405020304" pitchFamily="18" charset="0"/>
              </a:rPr>
              <a:t> </a:t>
            </a:r>
          </a:p>
          <a:p>
            <a:pPr algn="just"/>
            <a:r>
              <a:rPr lang="en-GB" sz="1400" b="1" dirty="0">
                <a:solidFill>
                  <a:schemeClr val="tx1"/>
                </a:solidFill>
                <a:effectLst/>
                <a:ea typeface="Times New Roman" panose="02020603050405020304" pitchFamily="18" charset="0"/>
                <a:cs typeface="Times New Roman" panose="02020603050405020304" pitchFamily="18" charset="0"/>
              </a:rPr>
              <a:t>Objective 3:</a:t>
            </a:r>
            <a:endParaRPr lang="en-GB" sz="1400" dirty="0">
              <a:solidFill>
                <a:schemeClr val="tx1"/>
              </a:solidFill>
              <a:effectLst/>
              <a:ea typeface="Times New Roman" panose="02020603050405020304" pitchFamily="18" charset="0"/>
              <a:cs typeface="Times New Roman" panose="02020603050405020304" pitchFamily="18" charset="0"/>
            </a:endParaRPr>
          </a:p>
          <a:p>
            <a:pPr algn="just"/>
            <a:r>
              <a:rPr lang="en-GB" sz="1400" dirty="0">
                <a:solidFill>
                  <a:schemeClr val="tx1"/>
                </a:solidFill>
                <a:effectLst/>
                <a:ea typeface="Times New Roman" panose="02020603050405020304" pitchFamily="18" charset="0"/>
                <a:cs typeface="Times New Roman" panose="02020603050405020304" pitchFamily="18" charset="0"/>
              </a:rPr>
              <a:t>This is a collaborative objective that draws on EEF’s Implementing Change document. Teachers develop their ability to use evidence-based research to impact a specific data area.</a:t>
            </a:r>
          </a:p>
        </p:txBody>
      </p:sp>
      <p:sp>
        <p:nvSpPr>
          <p:cNvPr id="11" name="Rectangle 10">
            <a:extLst>
              <a:ext uri="{FF2B5EF4-FFF2-40B4-BE49-F238E27FC236}">
                <a16:creationId xmlns:a16="http://schemas.microsoft.com/office/drawing/2014/main" id="{08CCE672-3776-4978-DE13-683147E4CD5C}"/>
              </a:ext>
            </a:extLst>
          </p:cNvPr>
          <p:cNvSpPr/>
          <p:nvPr/>
        </p:nvSpPr>
        <p:spPr>
          <a:xfrm>
            <a:off x="194091" y="1951804"/>
            <a:ext cx="6469811" cy="2912143"/>
          </a:xfrm>
          <a:prstGeom prst="rect">
            <a:avLst/>
          </a:prstGeom>
          <a:solidFill>
            <a:srgbClr val="FFCC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just"/>
            <a:r>
              <a:rPr lang="en-GB" sz="1400" dirty="0">
                <a:solidFill>
                  <a:schemeClr val="tx1"/>
                </a:solidFill>
                <a:effectLst/>
                <a:ea typeface="Times New Roman" panose="02020603050405020304" pitchFamily="18" charset="0"/>
                <a:cs typeface="Times New Roman" panose="02020603050405020304" pitchFamily="18" charset="0"/>
              </a:rPr>
              <a:t>“My role, as a teacher, is to evaluate the effect I have on my students.” (John Hattie)</a:t>
            </a:r>
          </a:p>
          <a:p>
            <a:pPr algn="just"/>
            <a:r>
              <a:rPr lang="en-GB" sz="1400" dirty="0">
                <a:solidFill>
                  <a:schemeClr val="tx1"/>
                </a:solidFill>
                <a:effectLst/>
                <a:ea typeface="Times New Roman" panose="02020603050405020304" pitchFamily="18" charset="0"/>
                <a:cs typeface="Times New Roman" panose="02020603050405020304" pitchFamily="18" charset="0"/>
              </a:rPr>
              <a:t> </a:t>
            </a:r>
          </a:p>
          <a:p>
            <a:pPr algn="just"/>
            <a:r>
              <a:rPr lang="en-GB" sz="1400" dirty="0">
                <a:solidFill>
                  <a:schemeClr val="tx1"/>
                </a:solidFill>
                <a:effectLst/>
                <a:ea typeface="Times New Roman" panose="02020603050405020304" pitchFamily="18" charset="0"/>
                <a:cs typeface="Times New Roman" panose="02020603050405020304" pitchFamily="18" charset="0"/>
              </a:rPr>
              <a:t>Professional curiosity is part of our Muscliff culture. Teachers at Muscliff have a thirst for professional growth and bring together academic research, professional experience and judgment, as well as evidence and data from our own context to move our practice forward.</a:t>
            </a:r>
          </a:p>
          <a:p>
            <a:pPr algn="just"/>
            <a:r>
              <a:rPr lang="en-GB" sz="1400" dirty="0">
                <a:solidFill>
                  <a:schemeClr val="tx1"/>
                </a:solidFill>
                <a:effectLst/>
                <a:ea typeface="Times New Roman" panose="02020603050405020304" pitchFamily="18" charset="0"/>
                <a:cs typeface="Times New Roman" panose="02020603050405020304" pitchFamily="18" charset="0"/>
              </a:rPr>
              <a:t> </a:t>
            </a:r>
          </a:p>
          <a:p>
            <a:pPr algn="just"/>
            <a:r>
              <a:rPr lang="en-GB" sz="1400" dirty="0">
                <a:solidFill>
                  <a:schemeClr val="tx1"/>
                </a:solidFill>
                <a:effectLst/>
                <a:ea typeface="Times New Roman" panose="02020603050405020304" pitchFamily="18" charset="0"/>
                <a:cs typeface="Times New Roman" panose="02020603050405020304" pitchFamily="18" charset="0"/>
              </a:rPr>
              <a:t>Professional skills:</a:t>
            </a:r>
          </a:p>
          <a:p>
            <a:pPr marL="342900" lvl="0" indent="-342900" algn="just">
              <a:buFont typeface="Symbol" panose="05050102010706020507" pitchFamily="18" charset="2"/>
              <a:buChar char=""/>
            </a:pPr>
            <a:r>
              <a:rPr lang="en-GB" sz="1400" dirty="0">
                <a:solidFill>
                  <a:schemeClr val="tx1"/>
                </a:solidFill>
                <a:effectLst/>
                <a:ea typeface="Times New Roman" panose="02020603050405020304" pitchFamily="18" charset="0"/>
                <a:cs typeface="Times New Roman" panose="02020603050405020304" pitchFamily="18" charset="0"/>
              </a:rPr>
              <a:t>Have high expectations and demonstrate the belief that all children will make progress and succeed.</a:t>
            </a:r>
          </a:p>
          <a:p>
            <a:pPr marL="342900" lvl="0" indent="-342900" algn="just">
              <a:buFont typeface="Symbol" panose="05050102010706020507" pitchFamily="18" charset="2"/>
              <a:buChar char=""/>
            </a:pPr>
            <a:r>
              <a:rPr lang="en-GB" sz="1400" dirty="0">
                <a:solidFill>
                  <a:schemeClr val="tx1"/>
                </a:solidFill>
                <a:effectLst/>
                <a:ea typeface="Times New Roman" panose="02020603050405020304" pitchFamily="18" charset="0"/>
                <a:cs typeface="Times New Roman" panose="02020603050405020304" pitchFamily="18" charset="0"/>
              </a:rPr>
              <a:t>Have a sound where children are not making progress.</a:t>
            </a:r>
          </a:p>
          <a:p>
            <a:pPr fontAlgn="t"/>
            <a:r>
              <a:rPr lang="en-GB" sz="1400" dirty="0">
                <a:solidFill>
                  <a:schemeClr val="tx1"/>
                </a:solidFill>
                <a:ea typeface="Times New Roman" panose="02020603050405020304" pitchFamily="18" charset="0"/>
                <a:cs typeface="Times New Roman" panose="02020603050405020304" pitchFamily="18" charset="0"/>
              </a:rPr>
              <a:t>understanding of how to ensure children make progress and to intervene effectively </a:t>
            </a:r>
            <a:endParaRPr lang="en-GB"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786F0FAE-DE46-3EA9-EA6C-0246500CC00F}"/>
              </a:ext>
            </a:extLst>
          </p:cNvPr>
          <p:cNvPicPr>
            <a:picLocks noChangeAspect="1"/>
          </p:cNvPicPr>
          <p:nvPr/>
        </p:nvPicPr>
        <p:blipFill>
          <a:blip r:embed="rId3"/>
          <a:stretch>
            <a:fillRect/>
          </a:stretch>
        </p:blipFill>
        <p:spPr>
          <a:xfrm>
            <a:off x="2400300" y="4894303"/>
            <a:ext cx="4006479" cy="1521210"/>
          </a:xfrm>
          <a:prstGeom prst="rect">
            <a:avLst/>
          </a:prstGeom>
        </p:spPr>
      </p:pic>
      <p:sp>
        <p:nvSpPr>
          <p:cNvPr id="2" name="Slide Number Placeholder 1">
            <a:extLst>
              <a:ext uri="{FF2B5EF4-FFF2-40B4-BE49-F238E27FC236}">
                <a16:creationId xmlns:a16="http://schemas.microsoft.com/office/drawing/2014/main" id="{F170A006-F781-C2D8-B343-B4E14FDDB78C}"/>
              </a:ext>
            </a:extLst>
          </p:cNvPr>
          <p:cNvSpPr>
            <a:spLocks noGrp="1"/>
          </p:cNvSpPr>
          <p:nvPr>
            <p:ph type="sldNum" sz="quarter" idx="12"/>
          </p:nvPr>
        </p:nvSpPr>
        <p:spPr/>
        <p:txBody>
          <a:bodyPr/>
          <a:lstStyle/>
          <a:p>
            <a:fld id="{1FB9D902-7619-4FE9-85FD-13C2F25CAED9}" type="slidenum">
              <a:rPr lang="en-GB" smtClean="0"/>
              <a:t>59</a:t>
            </a:fld>
            <a:endParaRPr lang="en-GB"/>
          </a:p>
        </p:txBody>
      </p:sp>
    </p:spTree>
    <p:extLst>
      <p:ext uri="{BB962C8B-B14F-4D97-AF65-F5344CB8AC3E}">
        <p14:creationId xmlns:p14="http://schemas.microsoft.com/office/powerpoint/2010/main" val="22104711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27FC9B-3168-4D12-D356-216B85B1069A}"/>
            </a:ext>
          </a:extLst>
        </p:cNvPr>
        <p:cNvGrpSpPr/>
        <p:nvPr/>
      </p:nvGrpSpPr>
      <p:grpSpPr>
        <a:xfrm>
          <a:off x="0" y="0"/>
          <a:ext cx="0" cy="0"/>
          <a:chOff x="0" y="0"/>
          <a:chExt cx="0" cy="0"/>
        </a:xfrm>
      </p:grpSpPr>
      <p:pic>
        <p:nvPicPr>
          <p:cNvPr id="46" name="Picture 45">
            <a:extLst>
              <a:ext uri="{FF2B5EF4-FFF2-40B4-BE49-F238E27FC236}">
                <a16:creationId xmlns:a16="http://schemas.microsoft.com/office/drawing/2014/main" id="{DDE756A6-0325-AD12-4B63-C42504FAD958}"/>
              </a:ext>
            </a:extLst>
          </p:cNvPr>
          <p:cNvPicPr>
            <a:picLocks noChangeAspect="1"/>
          </p:cNvPicPr>
          <p:nvPr/>
        </p:nvPicPr>
        <p:blipFill>
          <a:blip r:embed="rId2"/>
          <a:stretch>
            <a:fillRect/>
          </a:stretch>
        </p:blipFill>
        <p:spPr>
          <a:xfrm>
            <a:off x="0" y="152150"/>
            <a:ext cx="6858000" cy="951186"/>
          </a:xfrm>
          <a:prstGeom prst="rect">
            <a:avLst/>
          </a:prstGeom>
        </p:spPr>
      </p:pic>
      <p:sp>
        <p:nvSpPr>
          <p:cNvPr id="13" name="TextBox 12">
            <a:extLst>
              <a:ext uri="{FF2B5EF4-FFF2-40B4-BE49-F238E27FC236}">
                <a16:creationId xmlns:a16="http://schemas.microsoft.com/office/drawing/2014/main" id="{6A290A75-1F54-B011-036B-DC41CAB63BE1}"/>
              </a:ext>
            </a:extLst>
          </p:cNvPr>
          <p:cNvSpPr txBox="1"/>
          <p:nvPr/>
        </p:nvSpPr>
        <p:spPr>
          <a:xfrm>
            <a:off x="1641159" y="827525"/>
            <a:ext cx="4257099" cy="338554"/>
          </a:xfrm>
          <a:prstGeom prst="rect">
            <a:avLst/>
          </a:prstGeom>
          <a:noFill/>
        </p:spPr>
        <p:txBody>
          <a:bodyPr wrap="square" rtlCol="0">
            <a:spAutoFit/>
          </a:bodyPr>
          <a:lstStyle/>
          <a:p>
            <a:r>
              <a:rPr lang="en-GB" sz="1600" b="1" dirty="0">
                <a:solidFill>
                  <a:srgbClr val="02765C"/>
                </a:solidFill>
              </a:rPr>
              <a:t>Ready		Respectful			 Safe</a:t>
            </a:r>
          </a:p>
        </p:txBody>
      </p:sp>
      <p:sp>
        <p:nvSpPr>
          <p:cNvPr id="50" name="Rectangle 49">
            <a:extLst>
              <a:ext uri="{FF2B5EF4-FFF2-40B4-BE49-F238E27FC236}">
                <a16:creationId xmlns:a16="http://schemas.microsoft.com/office/drawing/2014/main" id="{0AAA9F46-A567-2E2E-86DC-1B82AE836A9C}"/>
              </a:ext>
            </a:extLst>
          </p:cNvPr>
          <p:cNvSpPr/>
          <p:nvPr/>
        </p:nvSpPr>
        <p:spPr>
          <a:xfrm>
            <a:off x="161447" y="1167016"/>
            <a:ext cx="6469811" cy="504176"/>
          </a:xfrm>
          <a:prstGeom prst="rect">
            <a:avLst/>
          </a:prstGeom>
          <a:solidFill>
            <a:srgbClr val="FFDDD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dirty="0">
                <a:solidFill>
                  <a:schemeClr val="tx1"/>
                </a:solidFill>
              </a:rPr>
              <a:t>Trauma Informed Approach</a:t>
            </a:r>
            <a:endParaRPr lang="en-GB" sz="2800" b="1" dirty="0">
              <a:solidFill>
                <a:schemeClr val="tx1"/>
              </a:solidFill>
            </a:endParaRPr>
          </a:p>
        </p:txBody>
      </p:sp>
      <p:sp>
        <p:nvSpPr>
          <p:cNvPr id="5" name="TextBox 4">
            <a:extLst>
              <a:ext uri="{FF2B5EF4-FFF2-40B4-BE49-F238E27FC236}">
                <a16:creationId xmlns:a16="http://schemas.microsoft.com/office/drawing/2014/main" id="{BE117648-2692-4E95-6C66-E0BEA0A012E9}"/>
              </a:ext>
            </a:extLst>
          </p:cNvPr>
          <p:cNvSpPr txBox="1"/>
          <p:nvPr/>
        </p:nvSpPr>
        <p:spPr>
          <a:xfrm>
            <a:off x="157778" y="3881369"/>
            <a:ext cx="638001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200">
              <a:cs typeface="Segoe UI"/>
            </a:endParaRPr>
          </a:p>
        </p:txBody>
      </p:sp>
      <p:sp>
        <p:nvSpPr>
          <p:cNvPr id="7" name="TextBox 6">
            <a:extLst>
              <a:ext uri="{FF2B5EF4-FFF2-40B4-BE49-F238E27FC236}">
                <a16:creationId xmlns:a16="http://schemas.microsoft.com/office/drawing/2014/main" id="{822A85DF-B2D5-15A0-2242-414014BF5C07}"/>
              </a:ext>
            </a:extLst>
          </p:cNvPr>
          <p:cNvSpPr txBox="1"/>
          <p:nvPr/>
        </p:nvSpPr>
        <p:spPr>
          <a:xfrm>
            <a:off x="157778" y="1638696"/>
            <a:ext cx="3436620" cy="338554"/>
          </a:xfrm>
          <a:prstGeom prst="rect">
            <a:avLst/>
          </a:prstGeom>
          <a:noFill/>
        </p:spPr>
        <p:txBody>
          <a:bodyPr wrap="square">
            <a:spAutoFit/>
          </a:bodyPr>
          <a:lstStyle/>
          <a:p>
            <a:r>
              <a:rPr lang="en-US" sz="1600" b="1" dirty="0">
                <a:solidFill>
                  <a:schemeClr val="tx1"/>
                </a:solidFill>
              </a:rPr>
              <a:t>This is what we believe…</a:t>
            </a:r>
            <a:endParaRPr lang="en-GB" sz="1600" b="1" dirty="0">
              <a:solidFill>
                <a:schemeClr val="tx1"/>
              </a:solidFill>
            </a:endParaRPr>
          </a:p>
        </p:txBody>
      </p:sp>
      <p:sp>
        <p:nvSpPr>
          <p:cNvPr id="8" name="TextBox 7">
            <a:extLst>
              <a:ext uri="{FF2B5EF4-FFF2-40B4-BE49-F238E27FC236}">
                <a16:creationId xmlns:a16="http://schemas.microsoft.com/office/drawing/2014/main" id="{3DCDE82D-C126-831A-6570-9E1A16D2C4D8}"/>
              </a:ext>
            </a:extLst>
          </p:cNvPr>
          <p:cNvSpPr txBox="1"/>
          <p:nvPr/>
        </p:nvSpPr>
        <p:spPr>
          <a:xfrm>
            <a:off x="1927461" y="3475635"/>
            <a:ext cx="3436620" cy="338554"/>
          </a:xfrm>
          <a:prstGeom prst="rect">
            <a:avLst/>
          </a:prstGeom>
          <a:noFill/>
        </p:spPr>
        <p:txBody>
          <a:bodyPr wrap="square">
            <a:spAutoFit/>
          </a:bodyPr>
          <a:lstStyle/>
          <a:p>
            <a:r>
              <a:rPr lang="en-US" sz="1600" b="1" dirty="0"/>
              <a:t>So this is what we do</a:t>
            </a:r>
            <a:r>
              <a:rPr lang="en-US" sz="1600" b="1" dirty="0">
                <a:solidFill>
                  <a:schemeClr val="tx1"/>
                </a:solidFill>
              </a:rPr>
              <a:t>…</a:t>
            </a:r>
            <a:endParaRPr lang="en-GB" sz="1600" b="1" dirty="0">
              <a:solidFill>
                <a:schemeClr val="tx1"/>
              </a:solidFill>
            </a:endParaRPr>
          </a:p>
        </p:txBody>
      </p:sp>
      <p:sp>
        <p:nvSpPr>
          <p:cNvPr id="9" name="TextBox 8">
            <a:extLst>
              <a:ext uri="{FF2B5EF4-FFF2-40B4-BE49-F238E27FC236}">
                <a16:creationId xmlns:a16="http://schemas.microsoft.com/office/drawing/2014/main" id="{9FC7757D-7922-CB9C-A3B1-BD296E258AAC}"/>
              </a:ext>
            </a:extLst>
          </p:cNvPr>
          <p:cNvSpPr txBox="1"/>
          <p:nvPr/>
        </p:nvSpPr>
        <p:spPr>
          <a:xfrm>
            <a:off x="126859" y="4422959"/>
            <a:ext cx="3436620" cy="338554"/>
          </a:xfrm>
          <a:prstGeom prst="rect">
            <a:avLst/>
          </a:prstGeom>
          <a:noFill/>
        </p:spPr>
        <p:txBody>
          <a:bodyPr wrap="square">
            <a:spAutoFit/>
          </a:bodyPr>
          <a:lstStyle/>
          <a:p>
            <a:r>
              <a:rPr lang="en-US" sz="1600" b="1" dirty="0"/>
              <a:t>And this is how that looks here</a:t>
            </a:r>
            <a:r>
              <a:rPr lang="en-US" sz="1600" b="1" dirty="0">
                <a:solidFill>
                  <a:schemeClr val="tx1"/>
                </a:solidFill>
              </a:rPr>
              <a:t>…</a:t>
            </a:r>
            <a:endParaRPr lang="en-GB" sz="1600" b="1" dirty="0">
              <a:solidFill>
                <a:schemeClr val="tx1"/>
              </a:solidFill>
            </a:endParaRPr>
          </a:p>
        </p:txBody>
      </p:sp>
      <p:sp>
        <p:nvSpPr>
          <p:cNvPr id="10" name="Rectangle 9">
            <a:extLst>
              <a:ext uri="{FF2B5EF4-FFF2-40B4-BE49-F238E27FC236}">
                <a16:creationId xmlns:a16="http://schemas.microsoft.com/office/drawing/2014/main" id="{D0EB755C-436C-A52C-9748-C825622CFAC5}"/>
              </a:ext>
            </a:extLst>
          </p:cNvPr>
          <p:cNvSpPr/>
          <p:nvPr/>
        </p:nvSpPr>
        <p:spPr>
          <a:xfrm>
            <a:off x="2017059" y="3791039"/>
            <a:ext cx="4672021" cy="504177"/>
          </a:xfrm>
          <a:prstGeom prst="rect">
            <a:avLst/>
          </a:prstGeom>
          <a:solidFill>
            <a:srgbClr val="FFDDD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fontAlgn="t"/>
            <a:r>
              <a:rPr lang="en-US" sz="1400" dirty="0">
                <a:solidFill>
                  <a:schemeClr val="tx1"/>
                </a:solidFill>
              </a:rPr>
              <a:t>All staff attended CPD led by Clare Williams from Trauma Informed Schools. </a:t>
            </a:r>
            <a:endParaRPr lang="en-US" sz="1400" b="0" i="0" dirty="0">
              <a:solidFill>
                <a:schemeClr val="tx1"/>
              </a:solidFill>
              <a:effectLst/>
            </a:endParaRPr>
          </a:p>
        </p:txBody>
      </p:sp>
      <p:sp>
        <p:nvSpPr>
          <p:cNvPr id="11" name="Rectangle 10">
            <a:extLst>
              <a:ext uri="{FF2B5EF4-FFF2-40B4-BE49-F238E27FC236}">
                <a16:creationId xmlns:a16="http://schemas.microsoft.com/office/drawing/2014/main" id="{C3359344-F3A0-6278-3C3A-F7C9762C7D6F}"/>
              </a:ext>
            </a:extLst>
          </p:cNvPr>
          <p:cNvSpPr/>
          <p:nvPr/>
        </p:nvSpPr>
        <p:spPr>
          <a:xfrm>
            <a:off x="161447" y="1916721"/>
            <a:ext cx="6469811" cy="1505815"/>
          </a:xfrm>
          <a:prstGeom prst="rect">
            <a:avLst/>
          </a:prstGeom>
          <a:solidFill>
            <a:srgbClr val="FFDDD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fontAlgn="t"/>
            <a:r>
              <a:rPr lang="en-GB" sz="1400" kern="100" dirty="0">
                <a:solidFill>
                  <a:schemeClr val="tx1"/>
                </a:solidFill>
                <a:effectLst/>
                <a:ea typeface="Aptos" panose="020B0004020202020204" pitchFamily="34" charset="0"/>
                <a:cs typeface="Times New Roman" panose="02020603050405020304" pitchFamily="18" charset="0"/>
              </a:rPr>
              <a:t>Whilst relational approaches are effective in meeting in the needs of all students, they hold additional value for children and young people who have been affected by adversity at some stage during their childhood, or who continue to experience difficulties of this nature. Relational approaches are at the heart of trauma informed practice, due to the emphasis placed on the importance of secure and trusting relationships in school and the sense of safety these provide.</a:t>
            </a:r>
          </a:p>
          <a:p>
            <a:pPr fontAlgn="t"/>
            <a:endParaRPr lang="en-US" sz="1200" b="0" i="0" dirty="0">
              <a:solidFill>
                <a:schemeClr val="tx1"/>
              </a:solidFill>
              <a:effectLst/>
            </a:endParaRPr>
          </a:p>
        </p:txBody>
      </p:sp>
      <p:sp>
        <p:nvSpPr>
          <p:cNvPr id="12" name="Rectangle 11">
            <a:extLst>
              <a:ext uri="{FF2B5EF4-FFF2-40B4-BE49-F238E27FC236}">
                <a16:creationId xmlns:a16="http://schemas.microsoft.com/office/drawing/2014/main" id="{9BF44543-B1BF-C63F-1325-7C3446BC5B40}"/>
              </a:ext>
            </a:extLst>
          </p:cNvPr>
          <p:cNvSpPr/>
          <p:nvPr/>
        </p:nvSpPr>
        <p:spPr>
          <a:xfrm>
            <a:off x="194094" y="4715111"/>
            <a:ext cx="6469811" cy="4938244"/>
          </a:xfrm>
          <a:prstGeom prst="rect">
            <a:avLst/>
          </a:prstGeom>
          <a:solidFill>
            <a:srgbClr val="FFDDD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fontAlgn="t"/>
            <a:endParaRPr lang="en-US" sz="1400" dirty="0">
              <a:solidFill>
                <a:schemeClr val="tx1"/>
              </a:solidFill>
            </a:endParaRPr>
          </a:p>
        </p:txBody>
      </p:sp>
      <p:sp>
        <p:nvSpPr>
          <p:cNvPr id="4" name="Content Placeholder 2">
            <a:extLst>
              <a:ext uri="{FF2B5EF4-FFF2-40B4-BE49-F238E27FC236}">
                <a16:creationId xmlns:a16="http://schemas.microsoft.com/office/drawing/2014/main" id="{B5ADB181-B244-3A23-83C0-C2B7FFF4ADF8}"/>
              </a:ext>
            </a:extLst>
          </p:cNvPr>
          <p:cNvSpPr>
            <a:spLocks noGrp="1" noChangeArrowheads="1"/>
          </p:cNvSpPr>
          <p:nvPr/>
        </p:nvSpPr>
        <p:spPr bwMode="auto">
          <a:xfrm>
            <a:off x="-3247791" y="5023513"/>
            <a:ext cx="6206144"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285750" indent="-285750" algn="l" defTabSz="457200" rtl="0" eaLnBrk="0" fontAlgn="base" hangingPunct="0">
              <a:spcBef>
                <a:spcPct val="20000"/>
              </a:spcBef>
              <a:spcAft>
                <a:spcPts val="600"/>
              </a:spcAft>
              <a:buClr>
                <a:srgbClr val="374D81"/>
              </a:buClr>
              <a:buSzPct val="145000"/>
              <a:buFont typeface="Arial" panose="020B0604020202020204" pitchFamily="34" charset="0"/>
              <a:buChar char="•"/>
              <a:defRPr sz="2400" kern="1200">
                <a:solidFill>
                  <a:schemeClr val="tx1"/>
                </a:solidFill>
                <a:latin typeface="+mn-lt"/>
                <a:ea typeface="+mn-ea"/>
                <a:cs typeface="+mn-cs"/>
              </a:defRPr>
            </a:lvl1pPr>
            <a:lvl2pPr marL="742950" indent="-285750" algn="l" defTabSz="457200" rtl="0" eaLnBrk="0" fontAlgn="base" hangingPunct="0">
              <a:spcBef>
                <a:spcPct val="20000"/>
              </a:spcBef>
              <a:spcAft>
                <a:spcPts val="600"/>
              </a:spcAft>
              <a:buClr>
                <a:srgbClr val="374D81"/>
              </a:buClr>
              <a:buSzPct val="145000"/>
              <a:buFont typeface="Arial" panose="020B0604020202020204" pitchFamily="34" charset="0"/>
              <a:buChar char="•"/>
              <a:defRPr sz="2000" kern="1200">
                <a:solidFill>
                  <a:schemeClr val="tx1"/>
                </a:solidFill>
                <a:latin typeface="+mn-lt"/>
                <a:ea typeface="+mn-ea"/>
                <a:cs typeface="+mn-cs"/>
              </a:defRPr>
            </a:lvl2pPr>
            <a:lvl3pPr marL="1200150" indent="-285750" algn="l" defTabSz="457200" rtl="0" eaLnBrk="0" fontAlgn="base" hangingPunct="0">
              <a:spcBef>
                <a:spcPct val="20000"/>
              </a:spcBef>
              <a:spcAft>
                <a:spcPts val="600"/>
              </a:spcAft>
              <a:buClr>
                <a:srgbClr val="374D81"/>
              </a:buClr>
              <a:buSzPct val="145000"/>
              <a:buFont typeface="Arial" panose="020B0604020202020204" pitchFamily="34" charset="0"/>
              <a:buChar char="•"/>
              <a:defRPr sz="2400" kern="1200">
                <a:solidFill>
                  <a:schemeClr val="tx1"/>
                </a:solidFill>
                <a:latin typeface="+mn-lt"/>
                <a:ea typeface="+mn-ea"/>
                <a:cs typeface="+mn-cs"/>
              </a:defRPr>
            </a:lvl3pPr>
            <a:lvl4pPr marL="1543050" indent="-171450" algn="l" defTabSz="457200" rtl="0" eaLnBrk="0" fontAlgn="base" hangingPunct="0">
              <a:spcBef>
                <a:spcPct val="20000"/>
              </a:spcBef>
              <a:spcAft>
                <a:spcPts val="600"/>
              </a:spcAft>
              <a:buClr>
                <a:srgbClr val="374D81"/>
              </a:buClr>
              <a:buSzPct val="145000"/>
              <a:buFont typeface="Arial" panose="020B0604020202020204" pitchFamily="34" charset="0"/>
              <a:buChar char="•"/>
              <a:defRPr sz="1600" kern="1200">
                <a:solidFill>
                  <a:schemeClr val="tx1"/>
                </a:solidFill>
                <a:latin typeface="+mn-lt"/>
                <a:ea typeface="+mn-ea"/>
                <a:cs typeface="+mn-cs"/>
              </a:defRPr>
            </a:lvl4pPr>
            <a:lvl5pPr marL="2000250" indent="-171450" algn="l" defTabSz="457200" rtl="0" eaLnBrk="0" fontAlgn="base" hangingPunct="0">
              <a:spcBef>
                <a:spcPct val="20000"/>
              </a:spcBef>
              <a:spcAft>
                <a:spcPts val="600"/>
              </a:spcAft>
              <a:buClr>
                <a:srgbClr val="374D81"/>
              </a:buClr>
              <a:buSzPct val="145000"/>
              <a:buFont typeface="Arial" panose="020B0604020202020204" pitchFamily="34"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eaLnBrk="1" hangingPunct="1"/>
            <a:endParaRPr lang="en-GB" altLang="en-US" dirty="0"/>
          </a:p>
        </p:txBody>
      </p:sp>
      <p:pic>
        <p:nvPicPr>
          <p:cNvPr id="14" name="Picture 13">
            <a:extLst>
              <a:ext uri="{FF2B5EF4-FFF2-40B4-BE49-F238E27FC236}">
                <a16:creationId xmlns:a16="http://schemas.microsoft.com/office/drawing/2014/main" id="{FCB60A07-4BAE-C994-318F-C70E62487970}"/>
              </a:ext>
            </a:extLst>
          </p:cNvPr>
          <p:cNvPicPr>
            <a:picLocks noChangeAspect="1"/>
          </p:cNvPicPr>
          <p:nvPr/>
        </p:nvPicPr>
        <p:blipFill>
          <a:blip r:embed="rId3"/>
          <a:stretch>
            <a:fillRect/>
          </a:stretch>
        </p:blipFill>
        <p:spPr>
          <a:xfrm>
            <a:off x="180647" y="3505783"/>
            <a:ext cx="1711363" cy="833741"/>
          </a:xfrm>
          <a:prstGeom prst="rect">
            <a:avLst/>
          </a:prstGeom>
        </p:spPr>
      </p:pic>
      <p:pic>
        <p:nvPicPr>
          <p:cNvPr id="16" name="Picture 15">
            <a:extLst>
              <a:ext uri="{FF2B5EF4-FFF2-40B4-BE49-F238E27FC236}">
                <a16:creationId xmlns:a16="http://schemas.microsoft.com/office/drawing/2014/main" id="{36F8BCB9-ED3C-9FD7-5B4A-5F3AFB70CCD1}"/>
              </a:ext>
            </a:extLst>
          </p:cNvPr>
          <p:cNvPicPr>
            <a:picLocks noChangeAspect="1"/>
          </p:cNvPicPr>
          <p:nvPr/>
        </p:nvPicPr>
        <p:blipFill>
          <a:blip r:embed="rId4"/>
          <a:stretch>
            <a:fillRect/>
          </a:stretch>
        </p:blipFill>
        <p:spPr>
          <a:xfrm>
            <a:off x="314406" y="4816596"/>
            <a:ext cx="6223389" cy="4742007"/>
          </a:xfrm>
          <a:prstGeom prst="rect">
            <a:avLst/>
          </a:prstGeom>
        </p:spPr>
      </p:pic>
      <p:sp>
        <p:nvSpPr>
          <p:cNvPr id="2" name="Slide Number Placeholder 1">
            <a:extLst>
              <a:ext uri="{FF2B5EF4-FFF2-40B4-BE49-F238E27FC236}">
                <a16:creationId xmlns:a16="http://schemas.microsoft.com/office/drawing/2014/main" id="{92847205-C4D5-ABA7-EF49-61C802511F72}"/>
              </a:ext>
            </a:extLst>
          </p:cNvPr>
          <p:cNvSpPr>
            <a:spLocks noGrp="1"/>
          </p:cNvSpPr>
          <p:nvPr>
            <p:ph type="sldNum" sz="quarter" idx="12"/>
          </p:nvPr>
        </p:nvSpPr>
        <p:spPr/>
        <p:txBody>
          <a:bodyPr/>
          <a:lstStyle/>
          <a:p>
            <a:fld id="{1FB9D902-7619-4FE9-85FD-13C2F25CAED9}" type="slidenum">
              <a:rPr lang="en-GB" smtClean="0"/>
              <a:t>6</a:t>
            </a:fld>
            <a:endParaRPr lang="en-GB"/>
          </a:p>
        </p:txBody>
      </p:sp>
    </p:spTree>
    <p:extLst>
      <p:ext uri="{BB962C8B-B14F-4D97-AF65-F5344CB8AC3E}">
        <p14:creationId xmlns:p14="http://schemas.microsoft.com/office/powerpoint/2010/main" val="13183460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BF2325-7933-15A4-DBAD-9B1ECCF51258}"/>
            </a:ext>
          </a:extLst>
        </p:cNvPr>
        <p:cNvGrpSpPr/>
        <p:nvPr/>
      </p:nvGrpSpPr>
      <p:grpSpPr>
        <a:xfrm>
          <a:off x="0" y="0"/>
          <a:ext cx="0" cy="0"/>
          <a:chOff x="0" y="0"/>
          <a:chExt cx="0" cy="0"/>
        </a:xfrm>
      </p:grpSpPr>
      <p:pic>
        <p:nvPicPr>
          <p:cNvPr id="46" name="Picture 45">
            <a:extLst>
              <a:ext uri="{FF2B5EF4-FFF2-40B4-BE49-F238E27FC236}">
                <a16:creationId xmlns:a16="http://schemas.microsoft.com/office/drawing/2014/main" id="{D14ED6B1-906F-CC67-5DF4-E25A4E03B2F7}"/>
              </a:ext>
            </a:extLst>
          </p:cNvPr>
          <p:cNvPicPr>
            <a:picLocks noChangeAspect="1"/>
          </p:cNvPicPr>
          <p:nvPr/>
        </p:nvPicPr>
        <p:blipFill>
          <a:blip r:embed="rId2"/>
          <a:stretch>
            <a:fillRect/>
          </a:stretch>
        </p:blipFill>
        <p:spPr>
          <a:xfrm>
            <a:off x="0" y="152150"/>
            <a:ext cx="6858000" cy="951186"/>
          </a:xfrm>
          <a:prstGeom prst="rect">
            <a:avLst/>
          </a:prstGeom>
        </p:spPr>
      </p:pic>
      <p:sp>
        <p:nvSpPr>
          <p:cNvPr id="13" name="TextBox 12">
            <a:extLst>
              <a:ext uri="{FF2B5EF4-FFF2-40B4-BE49-F238E27FC236}">
                <a16:creationId xmlns:a16="http://schemas.microsoft.com/office/drawing/2014/main" id="{7DB209C9-7A68-2D73-D6A6-476140238DEA}"/>
              </a:ext>
            </a:extLst>
          </p:cNvPr>
          <p:cNvSpPr txBox="1"/>
          <p:nvPr/>
        </p:nvSpPr>
        <p:spPr>
          <a:xfrm>
            <a:off x="1641159" y="827525"/>
            <a:ext cx="4257099" cy="338554"/>
          </a:xfrm>
          <a:prstGeom prst="rect">
            <a:avLst/>
          </a:prstGeom>
          <a:noFill/>
        </p:spPr>
        <p:txBody>
          <a:bodyPr wrap="square" rtlCol="0">
            <a:spAutoFit/>
          </a:bodyPr>
          <a:lstStyle/>
          <a:p>
            <a:r>
              <a:rPr lang="en-GB" sz="1600" b="1" dirty="0">
                <a:solidFill>
                  <a:srgbClr val="02765C"/>
                </a:solidFill>
              </a:rPr>
              <a:t>Ready		Respectful			 Safe</a:t>
            </a:r>
          </a:p>
        </p:txBody>
      </p:sp>
      <p:sp>
        <p:nvSpPr>
          <p:cNvPr id="50" name="Rectangle 49">
            <a:extLst>
              <a:ext uri="{FF2B5EF4-FFF2-40B4-BE49-F238E27FC236}">
                <a16:creationId xmlns:a16="http://schemas.microsoft.com/office/drawing/2014/main" id="{DA9EF875-5AAB-684E-3A59-4AEAD4788480}"/>
              </a:ext>
            </a:extLst>
          </p:cNvPr>
          <p:cNvSpPr/>
          <p:nvPr/>
        </p:nvSpPr>
        <p:spPr>
          <a:xfrm>
            <a:off x="161447" y="1167016"/>
            <a:ext cx="6469811" cy="504176"/>
          </a:xfrm>
          <a:prstGeom prst="rect">
            <a:avLst/>
          </a:prstGeom>
          <a:solidFill>
            <a:srgbClr val="FFCC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dirty="0">
                <a:solidFill>
                  <a:schemeClr val="tx1"/>
                </a:solidFill>
              </a:rPr>
              <a:t>Professional Growth</a:t>
            </a:r>
            <a:endParaRPr lang="en-GB" sz="2800" b="1" dirty="0">
              <a:solidFill>
                <a:schemeClr val="tx1"/>
              </a:solidFill>
            </a:endParaRPr>
          </a:p>
        </p:txBody>
      </p:sp>
      <p:sp>
        <p:nvSpPr>
          <p:cNvPr id="9" name="TextBox 8">
            <a:extLst>
              <a:ext uri="{FF2B5EF4-FFF2-40B4-BE49-F238E27FC236}">
                <a16:creationId xmlns:a16="http://schemas.microsoft.com/office/drawing/2014/main" id="{12E2BC58-DA1E-AEBD-E7DB-2ED8D8C06360}"/>
              </a:ext>
            </a:extLst>
          </p:cNvPr>
          <p:cNvSpPr txBox="1"/>
          <p:nvPr/>
        </p:nvSpPr>
        <p:spPr>
          <a:xfrm>
            <a:off x="161447" y="1734872"/>
            <a:ext cx="3436620" cy="338554"/>
          </a:xfrm>
          <a:prstGeom prst="rect">
            <a:avLst/>
          </a:prstGeom>
          <a:noFill/>
        </p:spPr>
        <p:txBody>
          <a:bodyPr wrap="square">
            <a:spAutoFit/>
          </a:bodyPr>
          <a:lstStyle/>
          <a:p>
            <a:r>
              <a:rPr lang="en-US" sz="1600" b="1" dirty="0"/>
              <a:t>And this is how that looks</a:t>
            </a:r>
            <a:r>
              <a:rPr lang="en-US" sz="1600" b="1" dirty="0">
                <a:solidFill>
                  <a:schemeClr val="tx1"/>
                </a:solidFill>
              </a:rPr>
              <a:t>…</a:t>
            </a:r>
            <a:endParaRPr lang="en-GB" sz="1600" b="1" dirty="0">
              <a:solidFill>
                <a:schemeClr val="tx1"/>
              </a:solidFill>
            </a:endParaRPr>
          </a:p>
        </p:txBody>
      </p:sp>
      <p:pic>
        <p:nvPicPr>
          <p:cNvPr id="3" name="Picture 2">
            <a:extLst>
              <a:ext uri="{FF2B5EF4-FFF2-40B4-BE49-F238E27FC236}">
                <a16:creationId xmlns:a16="http://schemas.microsoft.com/office/drawing/2014/main" id="{F730E03D-3528-B958-0445-9F21F0BA19BC}"/>
              </a:ext>
            </a:extLst>
          </p:cNvPr>
          <p:cNvPicPr>
            <a:picLocks noChangeAspect="1"/>
          </p:cNvPicPr>
          <p:nvPr/>
        </p:nvPicPr>
        <p:blipFill>
          <a:blip r:embed="rId3"/>
          <a:stretch>
            <a:fillRect/>
          </a:stretch>
        </p:blipFill>
        <p:spPr>
          <a:xfrm>
            <a:off x="390046" y="2260379"/>
            <a:ext cx="5769941" cy="6818096"/>
          </a:xfrm>
          <a:prstGeom prst="rect">
            <a:avLst/>
          </a:prstGeom>
        </p:spPr>
      </p:pic>
      <p:sp>
        <p:nvSpPr>
          <p:cNvPr id="2" name="Slide Number Placeholder 1">
            <a:extLst>
              <a:ext uri="{FF2B5EF4-FFF2-40B4-BE49-F238E27FC236}">
                <a16:creationId xmlns:a16="http://schemas.microsoft.com/office/drawing/2014/main" id="{06368A6B-F175-0542-612B-8B6C1357D6FF}"/>
              </a:ext>
            </a:extLst>
          </p:cNvPr>
          <p:cNvSpPr>
            <a:spLocks noGrp="1"/>
          </p:cNvSpPr>
          <p:nvPr>
            <p:ph type="sldNum" sz="quarter" idx="12"/>
          </p:nvPr>
        </p:nvSpPr>
        <p:spPr/>
        <p:txBody>
          <a:bodyPr/>
          <a:lstStyle/>
          <a:p>
            <a:fld id="{1FB9D902-7619-4FE9-85FD-13C2F25CAED9}" type="slidenum">
              <a:rPr lang="en-GB" smtClean="0"/>
              <a:t>60</a:t>
            </a:fld>
            <a:endParaRPr lang="en-GB"/>
          </a:p>
        </p:txBody>
      </p:sp>
    </p:spTree>
    <p:extLst>
      <p:ext uri="{BB962C8B-B14F-4D97-AF65-F5344CB8AC3E}">
        <p14:creationId xmlns:p14="http://schemas.microsoft.com/office/powerpoint/2010/main" val="26852345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E471E-18AF-88B7-F49D-B73E61102657}"/>
            </a:ext>
          </a:extLst>
        </p:cNvPr>
        <p:cNvGrpSpPr/>
        <p:nvPr/>
      </p:nvGrpSpPr>
      <p:grpSpPr>
        <a:xfrm>
          <a:off x="0" y="0"/>
          <a:ext cx="0" cy="0"/>
          <a:chOff x="0" y="0"/>
          <a:chExt cx="0" cy="0"/>
        </a:xfrm>
      </p:grpSpPr>
      <p:pic>
        <p:nvPicPr>
          <p:cNvPr id="46" name="Picture 45">
            <a:extLst>
              <a:ext uri="{FF2B5EF4-FFF2-40B4-BE49-F238E27FC236}">
                <a16:creationId xmlns:a16="http://schemas.microsoft.com/office/drawing/2014/main" id="{2FD8DDD1-F9EC-A3AF-B472-2D0D13AA0403}"/>
              </a:ext>
            </a:extLst>
          </p:cNvPr>
          <p:cNvPicPr>
            <a:picLocks noChangeAspect="1"/>
          </p:cNvPicPr>
          <p:nvPr/>
        </p:nvPicPr>
        <p:blipFill>
          <a:blip r:embed="rId2"/>
          <a:stretch>
            <a:fillRect/>
          </a:stretch>
        </p:blipFill>
        <p:spPr>
          <a:xfrm>
            <a:off x="0" y="152150"/>
            <a:ext cx="6858000" cy="951186"/>
          </a:xfrm>
          <a:prstGeom prst="rect">
            <a:avLst/>
          </a:prstGeom>
        </p:spPr>
      </p:pic>
      <p:sp>
        <p:nvSpPr>
          <p:cNvPr id="13" name="TextBox 12">
            <a:extLst>
              <a:ext uri="{FF2B5EF4-FFF2-40B4-BE49-F238E27FC236}">
                <a16:creationId xmlns:a16="http://schemas.microsoft.com/office/drawing/2014/main" id="{36F64D85-671B-3C39-AE78-AE424C9DDBD1}"/>
              </a:ext>
            </a:extLst>
          </p:cNvPr>
          <p:cNvSpPr txBox="1"/>
          <p:nvPr/>
        </p:nvSpPr>
        <p:spPr>
          <a:xfrm>
            <a:off x="1641159" y="827525"/>
            <a:ext cx="4257099" cy="338554"/>
          </a:xfrm>
          <a:prstGeom prst="rect">
            <a:avLst/>
          </a:prstGeom>
          <a:noFill/>
        </p:spPr>
        <p:txBody>
          <a:bodyPr wrap="square" rtlCol="0">
            <a:spAutoFit/>
          </a:bodyPr>
          <a:lstStyle/>
          <a:p>
            <a:r>
              <a:rPr lang="en-GB" sz="1600" b="1" dirty="0">
                <a:solidFill>
                  <a:srgbClr val="02765C"/>
                </a:solidFill>
              </a:rPr>
              <a:t>Ready		Respectful			 Safe</a:t>
            </a:r>
          </a:p>
        </p:txBody>
      </p:sp>
      <p:sp>
        <p:nvSpPr>
          <p:cNvPr id="50" name="Rectangle 49">
            <a:extLst>
              <a:ext uri="{FF2B5EF4-FFF2-40B4-BE49-F238E27FC236}">
                <a16:creationId xmlns:a16="http://schemas.microsoft.com/office/drawing/2014/main" id="{E9C022F1-9BA6-733C-DA0D-E1A1BC0A1388}"/>
              </a:ext>
            </a:extLst>
          </p:cNvPr>
          <p:cNvSpPr/>
          <p:nvPr/>
        </p:nvSpPr>
        <p:spPr>
          <a:xfrm>
            <a:off x="161447" y="1167016"/>
            <a:ext cx="6469811" cy="504176"/>
          </a:xfrm>
          <a:prstGeom prst="rect">
            <a:avLst/>
          </a:prstGeom>
          <a:solidFill>
            <a:srgbClr val="FFCC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dirty="0">
                <a:solidFill>
                  <a:schemeClr val="tx1"/>
                </a:solidFill>
              </a:rPr>
              <a:t>Professional Growth</a:t>
            </a:r>
            <a:endParaRPr lang="en-GB" sz="2800" b="1" dirty="0">
              <a:solidFill>
                <a:schemeClr val="tx1"/>
              </a:solidFill>
            </a:endParaRPr>
          </a:p>
        </p:txBody>
      </p:sp>
      <p:sp>
        <p:nvSpPr>
          <p:cNvPr id="9" name="TextBox 8">
            <a:extLst>
              <a:ext uri="{FF2B5EF4-FFF2-40B4-BE49-F238E27FC236}">
                <a16:creationId xmlns:a16="http://schemas.microsoft.com/office/drawing/2014/main" id="{32B37C3A-B3E4-FBAC-A6C6-0A9DADB7C4BA}"/>
              </a:ext>
            </a:extLst>
          </p:cNvPr>
          <p:cNvSpPr txBox="1"/>
          <p:nvPr/>
        </p:nvSpPr>
        <p:spPr>
          <a:xfrm>
            <a:off x="161447" y="1734872"/>
            <a:ext cx="3436620" cy="338554"/>
          </a:xfrm>
          <a:prstGeom prst="rect">
            <a:avLst/>
          </a:prstGeom>
          <a:noFill/>
        </p:spPr>
        <p:txBody>
          <a:bodyPr wrap="square">
            <a:spAutoFit/>
          </a:bodyPr>
          <a:lstStyle/>
          <a:p>
            <a:r>
              <a:rPr lang="en-US" sz="1600" b="1" dirty="0"/>
              <a:t>And this is how that looks</a:t>
            </a:r>
            <a:r>
              <a:rPr lang="en-US" sz="1600" b="1" dirty="0">
                <a:solidFill>
                  <a:schemeClr val="tx1"/>
                </a:solidFill>
              </a:rPr>
              <a:t>…</a:t>
            </a:r>
            <a:endParaRPr lang="en-GB" sz="1600" b="1" dirty="0">
              <a:solidFill>
                <a:schemeClr val="tx1"/>
              </a:solidFill>
            </a:endParaRPr>
          </a:p>
        </p:txBody>
      </p:sp>
      <p:pic>
        <p:nvPicPr>
          <p:cNvPr id="4" name="Picture 3">
            <a:extLst>
              <a:ext uri="{FF2B5EF4-FFF2-40B4-BE49-F238E27FC236}">
                <a16:creationId xmlns:a16="http://schemas.microsoft.com/office/drawing/2014/main" id="{50882B16-52CA-E4E8-54ED-89ED0CCD19B4}"/>
              </a:ext>
            </a:extLst>
          </p:cNvPr>
          <p:cNvPicPr>
            <a:picLocks noChangeAspect="1"/>
          </p:cNvPicPr>
          <p:nvPr/>
        </p:nvPicPr>
        <p:blipFill>
          <a:blip r:embed="rId3"/>
          <a:stretch>
            <a:fillRect/>
          </a:stretch>
        </p:blipFill>
        <p:spPr>
          <a:xfrm>
            <a:off x="128805" y="2241210"/>
            <a:ext cx="6387596" cy="6837265"/>
          </a:xfrm>
          <a:prstGeom prst="rect">
            <a:avLst/>
          </a:prstGeom>
        </p:spPr>
      </p:pic>
      <p:sp>
        <p:nvSpPr>
          <p:cNvPr id="2" name="Slide Number Placeholder 1">
            <a:extLst>
              <a:ext uri="{FF2B5EF4-FFF2-40B4-BE49-F238E27FC236}">
                <a16:creationId xmlns:a16="http://schemas.microsoft.com/office/drawing/2014/main" id="{2A0BDD73-564A-F224-A823-8C077355BF28}"/>
              </a:ext>
            </a:extLst>
          </p:cNvPr>
          <p:cNvSpPr>
            <a:spLocks noGrp="1"/>
          </p:cNvSpPr>
          <p:nvPr>
            <p:ph type="sldNum" sz="quarter" idx="12"/>
          </p:nvPr>
        </p:nvSpPr>
        <p:spPr/>
        <p:txBody>
          <a:bodyPr/>
          <a:lstStyle/>
          <a:p>
            <a:fld id="{1FB9D902-7619-4FE9-85FD-13C2F25CAED9}" type="slidenum">
              <a:rPr lang="en-GB" smtClean="0"/>
              <a:t>61</a:t>
            </a:fld>
            <a:endParaRPr lang="en-GB"/>
          </a:p>
        </p:txBody>
      </p:sp>
    </p:spTree>
    <p:extLst>
      <p:ext uri="{BB962C8B-B14F-4D97-AF65-F5344CB8AC3E}">
        <p14:creationId xmlns:p14="http://schemas.microsoft.com/office/powerpoint/2010/main" val="17888153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76B738-B55F-4DAC-2B4A-35BE7AA686E4}"/>
            </a:ext>
          </a:extLst>
        </p:cNvPr>
        <p:cNvGrpSpPr/>
        <p:nvPr/>
      </p:nvGrpSpPr>
      <p:grpSpPr>
        <a:xfrm>
          <a:off x="0" y="0"/>
          <a:ext cx="0" cy="0"/>
          <a:chOff x="0" y="0"/>
          <a:chExt cx="0" cy="0"/>
        </a:xfrm>
      </p:grpSpPr>
      <p:pic>
        <p:nvPicPr>
          <p:cNvPr id="46" name="Picture 45">
            <a:extLst>
              <a:ext uri="{FF2B5EF4-FFF2-40B4-BE49-F238E27FC236}">
                <a16:creationId xmlns:a16="http://schemas.microsoft.com/office/drawing/2014/main" id="{6EDD63B2-3B98-AE46-40AD-268BDD0CEA6D}"/>
              </a:ext>
            </a:extLst>
          </p:cNvPr>
          <p:cNvPicPr>
            <a:picLocks noChangeAspect="1"/>
          </p:cNvPicPr>
          <p:nvPr/>
        </p:nvPicPr>
        <p:blipFill>
          <a:blip r:embed="rId2"/>
          <a:stretch>
            <a:fillRect/>
          </a:stretch>
        </p:blipFill>
        <p:spPr>
          <a:xfrm>
            <a:off x="0" y="152150"/>
            <a:ext cx="6858000" cy="951186"/>
          </a:xfrm>
          <a:prstGeom prst="rect">
            <a:avLst/>
          </a:prstGeom>
        </p:spPr>
      </p:pic>
      <p:sp>
        <p:nvSpPr>
          <p:cNvPr id="13" name="TextBox 12">
            <a:extLst>
              <a:ext uri="{FF2B5EF4-FFF2-40B4-BE49-F238E27FC236}">
                <a16:creationId xmlns:a16="http://schemas.microsoft.com/office/drawing/2014/main" id="{AED4F4B6-F560-0236-A421-80C1ECA07FC1}"/>
              </a:ext>
            </a:extLst>
          </p:cNvPr>
          <p:cNvSpPr txBox="1"/>
          <p:nvPr/>
        </p:nvSpPr>
        <p:spPr>
          <a:xfrm>
            <a:off x="1641159" y="827525"/>
            <a:ext cx="4257099" cy="338554"/>
          </a:xfrm>
          <a:prstGeom prst="rect">
            <a:avLst/>
          </a:prstGeom>
          <a:noFill/>
        </p:spPr>
        <p:txBody>
          <a:bodyPr wrap="square" rtlCol="0">
            <a:spAutoFit/>
          </a:bodyPr>
          <a:lstStyle/>
          <a:p>
            <a:r>
              <a:rPr lang="en-GB" sz="1600" b="1" dirty="0">
                <a:solidFill>
                  <a:srgbClr val="02765C"/>
                </a:solidFill>
              </a:rPr>
              <a:t>Ready		Respectful			 Safe</a:t>
            </a:r>
          </a:p>
        </p:txBody>
      </p:sp>
      <p:sp>
        <p:nvSpPr>
          <p:cNvPr id="50" name="Rectangle 49">
            <a:extLst>
              <a:ext uri="{FF2B5EF4-FFF2-40B4-BE49-F238E27FC236}">
                <a16:creationId xmlns:a16="http://schemas.microsoft.com/office/drawing/2014/main" id="{D504DD3B-A0B8-D93D-1043-86ABDFB35BFE}"/>
              </a:ext>
            </a:extLst>
          </p:cNvPr>
          <p:cNvSpPr/>
          <p:nvPr/>
        </p:nvSpPr>
        <p:spPr>
          <a:xfrm>
            <a:off x="161447" y="1167016"/>
            <a:ext cx="6469811" cy="504176"/>
          </a:xfrm>
          <a:prstGeom prst="rect">
            <a:avLst/>
          </a:prstGeom>
          <a:solidFill>
            <a:srgbClr val="FFCC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dirty="0">
                <a:solidFill>
                  <a:schemeClr val="tx1"/>
                </a:solidFill>
              </a:rPr>
              <a:t>Professional Growth</a:t>
            </a:r>
            <a:endParaRPr lang="en-GB" sz="2800" b="1" dirty="0">
              <a:solidFill>
                <a:schemeClr val="tx1"/>
              </a:solidFill>
            </a:endParaRPr>
          </a:p>
        </p:txBody>
      </p:sp>
      <p:sp>
        <p:nvSpPr>
          <p:cNvPr id="9" name="TextBox 8">
            <a:extLst>
              <a:ext uri="{FF2B5EF4-FFF2-40B4-BE49-F238E27FC236}">
                <a16:creationId xmlns:a16="http://schemas.microsoft.com/office/drawing/2014/main" id="{C7A68ABB-9B3A-E98A-529C-45406E78E697}"/>
              </a:ext>
            </a:extLst>
          </p:cNvPr>
          <p:cNvSpPr txBox="1"/>
          <p:nvPr/>
        </p:nvSpPr>
        <p:spPr>
          <a:xfrm>
            <a:off x="161447" y="1734872"/>
            <a:ext cx="3436620" cy="338554"/>
          </a:xfrm>
          <a:prstGeom prst="rect">
            <a:avLst/>
          </a:prstGeom>
          <a:noFill/>
        </p:spPr>
        <p:txBody>
          <a:bodyPr wrap="square">
            <a:spAutoFit/>
          </a:bodyPr>
          <a:lstStyle/>
          <a:p>
            <a:r>
              <a:rPr lang="en-US" sz="1600" b="1" dirty="0"/>
              <a:t>And this is how that looks</a:t>
            </a:r>
            <a:r>
              <a:rPr lang="en-US" sz="1600" b="1" dirty="0">
                <a:solidFill>
                  <a:schemeClr val="tx1"/>
                </a:solidFill>
              </a:rPr>
              <a:t>…</a:t>
            </a:r>
            <a:endParaRPr lang="en-GB" sz="1600" b="1" dirty="0">
              <a:solidFill>
                <a:schemeClr val="tx1"/>
              </a:solidFill>
            </a:endParaRPr>
          </a:p>
        </p:txBody>
      </p:sp>
      <p:pic>
        <p:nvPicPr>
          <p:cNvPr id="3" name="Picture 2">
            <a:extLst>
              <a:ext uri="{FF2B5EF4-FFF2-40B4-BE49-F238E27FC236}">
                <a16:creationId xmlns:a16="http://schemas.microsoft.com/office/drawing/2014/main" id="{C764A945-C44E-70FA-E030-8943DAB50D81}"/>
              </a:ext>
            </a:extLst>
          </p:cNvPr>
          <p:cNvPicPr>
            <a:picLocks noChangeAspect="1"/>
          </p:cNvPicPr>
          <p:nvPr/>
        </p:nvPicPr>
        <p:blipFill>
          <a:blip r:embed="rId3"/>
          <a:stretch>
            <a:fillRect/>
          </a:stretch>
        </p:blipFill>
        <p:spPr>
          <a:xfrm>
            <a:off x="444442" y="2073426"/>
            <a:ext cx="5969116" cy="7515074"/>
          </a:xfrm>
          <a:prstGeom prst="rect">
            <a:avLst/>
          </a:prstGeom>
        </p:spPr>
      </p:pic>
      <p:sp>
        <p:nvSpPr>
          <p:cNvPr id="2" name="Slide Number Placeholder 1">
            <a:extLst>
              <a:ext uri="{FF2B5EF4-FFF2-40B4-BE49-F238E27FC236}">
                <a16:creationId xmlns:a16="http://schemas.microsoft.com/office/drawing/2014/main" id="{28D9EEF8-945C-19A0-73C5-27990B4AC51E}"/>
              </a:ext>
            </a:extLst>
          </p:cNvPr>
          <p:cNvSpPr>
            <a:spLocks noGrp="1"/>
          </p:cNvSpPr>
          <p:nvPr>
            <p:ph type="sldNum" sz="quarter" idx="12"/>
          </p:nvPr>
        </p:nvSpPr>
        <p:spPr/>
        <p:txBody>
          <a:bodyPr/>
          <a:lstStyle/>
          <a:p>
            <a:fld id="{1FB9D902-7619-4FE9-85FD-13C2F25CAED9}" type="slidenum">
              <a:rPr lang="en-GB" smtClean="0"/>
              <a:t>62</a:t>
            </a:fld>
            <a:endParaRPr lang="en-GB"/>
          </a:p>
        </p:txBody>
      </p:sp>
    </p:spTree>
    <p:extLst>
      <p:ext uri="{BB962C8B-B14F-4D97-AF65-F5344CB8AC3E}">
        <p14:creationId xmlns:p14="http://schemas.microsoft.com/office/powerpoint/2010/main" val="29104033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7C1AC0-B706-C5FC-E56A-9091E8141A09}"/>
            </a:ext>
          </a:extLst>
        </p:cNvPr>
        <p:cNvGrpSpPr/>
        <p:nvPr/>
      </p:nvGrpSpPr>
      <p:grpSpPr>
        <a:xfrm>
          <a:off x="0" y="0"/>
          <a:ext cx="0" cy="0"/>
          <a:chOff x="0" y="0"/>
          <a:chExt cx="0" cy="0"/>
        </a:xfrm>
      </p:grpSpPr>
      <p:pic>
        <p:nvPicPr>
          <p:cNvPr id="46" name="Picture 45">
            <a:extLst>
              <a:ext uri="{FF2B5EF4-FFF2-40B4-BE49-F238E27FC236}">
                <a16:creationId xmlns:a16="http://schemas.microsoft.com/office/drawing/2014/main" id="{A051496F-49A0-1767-59C9-E1B7296D0C42}"/>
              </a:ext>
            </a:extLst>
          </p:cNvPr>
          <p:cNvPicPr>
            <a:picLocks noChangeAspect="1"/>
          </p:cNvPicPr>
          <p:nvPr/>
        </p:nvPicPr>
        <p:blipFill>
          <a:blip r:embed="rId2"/>
          <a:stretch>
            <a:fillRect/>
          </a:stretch>
        </p:blipFill>
        <p:spPr>
          <a:xfrm>
            <a:off x="0" y="152150"/>
            <a:ext cx="6858000" cy="951186"/>
          </a:xfrm>
          <a:prstGeom prst="rect">
            <a:avLst/>
          </a:prstGeom>
        </p:spPr>
      </p:pic>
      <p:sp>
        <p:nvSpPr>
          <p:cNvPr id="13" name="TextBox 12">
            <a:extLst>
              <a:ext uri="{FF2B5EF4-FFF2-40B4-BE49-F238E27FC236}">
                <a16:creationId xmlns:a16="http://schemas.microsoft.com/office/drawing/2014/main" id="{819A51FF-1F67-250D-5693-9BF455D7507A}"/>
              </a:ext>
            </a:extLst>
          </p:cNvPr>
          <p:cNvSpPr txBox="1"/>
          <p:nvPr/>
        </p:nvSpPr>
        <p:spPr>
          <a:xfrm>
            <a:off x="1641159" y="827525"/>
            <a:ext cx="4257099" cy="338554"/>
          </a:xfrm>
          <a:prstGeom prst="rect">
            <a:avLst/>
          </a:prstGeom>
          <a:noFill/>
        </p:spPr>
        <p:txBody>
          <a:bodyPr wrap="square" rtlCol="0">
            <a:spAutoFit/>
          </a:bodyPr>
          <a:lstStyle/>
          <a:p>
            <a:r>
              <a:rPr lang="en-GB" sz="1600" b="1" dirty="0">
                <a:solidFill>
                  <a:srgbClr val="02765C"/>
                </a:solidFill>
              </a:rPr>
              <a:t>Ready		Respectful			 Safe</a:t>
            </a:r>
          </a:p>
        </p:txBody>
      </p:sp>
      <p:sp>
        <p:nvSpPr>
          <p:cNvPr id="50" name="Rectangle 49">
            <a:extLst>
              <a:ext uri="{FF2B5EF4-FFF2-40B4-BE49-F238E27FC236}">
                <a16:creationId xmlns:a16="http://schemas.microsoft.com/office/drawing/2014/main" id="{341EC4CA-F11B-AF83-6D3F-07A1BE8C7C86}"/>
              </a:ext>
            </a:extLst>
          </p:cNvPr>
          <p:cNvSpPr/>
          <p:nvPr/>
        </p:nvSpPr>
        <p:spPr>
          <a:xfrm>
            <a:off x="161447" y="1167016"/>
            <a:ext cx="6469811" cy="504176"/>
          </a:xfrm>
          <a:prstGeom prst="rect">
            <a:avLst/>
          </a:prstGeom>
          <a:solidFill>
            <a:srgbClr val="FFCC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dirty="0">
                <a:solidFill>
                  <a:schemeClr val="tx1"/>
                </a:solidFill>
              </a:rPr>
              <a:t>ECT</a:t>
            </a:r>
            <a:endParaRPr lang="en-GB" sz="2800" b="1" dirty="0">
              <a:solidFill>
                <a:schemeClr val="tx1"/>
              </a:solidFill>
            </a:endParaRPr>
          </a:p>
        </p:txBody>
      </p:sp>
      <p:sp>
        <p:nvSpPr>
          <p:cNvPr id="7" name="TextBox 6">
            <a:extLst>
              <a:ext uri="{FF2B5EF4-FFF2-40B4-BE49-F238E27FC236}">
                <a16:creationId xmlns:a16="http://schemas.microsoft.com/office/drawing/2014/main" id="{CD8B9352-660D-4E6B-E2CB-2EF93075A9B6}"/>
              </a:ext>
            </a:extLst>
          </p:cNvPr>
          <p:cNvSpPr txBox="1"/>
          <p:nvPr/>
        </p:nvSpPr>
        <p:spPr>
          <a:xfrm>
            <a:off x="157778" y="1638696"/>
            <a:ext cx="3436620" cy="338554"/>
          </a:xfrm>
          <a:prstGeom prst="rect">
            <a:avLst/>
          </a:prstGeom>
          <a:noFill/>
        </p:spPr>
        <p:txBody>
          <a:bodyPr wrap="square">
            <a:spAutoFit/>
          </a:bodyPr>
          <a:lstStyle/>
          <a:p>
            <a:r>
              <a:rPr lang="en-US" sz="1600" b="1" dirty="0">
                <a:solidFill>
                  <a:schemeClr val="tx1"/>
                </a:solidFill>
              </a:rPr>
              <a:t>This is what we believe…</a:t>
            </a:r>
            <a:endParaRPr lang="en-GB" sz="1600" b="1" dirty="0">
              <a:solidFill>
                <a:schemeClr val="tx1"/>
              </a:solidFill>
            </a:endParaRPr>
          </a:p>
        </p:txBody>
      </p:sp>
      <p:sp>
        <p:nvSpPr>
          <p:cNvPr id="8" name="TextBox 7">
            <a:extLst>
              <a:ext uri="{FF2B5EF4-FFF2-40B4-BE49-F238E27FC236}">
                <a16:creationId xmlns:a16="http://schemas.microsoft.com/office/drawing/2014/main" id="{2152BB9D-251E-5543-1B14-CA4FF06FD251}"/>
              </a:ext>
            </a:extLst>
          </p:cNvPr>
          <p:cNvSpPr txBox="1"/>
          <p:nvPr/>
        </p:nvSpPr>
        <p:spPr>
          <a:xfrm>
            <a:off x="194091" y="2697611"/>
            <a:ext cx="3436620" cy="338554"/>
          </a:xfrm>
          <a:prstGeom prst="rect">
            <a:avLst/>
          </a:prstGeom>
          <a:noFill/>
        </p:spPr>
        <p:txBody>
          <a:bodyPr wrap="square">
            <a:spAutoFit/>
          </a:bodyPr>
          <a:lstStyle/>
          <a:p>
            <a:r>
              <a:rPr lang="en-US" sz="1600" b="1" dirty="0"/>
              <a:t>So this is what we do</a:t>
            </a:r>
            <a:r>
              <a:rPr lang="en-US" sz="1600" b="1" dirty="0">
                <a:solidFill>
                  <a:schemeClr val="tx1"/>
                </a:solidFill>
              </a:rPr>
              <a:t>…</a:t>
            </a:r>
            <a:endParaRPr lang="en-GB" sz="1600" b="1" dirty="0">
              <a:solidFill>
                <a:schemeClr val="tx1"/>
              </a:solidFill>
            </a:endParaRPr>
          </a:p>
        </p:txBody>
      </p:sp>
      <p:sp>
        <p:nvSpPr>
          <p:cNvPr id="9" name="TextBox 8">
            <a:extLst>
              <a:ext uri="{FF2B5EF4-FFF2-40B4-BE49-F238E27FC236}">
                <a16:creationId xmlns:a16="http://schemas.microsoft.com/office/drawing/2014/main" id="{F7A2DC09-8E3A-AB1B-E86B-5204EBEE48D7}"/>
              </a:ext>
            </a:extLst>
          </p:cNvPr>
          <p:cNvSpPr txBox="1"/>
          <p:nvPr/>
        </p:nvSpPr>
        <p:spPr>
          <a:xfrm>
            <a:off x="157778" y="7802386"/>
            <a:ext cx="3436620" cy="338554"/>
          </a:xfrm>
          <a:prstGeom prst="rect">
            <a:avLst/>
          </a:prstGeom>
          <a:noFill/>
        </p:spPr>
        <p:txBody>
          <a:bodyPr wrap="square">
            <a:spAutoFit/>
          </a:bodyPr>
          <a:lstStyle/>
          <a:p>
            <a:r>
              <a:rPr lang="en-US" sz="1600" b="1" dirty="0"/>
              <a:t>And this is how that looks</a:t>
            </a:r>
            <a:r>
              <a:rPr lang="en-US" sz="1600" b="1" dirty="0">
                <a:solidFill>
                  <a:schemeClr val="tx1"/>
                </a:solidFill>
              </a:rPr>
              <a:t>…</a:t>
            </a:r>
            <a:endParaRPr lang="en-GB" sz="1600" b="1" dirty="0">
              <a:solidFill>
                <a:schemeClr val="tx1"/>
              </a:solidFill>
            </a:endParaRPr>
          </a:p>
        </p:txBody>
      </p:sp>
      <p:sp>
        <p:nvSpPr>
          <p:cNvPr id="10" name="Rectangle 9">
            <a:extLst>
              <a:ext uri="{FF2B5EF4-FFF2-40B4-BE49-F238E27FC236}">
                <a16:creationId xmlns:a16="http://schemas.microsoft.com/office/drawing/2014/main" id="{ED47E3A7-0A30-15D4-544F-DAEA7DF495E6}"/>
              </a:ext>
            </a:extLst>
          </p:cNvPr>
          <p:cNvSpPr/>
          <p:nvPr/>
        </p:nvSpPr>
        <p:spPr>
          <a:xfrm>
            <a:off x="194090" y="3009441"/>
            <a:ext cx="6469811" cy="1528013"/>
          </a:xfrm>
          <a:prstGeom prst="rect">
            <a:avLst/>
          </a:prstGeom>
          <a:solidFill>
            <a:srgbClr val="FFCC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400" dirty="0">
                <a:solidFill>
                  <a:schemeClr val="tx1"/>
                </a:solidFill>
              </a:rPr>
              <a:t>We use UCL as our provider of the Early Careers Framework. </a:t>
            </a:r>
            <a:r>
              <a:rPr lang="en-US" sz="1400" b="0" i="0" dirty="0">
                <a:solidFill>
                  <a:srgbClr val="1A1A1A"/>
                </a:solidFill>
                <a:effectLst/>
              </a:rPr>
              <a:t>The ECF is a two-year government funded induction which offers a framework and resources to better support early career teachers and their mentors. </a:t>
            </a:r>
          </a:p>
          <a:p>
            <a:r>
              <a:rPr lang="en-US" sz="1400" dirty="0">
                <a:solidFill>
                  <a:srgbClr val="1A1A1A"/>
                </a:solidFill>
              </a:rPr>
              <a:t>The</a:t>
            </a:r>
            <a:r>
              <a:rPr lang="en-US" sz="1400" b="0" i="0" dirty="0">
                <a:solidFill>
                  <a:srgbClr val="1A1A1A"/>
                </a:solidFill>
                <a:effectLst/>
              </a:rPr>
              <a:t> </a:t>
            </a:r>
            <a:r>
              <a:rPr lang="en-US" sz="1400" b="0" i="0" dirty="0" err="1">
                <a:solidFill>
                  <a:srgbClr val="1A1A1A"/>
                </a:solidFill>
                <a:effectLst/>
              </a:rPr>
              <a:t>programmes</a:t>
            </a:r>
            <a:r>
              <a:rPr lang="en-US" sz="1400" b="0" i="0" dirty="0">
                <a:solidFill>
                  <a:srgbClr val="1A1A1A"/>
                </a:solidFill>
                <a:effectLst/>
              </a:rPr>
              <a:t> serve the early career teacher and their mentor, who is also a member of </a:t>
            </a:r>
            <a:r>
              <a:rPr lang="en-US" sz="1400" b="0" i="0" dirty="0" err="1">
                <a:solidFill>
                  <a:srgbClr val="1A1A1A"/>
                </a:solidFill>
                <a:effectLst/>
              </a:rPr>
              <a:t>Muscliff</a:t>
            </a:r>
            <a:r>
              <a:rPr lang="en-US" sz="1400" b="0" i="0" dirty="0">
                <a:solidFill>
                  <a:srgbClr val="1A1A1A"/>
                </a:solidFill>
                <a:effectLst/>
              </a:rPr>
              <a:t> staff. They fully address the 5 core areas of the Early Career Framework across 5 modules in the first year and 4 modules in the second year.</a:t>
            </a:r>
            <a:endParaRPr lang="en-GB" sz="1400" dirty="0">
              <a:solidFill>
                <a:schemeClr val="tx1"/>
              </a:solidFill>
            </a:endParaRPr>
          </a:p>
        </p:txBody>
      </p:sp>
      <p:sp>
        <p:nvSpPr>
          <p:cNvPr id="11" name="Rectangle 10">
            <a:extLst>
              <a:ext uri="{FF2B5EF4-FFF2-40B4-BE49-F238E27FC236}">
                <a16:creationId xmlns:a16="http://schemas.microsoft.com/office/drawing/2014/main" id="{611A7A6F-1C0B-8ECD-97B3-81C59F5BE831}"/>
              </a:ext>
            </a:extLst>
          </p:cNvPr>
          <p:cNvSpPr/>
          <p:nvPr/>
        </p:nvSpPr>
        <p:spPr>
          <a:xfrm>
            <a:off x="194091" y="1920046"/>
            <a:ext cx="6469811" cy="748911"/>
          </a:xfrm>
          <a:prstGeom prst="rect">
            <a:avLst/>
          </a:prstGeom>
          <a:solidFill>
            <a:srgbClr val="FFCC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fontAlgn="t"/>
            <a:r>
              <a:rPr lang="en-US" sz="1400" b="0" i="0" dirty="0">
                <a:solidFill>
                  <a:srgbClr val="1A1A1A"/>
                </a:solidFill>
                <a:effectLst/>
              </a:rPr>
              <a:t>Induction for Early Career Teachers (ECTs) is an important preparation for teachers, so that they can become ever more effective in the classroom and will wish to stay in the profession. </a:t>
            </a:r>
            <a:endParaRPr lang="en-GB" sz="1400" dirty="0">
              <a:solidFill>
                <a:schemeClr val="tx1"/>
              </a:solidFill>
              <a:effectLst/>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B637500B-DB50-6338-C275-AEC3339A4723}"/>
              </a:ext>
            </a:extLst>
          </p:cNvPr>
          <p:cNvSpPr/>
          <p:nvPr/>
        </p:nvSpPr>
        <p:spPr>
          <a:xfrm>
            <a:off x="157778" y="8169594"/>
            <a:ext cx="6469811" cy="1619075"/>
          </a:xfrm>
          <a:prstGeom prst="rect">
            <a:avLst/>
          </a:prstGeom>
          <a:solidFill>
            <a:srgbClr val="FFCC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l" fontAlgn="t"/>
            <a:r>
              <a:rPr lang="en-US" altLang="en-US" sz="1200" dirty="0">
                <a:solidFill>
                  <a:schemeClr val="tx1"/>
                </a:solidFill>
              </a:rPr>
              <a:t>Our ECTs are carefully placed within a team to offer a best model of support, working alongside our most experienced members of staff and benefiting from their guidance. An emphasis is very much placed on reflection with colleagues, and high-quality professional discussion. Our open door policy means that our ECTs are free to visit other classes and colleagues drop into ECT classrooms in a non-judgmental way.</a:t>
            </a:r>
          </a:p>
          <a:p>
            <a:pPr algn="l" fontAlgn="t"/>
            <a:r>
              <a:rPr lang="en-US" altLang="en-US" sz="1200" dirty="0">
                <a:solidFill>
                  <a:schemeClr val="tx1"/>
                </a:solidFill>
              </a:rPr>
              <a:t>Our ECTs are supported by a mentor (SLT) and we also benefit from having an ECT leader who facilitates the process on behalf of UCL. Our ECT reports have been used as model-exemplification by UCL.    </a:t>
            </a:r>
            <a:endParaRPr lang="en-GB" altLang="en-US" sz="1200" dirty="0">
              <a:solidFill>
                <a:schemeClr val="tx1"/>
              </a:solidFill>
            </a:endParaRPr>
          </a:p>
        </p:txBody>
      </p:sp>
      <p:pic>
        <p:nvPicPr>
          <p:cNvPr id="2" name="Picture 1">
            <a:extLst>
              <a:ext uri="{FF2B5EF4-FFF2-40B4-BE49-F238E27FC236}">
                <a16:creationId xmlns:a16="http://schemas.microsoft.com/office/drawing/2014/main" id="{CBEEB5E2-5836-9365-7831-02F4D7753B72}"/>
              </a:ext>
            </a:extLst>
          </p:cNvPr>
          <p:cNvPicPr>
            <a:picLocks noChangeAspect="1"/>
          </p:cNvPicPr>
          <p:nvPr/>
        </p:nvPicPr>
        <p:blipFill>
          <a:blip r:embed="rId3"/>
          <a:stretch>
            <a:fillRect/>
          </a:stretch>
        </p:blipFill>
        <p:spPr>
          <a:xfrm>
            <a:off x="194089" y="4638007"/>
            <a:ext cx="4934155" cy="3135725"/>
          </a:xfrm>
          <a:prstGeom prst="rect">
            <a:avLst/>
          </a:prstGeom>
        </p:spPr>
      </p:pic>
      <p:sp>
        <p:nvSpPr>
          <p:cNvPr id="3" name="Slide Number Placeholder 2">
            <a:extLst>
              <a:ext uri="{FF2B5EF4-FFF2-40B4-BE49-F238E27FC236}">
                <a16:creationId xmlns:a16="http://schemas.microsoft.com/office/drawing/2014/main" id="{9B6547AD-D590-A93B-43EC-51596DA733DE}"/>
              </a:ext>
            </a:extLst>
          </p:cNvPr>
          <p:cNvSpPr>
            <a:spLocks noGrp="1"/>
          </p:cNvSpPr>
          <p:nvPr>
            <p:ph type="sldNum" sz="quarter" idx="12"/>
          </p:nvPr>
        </p:nvSpPr>
        <p:spPr/>
        <p:txBody>
          <a:bodyPr/>
          <a:lstStyle/>
          <a:p>
            <a:fld id="{1FB9D902-7619-4FE9-85FD-13C2F25CAED9}" type="slidenum">
              <a:rPr lang="en-GB" smtClean="0"/>
              <a:t>63</a:t>
            </a:fld>
            <a:endParaRPr lang="en-GB"/>
          </a:p>
        </p:txBody>
      </p:sp>
    </p:spTree>
    <p:extLst>
      <p:ext uri="{BB962C8B-B14F-4D97-AF65-F5344CB8AC3E}">
        <p14:creationId xmlns:p14="http://schemas.microsoft.com/office/powerpoint/2010/main" val="35665773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E01689-0919-1ED7-5AB7-E941CBFDE89C}"/>
            </a:ext>
          </a:extLst>
        </p:cNvPr>
        <p:cNvGrpSpPr/>
        <p:nvPr/>
      </p:nvGrpSpPr>
      <p:grpSpPr>
        <a:xfrm>
          <a:off x="0" y="0"/>
          <a:ext cx="0" cy="0"/>
          <a:chOff x="0" y="0"/>
          <a:chExt cx="0" cy="0"/>
        </a:xfrm>
      </p:grpSpPr>
      <p:pic>
        <p:nvPicPr>
          <p:cNvPr id="46" name="Picture 45">
            <a:extLst>
              <a:ext uri="{FF2B5EF4-FFF2-40B4-BE49-F238E27FC236}">
                <a16:creationId xmlns:a16="http://schemas.microsoft.com/office/drawing/2014/main" id="{FCD377CA-B945-A3F9-0046-03429F5D423B}"/>
              </a:ext>
            </a:extLst>
          </p:cNvPr>
          <p:cNvPicPr>
            <a:picLocks noChangeAspect="1"/>
          </p:cNvPicPr>
          <p:nvPr/>
        </p:nvPicPr>
        <p:blipFill>
          <a:blip r:embed="rId2"/>
          <a:stretch>
            <a:fillRect/>
          </a:stretch>
        </p:blipFill>
        <p:spPr>
          <a:xfrm>
            <a:off x="0" y="152150"/>
            <a:ext cx="6858000" cy="951186"/>
          </a:xfrm>
          <a:prstGeom prst="rect">
            <a:avLst/>
          </a:prstGeom>
        </p:spPr>
      </p:pic>
      <p:sp>
        <p:nvSpPr>
          <p:cNvPr id="13" name="TextBox 12">
            <a:extLst>
              <a:ext uri="{FF2B5EF4-FFF2-40B4-BE49-F238E27FC236}">
                <a16:creationId xmlns:a16="http://schemas.microsoft.com/office/drawing/2014/main" id="{9B180475-0B66-09AD-3C0B-3B180C085CE5}"/>
              </a:ext>
            </a:extLst>
          </p:cNvPr>
          <p:cNvSpPr txBox="1"/>
          <p:nvPr/>
        </p:nvSpPr>
        <p:spPr>
          <a:xfrm>
            <a:off x="1641159" y="827525"/>
            <a:ext cx="4257099" cy="338554"/>
          </a:xfrm>
          <a:prstGeom prst="rect">
            <a:avLst/>
          </a:prstGeom>
          <a:noFill/>
        </p:spPr>
        <p:txBody>
          <a:bodyPr wrap="square" rtlCol="0">
            <a:spAutoFit/>
          </a:bodyPr>
          <a:lstStyle/>
          <a:p>
            <a:r>
              <a:rPr lang="en-GB" sz="1600" b="1" dirty="0">
                <a:solidFill>
                  <a:srgbClr val="02765C"/>
                </a:solidFill>
              </a:rPr>
              <a:t>Ready		Respectful			 Safe</a:t>
            </a:r>
          </a:p>
        </p:txBody>
      </p:sp>
      <p:sp>
        <p:nvSpPr>
          <p:cNvPr id="50" name="Rectangle 49">
            <a:extLst>
              <a:ext uri="{FF2B5EF4-FFF2-40B4-BE49-F238E27FC236}">
                <a16:creationId xmlns:a16="http://schemas.microsoft.com/office/drawing/2014/main" id="{A65E9891-C8CD-2066-73AF-46C0404759C0}"/>
              </a:ext>
            </a:extLst>
          </p:cNvPr>
          <p:cNvSpPr/>
          <p:nvPr/>
        </p:nvSpPr>
        <p:spPr>
          <a:xfrm>
            <a:off x="161447" y="1167016"/>
            <a:ext cx="6469811" cy="504176"/>
          </a:xfrm>
          <a:prstGeom prst="rect">
            <a:avLst/>
          </a:prstGeom>
          <a:solidFill>
            <a:srgbClr val="FFCC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dirty="0">
                <a:solidFill>
                  <a:schemeClr val="tx1"/>
                </a:solidFill>
              </a:rPr>
              <a:t>Further CPD</a:t>
            </a:r>
            <a:endParaRPr lang="en-GB" sz="2800" b="1" dirty="0">
              <a:solidFill>
                <a:schemeClr val="tx1"/>
              </a:solidFill>
            </a:endParaRPr>
          </a:p>
        </p:txBody>
      </p:sp>
      <p:sp>
        <p:nvSpPr>
          <p:cNvPr id="7" name="TextBox 6">
            <a:extLst>
              <a:ext uri="{FF2B5EF4-FFF2-40B4-BE49-F238E27FC236}">
                <a16:creationId xmlns:a16="http://schemas.microsoft.com/office/drawing/2014/main" id="{98AF5C27-048C-8C15-D5D6-26DBDB039C28}"/>
              </a:ext>
            </a:extLst>
          </p:cNvPr>
          <p:cNvSpPr txBox="1"/>
          <p:nvPr/>
        </p:nvSpPr>
        <p:spPr>
          <a:xfrm>
            <a:off x="157778" y="1638696"/>
            <a:ext cx="3436620" cy="338554"/>
          </a:xfrm>
          <a:prstGeom prst="rect">
            <a:avLst/>
          </a:prstGeom>
          <a:noFill/>
        </p:spPr>
        <p:txBody>
          <a:bodyPr wrap="square">
            <a:spAutoFit/>
          </a:bodyPr>
          <a:lstStyle/>
          <a:p>
            <a:r>
              <a:rPr lang="en-US" sz="1600" b="1" dirty="0">
                <a:solidFill>
                  <a:schemeClr val="tx1"/>
                </a:solidFill>
              </a:rPr>
              <a:t>This is what we believe…</a:t>
            </a:r>
            <a:endParaRPr lang="en-GB" sz="1600" b="1" dirty="0">
              <a:solidFill>
                <a:schemeClr val="tx1"/>
              </a:solidFill>
            </a:endParaRPr>
          </a:p>
        </p:txBody>
      </p:sp>
      <p:sp>
        <p:nvSpPr>
          <p:cNvPr id="8" name="TextBox 7">
            <a:extLst>
              <a:ext uri="{FF2B5EF4-FFF2-40B4-BE49-F238E27FC236}">
                <a16:creationId xmlns:a16="http://schemas.microsoft.com/office/drawing/2014/main" id="{A51FB0E3-0821-C206-6F86-15C31F08BBFC}"/>
              </a:ext>
            </a:extLst>
          </p:cNvPr>
          <p:cNvSpPr txBox="1"/>
          <p:nvPr/>
        </p:nvSpPr>
        <p:spPr>
          <a:xfrm>
            <a:off x="194090" y="2288098"/>
            <a:ext cx="3436620" cy="338554"/>
          </a:xfrm>
          <a:prstGeom prst="rect">
            <a:avLst/>
          </a:prstGeom>
          <a:noFill/>
        </p:spPr>
        <p:txBody>
          <a:bodyPr wrap="square">
            <a:spAutoFit/>
          </a:bodyPr>
          <a:lstStyle/>
          <a:p>
            <a:r>
              <a:rPr lang="en-US" sz="1600" b="1" dirty="0"/>
              <a:t>So this is what we do</a:t>
            </a:r>
            <a:r>
              <a:rPr lang="en-US" sz="1600" b="1" dirty="0">
                <a:solidFill>
                  <a:schemeClr val="tx1"/>
                </a:solidFill>
              </a:rPr>
              <a:t>…</a:t>
            </a:r>
            <a:endParaRPr lang="en-GB" sz="1600" b="1" dirty="0">
              <a:solidFill>
                <a:schemeClr val="tx1"/>
              </a:solidFill>
            </a:endParaRPr>
          </a:p>
        </p:txBody>
      </p:sp>
      <p:sp>
        <p:nvSpPr>
          <p:cNvPr id="10" name="Rectangle 9">
            <a:extLst>
              <a:ext uri="{FF2B5EF4-FFF2-40B4-BE49-F238E27FC236}">
                <a16:creationId xmlns:a16="http://schemas.microsoft.com/office/drawing/2014/main" id="{D0780187-225C-1FEF-9F03-B5A8E8809627}"/>
              </a:ext>
            </a:extLst>
          </p:cNvPr>
          <p:cNvSpPr/>
          <p:nvPr/>
        </p:nvSpPr>
        <p:spPr>
          <a:xfrm>
            <a:off x="157778" y="1912758"/>
            <a:ext cx="6469811" cy="380430"/>
          </a:xfrm>
          <a:prstGeom prst="rect">
            <a:avLst/>
          </a:prstGeom>
          <a:solidFill>
            <a:srgbClr val="FFCC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fontAlgn="t"/>
            <a:r>
              <a:rPr lang="en-US" sz="14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Our biggest asset is our staff. Investing in CPD is critical to succession. </a:t>
            </a:r>
            <a:endParaRPr lang="en-GB" sz="14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824EC5DF-F5E6-9FE4-0B8C-09AFFB2082F6}"/>
              </a:ext>
            </a:extLst>
          </p:cNvPr>
          <p:cNvSpPr/>
          <p:nvPr/>
        </p:nvSpPr>
        <p:spPr>
          <a:xfrm>
            <a:off x="157778" y="2626652"/>
            <a:ext cx="6469811" cy="2065091"/>
          </a:xfrm>
          <a:prstGeom prst="rect">
            <a:avLst/>
          </a:prstGeom>
          <a:solidFill>
            <a:srgbClr val="FFCC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fontAlgn="t"/>
            <a:r>
              <a:rPr lang="en-US" sz="1400" b="0" i="0" dirty="0">
                <a:solidFill>
                  <a:srgbClr val="000000"/>
                </a:solidFill>
                <a:effectLst/>
              </a:rPr>
              <a:t>We are invested in our positive professional learning culture for all staff at </a:t>
            </a:r>
            <a:r>
              <a:rPr lang="en-US" sz="1400" b="0" i="0" dirty="0" err="1">
                <a:solidFill>
                  <a:srgbClr val="000000"/>
                </a:solidFill>
                <a:effectLst/>
              </a:rPr>
              <a:t>Muscliff</a:t>
            </a:r>
            <a:r>
              <a:rPr lang="en-US" sz="1400" b="0" i="0" dirty="0">
                <a:solidFill>
                  <a:srgbClr val="000000"/>
                </a:solidFill>
                <a:effectLst/>
              </a:rPr>
              <a:t> and we are committed to cultivating a climate that encourages and supports professional growth and personal development. At </a:t>
            </a:r>
            <a:r>
              <a:rPr lang="en-US" sz="1400" b="0" i="0" dirty="0" err="1">
                <a:solidFill>
                  <a:srgbClr val="000000"/>
                </a:solidFill>
                <a:effectLst/>
              </a:rPr>
              <a:t>Muscliff</a:t>
            </a:r>
            <a:r>
              <a:rPr lang="en-US" sz="1400" b="0" i="0" dirty="0">
                <a:solidFill>
                  <a:srgbClr val="000000"/>
                </a:solidFill>
                <a:effectLst/>
              </a:rPr>
              <a:t>, we perpetually reflect and challenge our current practice and we consider how the decisions we make as professionals have an impact on pupil outcomes. Through this culture of enquiry, we support, direct and motivate staff so that they are better equipped to develop best practice that is rooted in trusted evidence. The impact is that our children are supported by the highest quality practitioners whose thirst for personal development and inquiring minds enables them to make careful decisions based on high quality research.</a:t>
            </a:r>
            <a:endParaRPr lang="en-GB" sz="1400" dirty="0">
              <a:solidFill>
                <a:schemeClr val="tx1"/>
              </a:solidFill>
              <a:effectLst/>
              <a:ea typeface="Calibri" panose="020F0502020204030204" pitchFamily="34"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F8BC8AB9-7F0B-F6B6-DB75-4C3F85065A43}"/>
              </a:ext>
            </a:extLst>
          </p:cNvPr>
          <p:cNvSpPr>
            <a:spLocks noGrp="1"/>
          </p:cNvSpPr>
          <p:nvPr>
            <p:ph type="sldNum" sz="quarter" idx="12"/>
          </p:nvPr>
        </p:nvSpPr>
        <p:spPr/>
        <p:txBody>
          <a:bodyPr/>
          <a:lstStyle/>
          <a:p>
            <a:fld id="{1FB9D902-7619-4FE9-85FD-13C2F25CAED9}" type="slidenum">
              <a:rPr lang="en-GB" smtClean="0"/>
              <a:t>64</a:t>
            </a:fld>
            <a:endParaRPr lang="en-GB"/>
          </a:p>
        </p:txBody>
      </p:sp>
    </p:spTree>
    <p:extLst>
      <p:ext uri="{BB962C8B-B14F-4D97-AF65-F5344CB8AC3E}">
        <p14:creationId xmlns:p14="http://schemas.microsoft.com/office/powerpoint/2010/main" val="21220811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1F3AF-E9A0-A7DD-18D2-21FA4A9268B9}"/>
            </a:ext>
          </a:extLst>
        </p:cNvPr>
        <p:cNvGrpSpPr/>
        <p:nvPr/>
      </p:nvGrpSpPr>
      <p:grpSpPr>
        <a:xfrm>
          <a:off x="0" y="0"/>
          <a:ext cx="0" cy="0"/>
          <a:chOff x="0" y="0"/>
          <a:chExt cx="0" cy="0"/>
        </a:xfrm>
      </p:grpSpPr>
      <p:pic>
        <p:nvPicPr>
          <p:cNvPr id="46" name="Picture 45">
            <a:extLst>
              <a:ext uri="{FF2B5EF4-FFF2-40B4-BE49-F238E27FC236}">
                <a16:creationId xmlns:a16="http://schemas.microsoft.com/office/drawing/2014/main" id="{E2A4B711-0F8F-D66C-9A85-00D6FE25F35C}"/>
              </a:ext>
            </a:extLst>
          </p:cNvPr>
          <p:cNvPicPr>
            <a:picLocks noChangeAspect="1"/>
          </p:cNvPicPr>
          <p:nvPr/>
        </p:nvPicPr>
        <p:blipFill>
          <a:blip r:embed="rId2"/>
          <a:stretch>
            <a:fillRect/>
          </a:stretch>
        </p:blipFill>
        <p:spPr>
          <a:xfrm>
            <a:off x="0" y="152150"/>
            <a:ext cx="6858000" cy="951186"/>
          </a:xfrm>
          <a:prstGeom prst="rect">
            <a:avLst/>
          </a:prstGeom>
        </p:spPr>
      </p:pic>
      <p:sp>
        <p:nvSpPr>
          <p:cNvPr id="13" name="TextBox 12">
            <a:extLst>
              <a:ext uri="{FF2B5EF4-FFF2-40B4-BE49-F238E27FC236}">
                <a16:creationId xmlns:a16="http://schemas.microsoft.com/office/drawing/2014/main" id="{A49E75D5-D193-9021-C758-98D9CCB1A814}"/>
              </a:ext>
            </a:extLst>
          </p:cNvPr>
          <p:cNvSpPr txBox="1"/>
          <p:nvPr/>
        </p:nvSpPr>
        <p:spPr>
          <a:xfrm>
            <a:off x="1641159" y="827525"/>
            <a:ext cx="4257099" cy="338554"/>
          </a:xfrm>
          <a:prstGeom prst="rect">
            <a:avLst/>
          </a:prstGeom>
          <a:noFill/>
        </p:spPr>
        <p:txBody>
          <a:bodyPr wrap="square" rtlCol="0">
            <a:spAutoFit/>
          </a:bodyPr>
          <a:lstStyle/>
          <a:p>
            <a:r>
              <a:rPr lang="en-GB" sz="1600" b="1" dirty="0">
                <a:solidFill>
                  <a:srgbClr val="02765C"/>
                </a:solidFill>
              </a:rPr>
              <a:t>Ready		Respectful			 Safe</a:t>
            </a:r>
          </a:p>
        </p:txBody>
      </p:sp>
      <p:sp>
        <p:nvSpPr>
          <p:cNvPr id="50" name="Rectangle 49">
            <a:extLst>
              <a:ext uri="{FF2B5EF4-FFF2-40B4-BE49-F238E27FC236}">
                <a16:creationId xmlns:a16="http://schemas.microsoft.com/office/drawing/2014/main" id="{C9077B5D-3519-BB8F-827C-04417EBEB5C5}"/>
              </a:ext>
            </a:extLst>
          </p:cNvPr>
          <p:cNvSpPr/>
          <p:nvPr/>
        </p:nvSpPr>
        <p:spPr>
          <a:xfrm>
            <a:off x="161447" y="1167016"/>
            <a:ext cx="6469811" cy="504176"/>
          </a:xfrm>
          <a:prstGeom prst="rect">
            <a:avLst/>
          </a:prstGeom>
          <a:solidFill>
            <a:srgbClr val="FFDDD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dirty="0">
                <a:solidFill>
                  <a:schemeClr val="tx1"/>
                </a:solidFill>
              </a:rPr>
              <a:t>Relational Behaviour</a:t>
            </a:r>
            <a:endParaRPr lang="en-GB" sz="2800" b="1" dirty="0">
              <a:solidFill>
                <a:schemeClr val="tx1"/>
              </a:solidFill>
            </a:endParaRPr>
          </a:p>
        </p:txBody>
      </p:sp>
      <p:sp>
        <p:nvSpPr>
          <p:cNvPr id="5" name="TextBox 4">
            <a:extLst>
              <a:ext uri="{FF2B5EF4-FFF2-40B4-BE49-F238E27FC236}">
                <a16:creationId xmlns:a16="http://schemas.microsoft.com/office/drawing/2014/main" id="{31275EA0-3388-312B-E6DC-53BA38216E1E}"/>
              </a:ext>
            </a:extLst>
          </p:cNvPr>
          <p:cNvSpPr txBox="1"/>
          <p:nvPr/>
        </p:nvSpPr>
        <p:spPr>
          <a:xfrm>
            <a:off x="157778" y="3881369"/>
            <a:ext cx="638001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200">
              <a:cs typeface="Segoe UI"/>
            </a:endParaRPr>
          </a:p>
        </p:txBody>
      </p:sp>
      <p:sp>
        <p:nvSpPr>
          <p:cNvPr id="4" name="Content Placeholder 2">
            <a:extLst>
              <a:ext uri="{FF2B5EF4-FFF2-40B4-BE49-F238E27FC236}">
                <a16:creationId xmlns:a16="http://schemas.microsoft.com/office/drawing/2014/main" id="{ADB39071-95E5-67DE-2EF8-E9DCCE908E5F}"/>
              </a:ext>
            </a:extLst>
          </p:cNvPr>
          <p:cNvSpPr>
            <a:spLocks noGrp="1" noChangeArrowheads="1"/>
          </p:cNvSpPr>
          <p:nvPr/>
        </p:nvSpPr>
        <p:spPr bwMode="auto">
          <a:xfrm>
            <a:off x="-3247791" y="5023513"/>
            <a:ext cx="6206144"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285750" indent="-285750" algn="l" defTabSz="457200" rtl="0" eaLnBrk="0" fontAlgn="base" hangingPunct="0">
              <a:spcBef>
                <a:spcPct val="20000"/>
              </a:spcBef>
              <a:spcAft>
                <a:spcPts val="600"/>
              </a:spcAft>
              <a:buClr>
                <a:srgbClr val="374D81"/>
              </a:buClr>
              <a:buSzPct val="145000"/>
              <a:buFont typeface="Arial" panose="020B0604020202020204" pitchFamily="34" charset="0"/>
              <a:buChar char="•"/>
              <a:defRPr sz="2400" kern="1200">
                <a:solidFill>
                  <a:schemeClr val="tx1"/>
                </a:solidFill>
                <a:latin typeface="+mn-lt"/>
                <a:ea typeface="+mn-ea"/>
                <a:cs typeface="+mn-cs"/>
              </a:defRPr>
            </a:lvl1pPr>
            <a:lvl2pPr marL="742950" indent="-285750" algn="l" defTabSz="457200" rtl="0" eaLnBrk="0" fontAlgn="base" hangingPunct="0">
              <a:spcBef>
                <a:spcPct val="20000"/>
              </a:spcBef>
              <a:spcAft>
                <a:spcPts val="600"/>
              </a:spcAft>
              <a:buClr>
                <a:srgbClr val="374D81"/>
              </a:buClr>
              <a:buSzPct val="145000"/>
              <a:buFont typeface="Arial" panose="020B0604020202020204" pitchFamily="34" charset="0"/>
              <a:buChar char="•"/>
              <a:defRPr sz="2000" kern="1200">
                <a:solidFill>
                  <a:schemeClr val="tx1"/>
                </a:solidFill>
                <a:latin typeface="+mn-lt"/>
                <a:ea typeface="+mn-ea"/>
                <a:cs typeface="+mn-cs"/>
              </a:defRPr>
            </a:lvl2pPr>
            <a:lvl3pPr marL="1200150" indent="-285750" algn="l" defTabSz="457200" rtl="0" eaLnBrk="0" fontAlgn="base" hangingPunct="0">
              <a:spcBef>
                <a:spcPct val="20000"/>
              </a:spcBef>
              <a:spcAft>
                <a:spcPts val="600"/>
              </a:spcAft>
              <a:buClr>
                <a:srgbClr val="374D81"/>
              </a:buClr>
              <a:buSzPct val="145000"/>
              <a:buFont typeface="Arial" panose="020B0604020202020204" pitchFamily="34" charset="0"/>
              <a:buChar char="•"/>
              <a:defRPr sz="2400" kern="1200">
                <a:solidFill>
                  <a:schemeClr val="tx1"/>
                </a:solidFill>
                <a:latin typeface="+mn-lt"/>
                <a:ea typeface="+mn-ea"/>
                <a:cs typeface="+mn-cs"/>
              </a:defRPr>
            </a:lvl3pPr>
            <a:lvl4pPr marL="1543050" indent="-171450" algn="l" defTabSz="457200" rtl="0" eaLnBrk="0" fontAlgn="base" hangingPunct="0">
              <a:spcBef>
                <a:spcPct val="20000"/>
              </a:spcBef>
              <a:spcAft>
                <a:spcPts val="600"/>
              </a:spcAft>
              <a:buClr>
                <a:srgbClr val="374D81"/>
              </a:buClr>
              <a:buSzPct val="145000"/>
              <a:buFont typeface="Arial" panose="020B0604020202020204" pitchFamily="34" charset="0"/>
              <a:buChar char="•"/>
              <a:defRPr sz="1600" kern="1200">
                <a:solidFill>
                  <a:schemeClr val="tx1"/>
                </a:solidFill>
                <a:latin typeface="+mn-lt"/>
                <a:ea typeface="+mn-ea"/>
                <a:cs typeface="+mn-cs"/>
              </a:defRPr>
            </a:lvl4pPr>
            <a:lvl5pPr marL="2000250" indent="-171450" algn="l" defTabSz="457200" rtl="0" eaLnBrk="0" fontAlgn="base" hangingPunct="0">
              <a:spcBef>
                <a:spcPct val="20000"/>
              </a:spcBef>
              <a:spcAft>
                <a:spcPts val="600"/>
              </a:spcAft>
              <a:buClr>
                <a:srgbClr val="374D81"/>
              </a:buClr>
              <a:buSzPct val="145000"/>
              <a:buFont typeface="Arial" panose="020B0604020202020204" pitchFamily="34"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eaLnBrk="1" hangingPunct="1"/>
            <a:endParaRPr lang="en-GB" altLang="en-US" dirty="0"/>
          </a:p>
        </p:txBody>
      </p:sp>
      <p:pic>
        <p:nvPicPr>
          <p:cNvPr id="3" name="Picture 2">
            <a:extLst>
              <a:ext uri="{FF2B5EF4-FFF2-40B4-BE49-F238E27FC236}">
                <a16:creationId xmlns:a16="http://schemas.microsoft.com/office/drawing/2014/main" id="{5F7C5638-D27E-1AF4-1B7F-7FA63E492B8B}"/>
              </a:ext>
            </a:extLst>
          </p:cNvPr>
          <p:cNvPicPr>
            <a:picLocks noChangeAspect="1"/>
          </p:cNvPicPr>
          <p:nvPr/>
        </p:nvPicPr>
        <p:blipFill>
          <a:blip r:embed="rId3"/>
          <a:stretch>
            <a:fillRect/>
          </a:stretch>
        </p:blipFill>
        <p:spPr>
          <a:xfrm>
            <a:off x="347098" y="1843473"/>
            <a:ext cx="5750781" cy="6360080"/>
          </a:xfrm>
          <a:prstGeom prst="rect">
            <a:avLst/>
          </a:prstGeom>
        </p:spPr>
      </p:pic>
      <p:sp>
        <p:nvSpPr>
          <p:cNvPr id="2" name="Slide Number Placeholder 1">
            <a:extLst>
              <a:ext uri="{FF2B5EF4-FFF2-40B4-BE49-F238E27FC236}">
                <a16:creationId xmlns:a16="http://schemas.microsoft.com/office/drawing/2014/main" id="{D2DD11D8-2B2C-9441-01A3-70E45D300034}"/>
              </a:ext>
            </a:extLst>
          </p:cNvPr>
          <p:cNvSpPr>
            <a:spLocks noGrp="1"/>
          </p:cNvSpPr>
          <p:nvPr>
            <p:ph type="sldNum" sz="quarter" idx="12"/>
          </p:nvPr>
        </p:nvSpPr>
        <p:spPr/>
        <p:txBody>
          <a:bodyPr/>
          <a:lstStyle/>
          <a:p>
            <a:fld id="{1FB9D902-7619-4FE9-85FD-13C2F25CAED9}" type="slidenum">
              <a:rPr lang="en-GB" smtClean="0"/>
              <a:t>7</a:t>
            </a:fld>
            <a:endParaRPr lang="en-GB"/>
          </a:p>
        </p:txBody>
      </p:sp>
    </p:spTree>
    <p:extLst>
      <p:ext uri="{BB962C8B-B14F-4D97-AF65-F5344CB8AC3E}">
        <p14:creationId xmlns:p14="http://schemas.microsoft.com/office/powerpoint/2010/main" val="19406548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6798AE-A1AC-6265-F23A-65480D8B9E4C}"/>
            </a:ext>
          </a:extLst>
        </p:cNvPr>
        <p:cNvGrpSpPr/>
        <p:nvPr/>
      </p:nvGrpSpPr>
      <p:grpSpPr>
        <a:xfrm>
          <a:off x="0" y="0"/>
          <a:ext cx="0" cy="0"/>
          <a:chOff x="0" y="0"/>
          <a:chExt cx="0" cy="0"/>
        </a:xfrm>
      </p:grpSpPr>
      <p:pic>
        <p:nvPicPr>
          <p:cNvPr id="46" name="Picture 45">
            <a:extLst>
              <a:ext uri="{FF2B5EF4-FFF2-40B4-BE49-F238E27FC236}">
                <a16:creationId xmlns:a16="http://schemas.microsoft.com/office/drawing/2014/main" id="{580FF747-D426-913E-0295-E3B59DF942CA}"/>
              </a:ext>
            </a:extLst>
          </p:cNvPr>
          <p:cNvPicPr>
            <a:picLocks noChangeAspect="1"/>
          </p:cNvPicPr>
          <p:nvPr/>
        </p:nvPicPr>
        <p:blipFill>
          <a:blip r:embed="rId2"/>
          <a:stretch>
            <a:fillRect/>
          </a:stretch>
        </p:blipFill>
        <p:spPr>
          <a:xfrm>
            <a:off x="0" y="152150"/>
            <a:ext cx="6858000" cy="951186"/>
          </a:xfrm>
          <a:prstGeom prst="rect">
            <a:avLst/>
          </a:prstGeom>
        </p:spPr>
      </p:pic>
      <p:sp>
        <p:nvSpPr>
          <p:cNvPr id="13" name="TextBox 12">
            <a:extLst>
              <a:ext uri="{FF2B5EF4-FFF2-40B4-BE49-F238E27FC236}">
                <a16:creationId xmlns:a16="http://schemas.microsoft.com/office/drawing/2014/main" id="{4663EB52-D230-FD7A-AF59-8F39C2A62707}"/>
              </a:ext>
            </a:extLst>
          </p:cNvPr>
          <p:cNvSpPr txBox="1"/>
          <p:nvPr/>
        </p:nvSpPr>
        <p:spPr>
          <a:xfrm>
            <a:off x="1641159" y="827525"/>
            <a:ext cx="4257099" cy="338554"/>
          </a:xfrm>
          <a:prstGeom prst="rect">
            <a:avLst/>
          </a:prstGeom>
          <a:noFill/>
        </p:spPr>
        <p:txBody>
          <a:bodyPr wrap="square" rtlCol="0">
            <a:spAutoFit/>
          </a:bodyPr>
          <a:lstStyle/>
          <a:p>
            <a:r>
              <a:rPr lang="en-GB" sz="1600" b="1" dirty="0">
                <a:solidFill>
                  <a:srgbClr val="02765C"/>
                </a:solidFill>
              </a:rPr>
              <a:t>Ready		Respectful			 Safe</a:t>
            </a:r>
          </a:p>
        </p:txBody>
      </p:sp>
      <p:sp>
        <p:nvSpPr>
          <p:cNvPr id="50" name="Rectangle 49">
            <a:extLst>
              <a:ext uri="{FF2B5EF4-FFF2-40B4-BE49-F238E27FC236}">
                <a16:creationId xmlns:a16="http://schemas.microsoft.com/office/drawing/2014/main" id="{E0F56FBB-70D6-17D0-0A24-78E634D1DC16}"/>
              </a:ext>
            </a:extLst>
          </p:cNvPr>
          <p:cNvSpPr/>
          <p:nvPr/>
        </p:nvSpPr>
        <p:spPr>
          <a:xfrm>
            <a:off x="161447" y="1167016"/>
            <a:ext cx="6469811" cy="504176"/>
          </a:xfrm>
          <a:prstGeom prst="rect">
            <a:avLst/>
          </a:prstGeom>
          <a:solidFill>
            <a:srgbClr val="FFDDD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dirty="0">
                <a:solidFill>
                  <a:schemeClr val="tx1"/>
                </a:solidFill>
              </a:rPr>
              <a:t>Consistent Relational Behaviour</a:t>
            </a:r>
            <a:endParaRPr lang="en-GB" sz="2800" b="1" dirty="0">
              <a:solidFill>
                <a:schemeClr val="tx1"/>
              </a:solidFill>
            </a:endParaRPr>
          </a:p>
        </p:txBody>
      </p:sp>
      <p:sp>
        <p:nvSpPr>
          <p:cNvPr id="5" name="TextBox 4">
            <a:extLst>
              <a:ext uri="{FF2B5EF4-FFF2-40B4-BE49-F238E27FC236}">
                <a16:creationId xmlns:a16="http://schemas.microsoft.com/office/drawing/2014/main" id="{0044A799-3C84-C2D0-0A69-DA19D90736CA}"/>
              </a:ext>
            </a:extLst>
          </p:cNvPr>
          <p:cNvSpPr txBox="1"/>
          <p:nvPr/>
        </p:nvSpPr>
        <p:spPr>
          <a:xfrm>
            <a:off x="157778" y="3881369"/>
            <a:ext cx="638001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200">
              <a:cs typeface="Segoe UI"/>
            </a:endParaRPr>
          </a:p>
        </p:txBody>
      </p:sp>
      <p:sp>
        <p:nvSpPr>
          <p:cNvPr id="7" name="TextBox 6">
            <a:extLst>
              <a:ext uri="{FF2B5EF4-FFF2-40B4-BE49-F238E27FC236}">
                <a16:creationId xmlns:a16="http://schemas.microsoft.com/office/drawing/2014/main" id="{588553AD-7978-AD57-45CF-76E76D1A6CF1}"/>
              </a:ext>
            </a:extLst>
          </p:cNvPr>
          <p:cNvSpPr txBox="1"/>
          <p:nvPr/>
        </p:nvSpPr>
        <p:spPr>
          <a:xfrm>
            <a:off x="157778" y="1638696"/>
            <a:ext cx="3436620" cy="338554"/>
          </a:xfrm>
          <a:prstGeom prst="rect">
            <a:avLst/>
          </a:prstGeom>
          <a:noFill/>
        </p:spPr>
        <p:txBody>
          <a:bodyPr wrap="square">
            <a:spAutoFit/>
          </a:bodyPr>
          <a:lstStyle/>
          <a:p>
            <a:r>
              <a:rPr lang="en-US" sz="1600" b="1" dirty="0">
                <a:solidFill>
                  <a:schemeClr val="tx1"/>
                </a:solidFill>
              </a:rPr>
              <a:t>This is what we believe…</a:t>
            </a:r>
            <a:endParaRPr lang="en-GB" sz="1600" b="1" dirty="0">
              <a:solidFill>
                <a:schemeClr val="tx1"/>
              </a:solidFill>
            </a:endParaRPr>
          </a:p>
        </p:txBody>
      </p:sp>
      <p:sp>
        <p:nvSpPr>
          <p:cNvPr id="8" name="TextBox 7">
            <a:extLst>
              <a:ext uri="{FF2B5EF4-FFF2-40B4-BE49-F238E27FC236}">
                <a16:creationId xmlns:a16="http://schemas.microsoft.com/office/drawing/2014/main" id="{16AA6491-98B1-4232-A4D5-2C8DF830B90F}"/>
              </a:ext>
            </a:extLst>
          </p:cNvPr>
          <p:cNvSpPr txBox="1"/>
          <p:nvPr/>
        </p:nvSpPr>
        <p:spPr>
          <a:xfrm>
            <a:off x="144949" y="4622657"/>
            <a:ext cx="3436620" cy="338554"/>
          </a:xfrm>
          <a:prstGeom prst="rect">
            <a:avLst/>
          </a:prstGeom>
          <a:noFill/>
        </p:spPr>
        <p:txBody>
          <a:bodyPr wrap="square">
            <a:spAutoFit/>
          </a:bodyPr>
          <a:lstStyle/>
          <a:p>
            <a:r>
              <a:rPr lang="en-US" sz="1600" b="1" dirty="0"/>
              <a:t>So this is what we do</a:t>
            </a:r>
            <a:r>
              <a:rPr lang="en-US" sz="1600" b="1" dirty="0">
                <a:solidFill>
                  <a:schemeClr val="tx1"/>
                </a:solidFill>
              </a:rPr>
              <a:t>…</a:t>
            </a:r>
            <a:endParaRPr lang="en-GB" sz="1600" b="1" dirty="0">
              <a:solidFill>
                <a:schemeClr val="tx1"/>
              </a:solidFill>
            </a:endParaRPr>
          </a:p>
        </p:txBody>
      </p:sp>
      <p:sp>
        <p:nvSpPr>
          <p:cNvPr id="9" name="TextBox 8">
            <a:extLst>
              <a:ext uri="{FF2B5EF4-FFF2-40B4-BE49-F238E27FC236}">
                <a16:creationId xmlns:a16="http://schemas.microsoft.com/office/drawing/2014/main" id="{C8E8CDA6-5C01-C84F-8F0B-B19173C7B63A}"/>
              </a:ext>
            </a:extLst>
          </p:cNvPr>
          <p:cNvSpPr txBox="1"/>
          <p:nvPr/>
        </p:nvSpPr>
        <p:spPr>
          <a:xfrm>
            <a:off x="144949" y="6289562"/>
            <a:ext cx="3436620" cy="338554"/>
          </a:xfrm>
          <a:prstGeom prst="rect">
            <a:avLst/>
          </a:prstGeom>
          <a:noFill/>
        </p:spPr>
        <p:txBody>
          <a:bodyPr wrap="square">
            <a:spAutoFit/>
          </a:bodyPr>
          <a:lstStyle/>
          <a:p>
            <a:r>
              <a:rPr lang="en-US" sz="1600" b="1" dirty="0"/>
              <a:t>And this is how that looks</a:t>
            </a:r>
            <a:r>
              <a:rPr lang="en-US" sz="1600" b="1" dirty="0">
                <a:solidFill>
                  <a:schemeClr val="tx1"/>
                </a:solidFill>
              </a:rPr>
              <a:t>…</a:t>
            </a:r>
            <a:endParaRPr lang="en-GB" sz="1600" b="1" dirty="0">
              <a:solidFill>
                <a:schemeClr val="tx1"/>
              </a:solidFill>
            </a:endParaRPr>
          </a:p>
        </p:txBody>
      </p:sp>
      <p:sp>
        <p:nvSpPr>
          <p:cNvPr id="10" name="Rectangle 9">
            <a:extLst>
              <a:ext uri="{FF2B5EF4-FFF2-40B4-BE49-F238E27FC236}">
                <a16:creationId xmlns:a16="http://schemas.microsoft.com/office/drawing/2014/main" id="{CD7B90C1-7F23-4C99-87B5-56A9B8EBDC6B}"/>
              </a:ext>
            </a:extLst>
          </p:cNvPr>
          <p:cNvSpPr/>
          <p:nvPr/>
        </p:nvSpPr>
        <p:spPr>
          <a:xfrm>
            <a:off x="194092" y="4998365"/>
            <a:ext cx="6469811" cy="1266579"/>
          </a:xfrm>
          <a:prstGeom prst="rect">
            <a:avLst/>
          </a:prstGeom>
          <a:solidFill>
            <a:srgbClr val="FFDDD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l" fontAlgn="t"/>
            <a:r>
              <a:rPr lang="en-US" sz="1400" dirty="0">
                <a:solidFill>
                  <a:schemeClr val="tx1"/>
                </a:solidFill>
              </a:rPr>
              <a:t>We </a:t>
            </a:r>
            <a:r>
              <a:rPr lang="en-US" sz="1400" dirty="0" err="1">
                <a:solidFill>
                  <a:schemeClr val="tx1"/>
                </a:solidFill>
              </a:rPr>
              <a:t>recognise</a:t>
            </a:r>
            <a:r>
              <a:rPr lang="en-US" sz="1400" dirty="0">
                <a:solidFill>
                  <a:schemeClr val="tx1"/>
                </a:solidFill>
              </a:rPr>
              <a:t> that consistency lies in the </a:t>
            </a:r>
            <a:r>
              <a:rPr lang="en-US" sz="1400" dirty="0" err="1">
                <a:solidFill>
                  <a:schemeClr val="tx1"/>
                </a:solidFill>
              </a:rPr>
              <a:t>behaviour</a:t>
            </a:r>
            <a:r>
              <a:rPr lang="en-US" sz="1400" dirty="0">
                <a:solidFill>
                  <a:schemeClr val="tx1"/>
                </a:solidFill>
              </a:rPr>
              <a:t> of adults and not simply in the application of procedure. A truly sustainable consistent approach comes from the determination of every member of staff to hold firm. The key is to develop a consistency that ripples through every interaction on </a:t>
            </a:r>
            <a:r>
              <a:rPr lang="en-US" sz="1400" dirty="0" err="1">
                <a:solidFill>
                  <a:schemeClr val="tx1"/>
                </a:solidFill>
              </a:rPr>
              <a:t>behaviour</a:t>
            </a:r>
            <a:r>
              <a:rPr lang="en-US" sz="1400" dirty="0">
                <a:solidFill>
                  <a:schemeClr val="tx1"/>
                </a:solidFill>
              </a:rPr>
              <a:t>. Where learners feel treated as valued individuals they respect adults and accept their authority.</a:t>
            </a:r>
            <a:endParaRPr lang="en-US" sz="1400" b="0" i="0" dirty="0">
              <a:solidFill>
                <a:schemeClr val="tx1"/>
              </a:solidFill>
              <a:effectLst/>
              <a:latin typeface="Muli"/>
            </a:endParaRPr>
          </a:p>
        </p:txBody>
      </p:sp>
      <p:sp>
        <p:nvSpPr>
          <p:cNvPr id="11" name="Rectangle 10">
            <a:extLst>
              <a:ext uri="{FF2B5EF4-FFF2-40B4-BE49-F238E27FC236}">
                <a16:creationId xmlns:a16="http://schemas.microsoft.com/office/drawing/2014/main" id="{562D29BB-99E3-B516-3066-1E7EAA2A8C29}"/>
              </a:ext>
            </a:extLst>
          </p:cNvPr>
          <p:cNvSpPr/>
          <p:nvPr/>
        </p:nvSpPr>
        <p:spPr>
          <a:xfrm>
            <a:off x="157778" y="1945198"/>
            <a:ext cx="6469811" cy="542413"/>
          </a:xfrm>
          <a:prstGeom prst="rect">
            <a:avLst/>
          </a:prstGeom>
          <a:solidFill>
            <a:srgbClr val="FFDDD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l" fontAlgn="t"/>
            <a:r>
              <a:rPr lang="en-US" sz="1400" dirty="0">
                <a:solidFill>
                  <a:schemeClr val="tx1"/>
                </a:solidFill>
              </a:rPr>
              <a:t>A consistent approach is the top trump card. A predictable and secure environment benefits all pupils.</a:t>
            </a:r>
            <a:endParaRPr lang="en-US" sz="1400" b="0" i="0" dirty="0">
              <a:solidFill>
                <a:schemeClr val="tx1"/>
              </a:solidFill>
              <a:effectLst/>
            </a:endParaRPr>
          </a:p>
        </p:txBody>
      </p:sp>
      <p:sp>
        <p:nvSpPr>
          <p:cNvPr id="12" name="Rectangle 11">
            <a:extLst>
              <a:ext uri="{FF2B5EF4-FFF2-40B4-BE49-F238E27FC236}">
                <a16:creationId xmlns:a16="http://schemas.microsoft.com/office/drawing/2014/main" id="{0B3EBCC2-E19D-6CD9-A3CC-331ED629CBB7}"/>
              </a:ext>
            </a:extLst>
          </p:cNvPr>
          <p:cNvSpPr/>
          <p:nvPr/>
        </p:nvSpPr>
        <p:spPr>
          <a:xfrm>
            <a:off x="194092" y="6658995"/>
            <a:ext cx="6469811" cy="3094855"/>
          </a:xfrm>
          <a:prstGeom prst="rect">
            <a:avLst/>
          </a:prstGeom>
          <a:solidFill>
            <a:srgbClr val="FFDDD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l" fontAlgn="t"/>
            <a:r>
              <a:rPr lang="en-US" sz="1200" dirty="0">
                <a:solidFill>
                  <a:srgbClr val="000000"/>
                </a:solidFill>
              </a:rPr>
              <a:t>We proudly and perpetually beat the drum that we are </a:t>
            </a:r>
            <a:r>
              <a:rPr lang="en-US" sz="1200" dirty="0" err="1">
                <a:solidFill>
                  <a:srgbClr val="000000"/>
                </a:solidFill>
              </a:rPr>
              <a:t>Muscliff</a:t>
            </a:r>
            <a:r>
              <a:rPr lang="en-US" sz="1200" dirty="0">
                <a:solidFill>
                  <a:srgbClr val="000000"/>
                </a:solidFill>
              </a:rPr>
              <a:t>!</a:t>
            </a:r>
          </a:p>
          <a:p>
            <a:pPr algn="l" fontAlgn="t"/>
            <a:r>
              <a:rPr lang="en-US" sz="1200" dirty="0">
                <a:solidFill>
                  <a:srgbClr val="000000"/>
                </a:solidFill>
              </a:rPr>
              <a:t>Whole school assemblies are used as an opportunity to share the message with everyone about ‘what we do here’ (please see our section on assemblies).</a:t>
            </a:r>
          </a:p>
          <a:p>
            <a:pPr algn="l" fontAlgn="t"/>
            <a:r>
              <a:rPr lang="en-US" sz="1200" dirty="0">
                <a:solidFill>
                  <a:srgbClr val="000000"/>
                </a:solidFill>
              </a:rPr>
              <a:t>We use a shared language, which staff model to the children and to each other. </a:t>
            </a:r>
          </a:p>
          <a:p>
            <a:pPr algn="l" fontAlgn="t"/>
            <a:r>
              <a:rPr lang="en-US" sz="1200" dirty="0">
                <a:solidFill>
                  <a:srgbClr val="000000"/>
                </a:solidFill>
              </a:rPr>
              <a:t>There is an expectation that everyone should ‘pick up the tab’ because at </a:t>
            </a:r>
            <a:r>
              <a:rPr lang="en-US" sz="1200" dirty="0" err="1">
                <a:solidFill>
                  <a:srgbClr val="000000"/>
                </a:solidFill>
              </a:rPr>
              <a:t>Muscliff</a:t>
            </a:r>
            <a:r>
              <a:rPr lang="en-US" sz="1200" dirty="0">
                <a:solidFill>
                  <a:srgbClr val="000000"/>
                </a:solidFill>
              </a:rPr>
              <a:t>, we all (pupils and staff) truly believe in RESPONSIBILITY and promote this at every opportunity.</a:t>
            </a:r>
          </a:p>
          <a:p>
            <a:pPr algn="l" fontAlgn="t"/>
            <a:endParaRPr lang="en-US" sz="1200" dirty="0">
              <a:solidFill>
                <a:srgbClr val="000000"/>
              </a:solidFill>
            </a:endParaRPr>
          </a:p>
          <a:p>
            <a:pPr algn="l" fontAlgn="t"/>
            <a:r>
              <a:rPr lang="en-US" sz="1200" b="0" i="0" dirty="0">
                <a:solidFill>
                  <a:srgbClr val="000000"/>
                </a:solidFill>
                <a:effectLst/>
              </a:rPr>
              <a:t>We have year leaders who work with and across their base to ensure that every member of the team uses our common vernacular. </a:t>
            </a:r>
          </a:p>
          <a:p>
            <a:pPr algn="l" fontAlgn="t"/>
            <a:endParaRPr lang="en-US" sz="1200" b="0" i="0" dirty="0">
              <a:solidFill>
                <a:srgbClr val="000000"/>
              </a:solidFill>
              <a:effectLst/>
            </a:endParaRPr>
          </a:p>
          <a:p>
            <a:pPr algn="l" fontAlgn="t"/>
            <a:r>
              <a:rPr lang="en-US" sz="1200" dirty="0">
                <a:solidFill>
                  <a:srgbClr val="000000"/>
                </a:solidFill>
              </a:rPr>
              <a:t>We share and use</a:t>
            </a:r>
            <a:r>
              <a:rPr lang="en-US" sz="1200" b="0" i="0" dirty="0">
                <a:solidFill>
                  <a:srgbClr val="000000"/>
                </a:solidFill>
                <a:effectLst/>
              </a:rPr>
              <a:t> scripts that may look like this:</a:t>
            </a:r>
          </a:p>
          <a:p>
            <a:r>
              <a:rPr lang="en-GB" altLang="en-US" sz="1100" dirty="0">
                <a:solidFill>
                  <a:schemeClr val="tx1"/>
                </a:solidFill>
              </a:rPr>
              <a:t>Scripting = being ready with a clear message that says ‘you own your behaviour, you can change it, you are better than this, I am not giving poor behaviour attention’.</a:t>
            </a:r>
          </a:p>
          <a:p>
            <a:r>
              <a:rPr lang="en-GB" altLang="en-US" sz="1100" dirty="0">
                <a:solidFill>
                  <a:schemeClr val="tx1"/>
                </a:solidFill>
              </a:rPr>
              <a:t>When I saw you… (do something positive yesterday/ earlier) – that is the behaviour I want to see. Thank you</a:t>
            </a:r>
          </a:p>
          <a:p>
            <a:r>
              <a:rPr lang="en-GB" altLang="en-US" sz="1100" dirty="0">
                <a:solidFill>
                  <a:schemeClr val="tx1"/>
                </a:solidFill>
              </a:rPr>
              <a:t>Restorative – between you and the child – don’t hand it over to someone else. – we will look at some key restorative questions shortly.</a:t>
            </a:r>
          </a:p>
        </p:txBody>
      </p:sp>
      <p:pic>
        <p:nvPicPr>
          <p:cNvPr id="3" name="Picture 2">
            <a:extLst>
              <a:ext uri="{FF2B5EF4-FFF2-40B4-BE49-F238E27FC236}">
                <a16:creationId xmlns:a16="http://schemas.microsoft.com/office/drawing/2014/main" id="{391DF4A5-3FBD-8715-841C-18D33DBA1697}"/>
              </a:ext>
            </a:extLst>
          </p:cNvPr>
          <p:cNvPicPr>
            <a:picLocks noChangeAspect="1"/>
          </p:cNvPicPr>
          <p:nvPr/>
        </p:nvPicPr>
        <p:blipFill rotWithShape="1">
          <a:blip r:embed="rId3"/>
          <a:srcRect t="10455" r="2604" b="25261"/>
          <a:stretch/>
        </p:blipFill>
        <p:spPr>
          <a:xfrm>
            <a:off x="1381237" y="2559160"/>
            <a:ext cx="4095520" cy="2063497"/>
          </a:xfrm>
          <a:prstGeom prst="rect">
            <a:avLst/>
          </a:prstGeom>
        </p:spPr>
      </p:pic>
      <p:sp>
        <p:nvSpPr>
          <p:cNvPr id="2" name="Slide Number Placeholder 1">
            <a:extLst>
              <a:ext uri="{FF2B5EF4-FFF2-40B4-BE49-F238E27FC236}">
                <a16:creationId xmlns:a16="http://schemas.microsoft.com/office/drawing/2014/main" id="{263B1993-353D-C982-E776-A8087613C117}"/>
              </a:ext>
            </a:extLst>
          </p:cNvPr>
          <p:cNvSpPr>
            <a:spLocks noGrp="1"/>
          </p:cNvSpPr>
          <p:nvPr>
            <p:ph type="sldNum" sz="quarter" idx="12"/>
          </p:nvPr>
        </p:nvSpPr>
        <p:spPr/>
        <p:txBody>
          <a:bodyPr/>
          <a:lstStyle/>
          <a:p>
            <a:fld id="{1FB9D902-7619-4FE9-85FD-13C2F25CAED9}" type="slidenum">
              <a:rPr lang="en-GB" smtClean="0"/>
              <a:t>8</a:t>
            </a:fld>
            <a:endParaRPr lang="en-GB"/>
          </a:p>
        </p:txBody>
      </p:sp>
    </p:spTree>
    <p:extLst>
      <p:ext uri="{BB962C8B-B14F-4D97-AF65-F5344CB8AC3E}">
        <p14:creationId xmlns:p14="http://schemas.microsoft.com/office/powerpoint/2010/main" val="6454501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84D565-CE7D-CDA3-86F5-029C74249280}"/>
            </a:ext>
          </a:extLst>
        </p:cNvPr>
        <p:cNvGrpSpPr/>
        <p:nvPr/>
      </p:nvGrpSpPr>
      <p:grpSpPr>
        <a:xfrm>
          <a:off x="0" y="0"/>
          <a:ext cx="0" cy="0"/>
          <a:chOff x="0" y="0"/>
          <a:chExt cx="0" cy="0"/>
        </a:xfrm>
      </p:grpSpPr>
      <p:pic>
        <p:nvPicPr>
          <p:cNvPr id="46" name="Picture 45">
            <a:extLst>
              <a:ext uri="{FF2B5EF4-FFF2-40B4-BE49-F238E27FC236}">
                <a16:creationId xmlns:a16="http://schemas.microsoft.com/office/drawing/2014/main" id="{973CBC76-A67F-E414-F523-30C54F20EF29}"/>
              </a:ext>
            </a:extLst>
          </p:cNvPr>
          <p:cNvPicPr>
            <a:picLocks noChangeAspect="1"/>
          </p:cNvPicPr>
          <p:nvPr/>
        </p:nvPicPr>
        <p:blipFill>
          <a:blip r:embed="rId2"/>
          <a:stretch>
            <a:fillRect/>
          </a:stretch>
        </p:blipFill>
        <p:spPr>
          <a:xfrm>
            <a:off x="0" y="152150"/>
            <a:ext cx="6858000" cy="951186"/>
          </a:xfrm>
          <a:prstGeom prst="rect">
            <a:avLst/>
          </a:prstGeom>
        </p:spPr>
      </p:pic>
      <p:sp>
        <p:nvSpPr>
          <p:cNvPr id="13" name="TextBox 12">
            <a:extLst>
              <a:ext uri="{FF2B5EF4-FFF2-40B4-BE49-F238E27FC236}">
                <a16:creationId xmlns:a16="http://schemas.microsoft.com/office/drawing/2014/main" id="{221885B1-91CC-00C7-21CD-C84CF884A9E9}"/>
              </a:ext>
            </a:extLst>
          </p:cNvPr>
          <p:cNvSpPr txBox="1"/>
          <p:nvPr/>
        </p:nvSpPr>
        <p:spPr>
          <a:xfrm>
            <a:off x="1641159" y="827525"/>
            <a:ext cx="4257099" cy="338554"/>
          </a:xfrm>
          <a:prstGeom prst="rect">
            <a:avLst/>
          </a:prstGeom>
          <a:noFill/>
        </p:spPr>
        <p:txBody>
          <a:bodyPr wrap="square" rtlCol="0">
            <a:spAutoFit/>
          </a:bodyPr>
          <a:lstStyle/>
          <a:p>
            <a:r>
              <a:rPr lang="en-GB" sz="1600" b="1" dirty="0">
                <a:solidFill>
                  <a:srgbClr val="02765C"/>
                </a:solidFill>
              </a:rPr>
              <a:t>Ready		Respectful			 Safe</a:t>
            </a:r>
          </a:p>
        </p:txBody>
      </p:sp>
      <p:sp>
        <p:nvSpPr>
          <p:cNvPr id="50" name="Rectangle 49">
            <a:extLst>
              <a:ext uri="{FF2B5EF4-FFF2-40B4-BE49-F238E27FC236}">
                <a16:creationId xmlns:a16="http://schemas.microsoft.com/office/drawing/2014/main" id="{0FB762D0-C66D-8429-6086-6BDE95E6048B}"/>
              </a:ext>
            </a:extLst>
          </p:cNvPr>
          <p:cNvSpPr/>
          <p:nvPr/>
        </p:nvSpPr>
        <p:spPr>
          <a:xfrm>
            <a:off x="161447" y="1167016"/>
            <a:ext cx="6469811" cy="504176"/>
          </a:xfrm>
          <a:prstGeom prst="rect">
            <a:avLst/>
          </a:prstGeom>
          <a:solidFill>
            <a:srgbClr val="FFDDD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dirty="0">
                <a:solidFill>
                  <a:schemeClr val="tx1"/>
                </a:solidFill>
              </a:rPr>
              <a:t>Rules and Routines</a:t>
            </a:r>
            <a:endParaRPr lang="en-GB" sz="2800" b="1" dirty="0">
              <a:solidFill>
                <a:schemeClr val="tx1"/>
              </a:solidFill>
            </a:endParaRPr>
          </a:p>
        </p:txBody>
      </p:sp>
      <p:sp>
        <p:nvSpPr>
          <p:cNvPr id="5" name="TextBox 4">
            <a:extLst>
              <a:ext uri="{FF2B5EF4-FFF2-40B4-BE49-F238E27FC236}">
                <a16:creationId xmlns:a16="http://schemas.microsoft.com/office/drawing/2014/main" id="{C9F549E6-AAF9-A953-B44B-1E30D2DC096B}"/>
              </a:ext>
            </a:extLst>
          </p:cNvPr>
          <p:cNvSpPr txBox="1"/>
          <p:nvPr/>
        </p:nvSpPr>
        <p:spPr>
          <a:xfrm>
            <a:off x="157778" y="3881369"/>
            <a:ext cx="638001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200">
              <a:cs typeface="Segoe UI"/>
            </a:endParaRPr>
          </a:p>
        </p:txBody>
      </p:sp>
      <p:sp>
        <p:nvSpPr>
          <p:cNvPr id="7" name="TextBox 6">
            <a:extLst>
              <a:ext uri="{FF2B5EF4-FFF2-40B4-BE49-F238E27FC236}">
                <a16:creationId xmlns:a16="http://schemas.microsoft.com/office/drawing/2014/main" id="{A8D06D8E-400E-8E7F-6943-FE04A81130D0}"/>
              </a:ext>
            </a:extLst>
          </p:cNvPr>
          <p:cNvSpPr txBox="1"/>
          <p:nvPr/>
        </p:nvSpPr>
        <p:spPr>
          <a:xfrm>
            <a:off x="157778" y="1638696"/>
            <a:ext cx="3436620" cy="338554"/>
          </a:xfrm>
          <a:prstGeom prst="rect">
            <a:avLst/>
          </a:prstGeom>
          <a:noFill/>
        </p:spPr>
        <p:txBody>
          <a:bodyPr wrap="square">
            <a:spAutoFit/>
          </a:bodyPr>
          <a:lstStyle/>
          <a:p>
            <a:r>
              <a:rPr lang="en-US" sz="1600" b="1" dirty="0">
                <a:solidFill>
                  <a:schemeClr val="tx1"/>
                </a:solidFill>
              </a:rPr>
              <a:t>This is what we believe…</a:t>
            </a:r>
            <a:endParaRPr lang="en-GB" sz="1600" b="1" dirty="0">
              <a:solidFill>
                <a:schemeClr val="tx1"/>
              </a:solidFill>
            </a:endParaRPr>
          </a:p>
        </p:txBody>
      </p:sp>
      <p:sp>
        <p:nvSpPr>
          <p:cNvPr id="9" name="TextBox 8">
            <a:extLst>
              <a:ext uri="{FF2B5EF4-FFF2-40B4-BE49-F238E27FC236}">
                <a16:creationId xmlns:a16="http://schemas.microsoft.com/office/drawing/2014/main" id="{F5E4DAC0-FD7D-3F1D-6CAF-542EB6F8DD01}"/>
              </a:ext>
            </a:extLst>
          </p:cNvPr>
          <p:cNvSpPr txBox="1"/>
          <p:nvPr/>
        </p:nvSpPr>
        <p:spPr>
          <a:xfrm>
            <a:off x="140619" y="8388443"/>
            <a:ext cx="3436620" cy="338554"/>
          </a:xfrm>
          <a:prstGeom prst="rect">
            <a:avLst/>
          </a:prstGeom>
          <a:noFill/>
        </p:spPr>
        <p:txBody>
          <a:bodyPr wrap="square">
            <a:spAutoFit/>
          </a:bodyPr>
          <a:lstStyle/>
          <a:p>
            <a:r>
              <a:rPr lang="en-US" sz="1600" b="1" dirty="0"/>
              <a:t>And this is how that looks</a:t>
            </a:r>
            <a:r>
              <a:rPr lang="en-US" sz="1600" b="1" dirty="0">
                <a:solidFill>
                  <a:schemeClr val="tx1"/>
                </a:solidFill>
              </a:rPr>
              <a:t>…</a:t>
            </a:r>
            <a:endParaRPr lang="en-GB" sz="1600" b="1" dirty="0">
              <a:solidFill>
                <a:schemeClr val="tx1"/>
              </a:solidFill>
            </a:endParaRPr>
          </a:p>
        </p:txBody>
      </p:sp>
      <p:sp>
        <p:nvSpPr>
          <p:cNvPr id="11" name="Rectangle 10">
            <a:extLst>
              <a:ext uri="{FF2B5EF4-FFF2-40B4-BE49-F238E27FC236}">
                <a16:creationId xmlns:a16="http://schemas.microsoft.com/office/drawing/2014/main" id="{8FBAC48B-310D-6DF6-797E-957CEFBA486C}"/>
              </a:ext>
            </a:extLst>
          </p:cNvPr>
          <p:cNvSpPr/>
          <p:nvPr/>
        </p:nvSpPr>
        <p:spPr>
          <a:xfrm>
            <a:off x="157777" y="1986706"/>
            <a:ext cx="6469811" cy="542413"/>
          </a:xfrm>
          <a:prstGeom prst="rect">
            <a:avLst/>
          </a:prstGeom>
          <a:solidFill>
            <a:srgbClr val="FFDDD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l" fontAlgn="t"/>
            <a:r>
              <a:rPr lang="en-US" sz="1400" dirty="0">
                <a:solidFill>
                  <a:schemeClr val="tx1"/>
                </a:solidFill>
              </a:rPr>
              <a:t>Setting clear expectations can help communicate shared values that improve classroom and school culture.</a:t>
            </a:r>
            <a:endParaRPr lang="en-US" sz="1400" b="0" i="0" dirty="0">
              <a:solidFill>
                <a:schemeClr val="tx1"/>
              </a:solidFill>
              <a:effectLst/>
            </a:endParaRPr>
          </a:p>
        </p:txBody>
      </p:sp>
      <p:sp>
        <p:nvSpPr>
          <p:cNvPr id="12" name="Rectangle 11">
            <a:extLst>
              <a:ext uri="{FF2B5EF4-FFF2-40B4-BE49-F238E27FC236}">
                <a16:creationId xmlns:a16="http://schemas.microsoft.com/office/drawing/2014/main" id="{63236323-6112-53F1-70F4-F0D473F04E38}"/>
              </a:ext>
            </a:extLst>
          </p:cNvPr>
          <p:cNvSpPr/>
          <p:nvPr/>
        </p:nvSpPr>
        <p:spPr>
          <a:xfrm>
            <a:off x="140619" y="6619158"/>
            <a:ext cx="6469811" cy="1583920"/>
          </a:xfrm>
          <a:prstGeom prst="rect">
            <a:avLst/>
          </a:prstGeom>
          <a:solidFill>
            <a:srgbClr val="FFDDD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l" fontAlgn="t"/>
            <a:r>
              <a:rPr lang="en-US" sz="1400" dirty="0">
                <a:solidFill>
                  <a:schemeClr val="tx1"/>
                </a:solidFill>
              </a:rPr>
              <a:t>Engagement with learning is always the primary aim. For the vast majority of learners a gentle reminder or nudge in the right direction is all that is needed. We </a:t>
            </a:r>
            <a:r>
              <a:rPr lang="en-US" sz="1400" dirty="0" err="1">
                <a:solidFill>
                  <a:schemeClr val="tx1"/>
                </a:solidFill>
              </a:rPr>
              <a:t>recognise</a:t>
            </a:r>
            <a:r>
              <a:rPr lang="en-US" sz="1400" dirty="0">
                <a:solidFill>
                  <a:schemeClr val="tx1"/>
                </a:solidFill>
              </a:rPr>
              <a:t> that although there are occasions when it is necessary, every minute a learner is out of the lesson is one where they are not learning. Staff praise the </a:t>
            </a:r>
            <a:r>
              <a:rPr lang="en-US" sz="1400" dirty="0" err="1">
                <a:solidFill>
                  <a:schemeClr val="tx1"/>
                </a:solidFill>
              </a:rPr>
              <a:t>behaviour</a:t>
            </a:r>
            <a:r>
              <a:rPr lang="en-US" sz="1400" dirty="0">
                <a:solidFill>
                  <a:schemeClr val="tx1"/>
                </a:solidFill>
              </a:rPr>
              <a:t> they want to see which has a positive impact on other children. In the case of unwanted disruption in classes, </a:t>
            </a:r>
            <a:r>
              <a:rPr lang="en-US" sz="1400" dirty="0" err="1">
                <a:solidFill>
                  <a:schemeClr val="tx1"/>
                </a:solidFill>
              </a:rPr>
              <a:t>behaviours</a:t>
            </a:r>
            <a:r>
              <a:rPr lang="en-US" sz="1400" dirty="0">
                <a:solidFill>
                  <a:schemeClr val="tx1"/>
                </a:solidFill>
              </a:rPr>
              <a:t> are tackled discreetly and following clear steps.</a:t>
            </a:r>
            <a:endParaRPr lang="en-US" sz="1400" b="0" i="0" dirty="0">
              <a:solidFill>
                <a:schemeClr val="tx1"/>
              </a:solidFill>
              <a:effectLst/>
            </a:endParaRPr>
          </a:p>
        </p:txBody>
      </p:sp>
      <p:pic>
        <p:nvPicPr>
          <p:cNvPr id="6" name="Picture 5">
            <a:extLst>
              <a:ext uri="{FF2B5EF4-FFF2-40B4-BE49-F238E27FC236}">
                <a16:creationId xmlns:a16="http://schemas.microsoft.com/office/drawing/2014/main" id="{ABCC4D3F-EEBC-6986-9422-1A5885058051}"/>
              </a:ext>
            </a:extLst>
          </p:cNvPr>
          <p:cNvPicPr>
            <a:picLocks noChangeAspect="1"/>
          </p:cNvPicPr>
          <p:nvPr/>
        </p:nvPicPr>
        <p:blipFill>
          <a:blip r:embed="rId3"/>
          <a:stretch>
            <a:fillRect/>
          </a:stretch>
        </p:blipFill>
        <p:spPr>
          <a:xfrm>
            <a:off x="230412" y="2729313"/>
            <a:ext cx="6380018" cy="3376184"/>
          </a:xfrm>
          <a:prstGeom prst="rect">
            <a:avLst/>
          </a:prstGeom>
        </p:spPr>
      </p:pic>
      <p:sp>
        <p:nvSpPr>
          <p:cNvPr id="14" name="TextBox 13">
            <a:extLst>
              <a:ext uri="{FF2B5EF4-FFF2-40B4-BE49-F238E27FC236}">
                <a16:creationId xmlns:a16="http://schemas.microsoft.com/office/drawing/2014/main" id="{D18EE80D-770A-B2E1-7A2E-C90666185C86}"/>
              </a:ext>
            </a:extLst>
          </p:cNvPr>
          <p:cNvSpPr txBox="1"/>
          <p:nvPr/>
        </p:nvSpPr>
        <p:spPr>
          <a:xfrm>
            <a:off x="144948" y="6280604"/>
            <a:ext cx="3436620" cy="338554"/>
          </a:xfrm>
          <a:prstGeom prst="rect">
            <a:avLst/>
          </a:prstGeom>
          <a:noFill/>
        </p:spPr>
        <p:txBody>
          <a:bodyPr wrap="square">
            <a:spAutoFit/>
          </a:bodyPr>
          <a:lstStyle/>
          <a:p>
            <a:r>
              <a:rPr lang="en-US" sz="1600" b="1" dirty="0"/>
              <a:t>So this is what we do</a:t>
            </a:r>
            <a:r>
              <a:rPr lang="en-US" sz="1600" b="1" dirty="0">
                <a:solidFill>
                  <a:schemeClr val="tx1"/>
                </a:solidFill>
              </a:rPr>
              <a:t>…</a:t>
            </a:r>
            <a:endParaRPr lang="en-GB" sz="1600" b="1" dirty="0">
              <a:solidFill>
                <a:schemeClr val="tx1"/>
              </a:solidFill>
            </a:endParaRPr>
          </a:p>
        </p:txBody>
      </p:sp>
      <p:sp>
        <p:nvSpPr>
          <p:cNvPr id="15" name="Rectangle 14">
            <a:extLst>
              <a:ext uri="{FF2B5EF4-FFF2-40B4-BE49-F238E27FC236}">
                <a16:creationId xmlns:a16="http://schemas.microsoft.com/office/drawing/2014/main" id="{3CCB7495-7CD6-BCAC-CBD6-7D39442C39C8}"/>
              </a:ext>
            </a:extLst>
          </p:cNvPr>
          <p:cNvSpPr/>
          <p:nvPr/>
        </p:nvSpPr>
        <p:spPr>
          <a:xfrm>
            <a:off x="161012" y="8767780"/>
            <a:ext cx="6469811" cy="542413"/>
          </a:xfrm>
          <a:prstGeom prst="rect">
            <a:avLst/>
          </a:prstGeom>
          <a:solidFill>
            <a:srgbClr val="FFDDD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l" fontAlgn="t"/>
            <a:r>
              <a:rPr lang="en-US" sz="1400" dirty="0">
                <a:solidFill>
                  <a:schemeClr val="tx1"/>
                </a:solidFill>
              </a:rPr>
              <a:t>We all follow the flow chart (next page), which is our collaborative agreement.</a:t>
            </a:r>
            <a:endParaRPr lang="en-US" sz="1400" b="0" i="0" dirty="0">
              <a:solidFill>
                <a:schemeClr val="tx1"/>
              </a:solidFill>
              <a:effectLst/>
            </a:endParaRPr>
          </a:p>
        </p:txBody>
      </p:sp>
      <p:sp>
        <p:nvSpPr>
          <p:cNvPr id="2" name="Slide Number Placeholder 1">
            <a:extLst>
              <a:ext uri="{FF2B5EF4-FFF2-40B4-BE49-F238E27FC236}">
                <a16:creationId xmlns:a16="http://schemas.microsoft.com/office/drawing/2014/main" id="{E04C0691-CF00-6162-246D-A3543450C8D8}"/>
              </a:ext>
            </a:extLst>
          </p:cNvPr>
          <p:cNvSpPr>
            <a:spLocks noGrp="1"/>
          </p:cNvSpPr>
          <p:nvPr>
            <p:ph type="sldNum" sz="quarter" idx="12"/>
          </p:nvPr>
        </p:nvSpPr>
        <p:spPr/>
        <p:txBody>
          <a:bodyPr/>
          <a:lstStyle/>
          <a:p>
            <a:fld id="{1FB9D902-7619-4FE9-85FD-13C2F25CAED9}" type="slidenum">
              <a:rPr lang="en-GB" smtClean="0"/>
              <a:t>9</a:t>
            </a:fld>
            <a:endParaRPr lang="en-GB"/>
          </a:p>
        </p:txBody>
      </p:sp>
    </p:spTree>
    <p:extLst>
      <p:ext uri="{BB962C8B-B14F-4D97-AF65-F5344CB8AC3E}">
        <p14:creationId xmlns:p14="http://schemas.microsoft.com/office/powerpoint/2010/main" val="423902404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LengthInSeconds xmlns="9d7a5d9d-7bd7-4164-902f-7672ce3cf383" xsi:nil="true"/>
    <lcf76f155ced4ddcb4097134ff3c332f xmlns="9d7a5d9d-7bd7-4164-902f-7672ce3cf383">
      <Terms xmlns="http://schemas.microsoft.com/office/infopath/2007/PartnerControls"/>
    </lcf76f155ced4ddcb4097134ff3c332f>
    <TaxCatchAll xmlns="7dbd8056-47aa-47eb-abcb-42290cb99a81"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56FFFB91D304642AC6F2B52AC63D0DB" ma:contentTypeVersion="18" ma:contentTypeDescription="Create a new document." ma:contentTypeScope="" ma:versionID="30429602ed494670b5ce874f7496e5d8">
  <xsd:schema xmlns:xsd="http://www.w3.org/2001/XMLSchema" xmlns:xs="http://www.w3.org/2001/XMLSchema" xmlns:p="http://schemas.microsoft.com/office/2006/metadata/properties" xmlns:ns2="9d7a5d9d-7bd7-4164-902f-7672ce3cf383" xmlns:ns3="7dbd8056-47aa-47eb-abcb-42290cb99a81" targetNamespace="http://schemas.microsoft.com/office/2006/metadata/properties" ma:root="true" ma:fieldsID="ccf8003ed29ec75ef0b9304b08cc6280" ns2:_="" ns3:_="">
    <xsd:import namespace="9d7a5d9d-7bd7-4164-902f-7672ce3cf383"/>
    <xsd:import namespace="7dbd8056-47aa-47eb-abcb-42290cb99a8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7a5d9d-7bd7-4164-902f-7672ce3cf38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f05d3ca9-34b9-4998-9a20-aed4db4a722e" ma:termSetId="09814cd3-568e-fe90-9814-8d621ff8fb84" ma:anchorId="fba54fb3-c3e1-fe81-a776-ca4b69148c4d" ma:open="true" ma:isKeyword="false">
      <xsd:complexType>
        <xsd:sequence>
          <xsd:element ref="pc:Terms" minOccurs="0" maxOccurs="1"/>
        </xsd:sequence>
      </xsd:complexType>
    </xsd:element>
    <xsd:element name="MediaServiceLocation" ma:index="22" nillable="true" ma:displayName="Location" ma:indexed="true" ma:internalName="MediaServiceLocatio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dbd8056-47aa-47eb-abcb-42290cb99a8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3d028a4c-5850-4339-9918-31b16b64856b}" ma:internalName="TaxCatchAll" ma:showField="CatchAllData" ma:web="7dbd8056-47aa-47eb-abcb-42290cb99a8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1429D3F-B6D0-4703-9689-0CE15CEF2049}">
  <ds:schemaRefs>
    <ds:schemaRef ds:uri="http://schemas.microsoft.com/office/2006/documentManagement/types"/>
    <ds:schemaRef ds:uri="http://purl.org/dc/dcmitype/"/>
    <ds:schemaRef ds:uri="9d7a5d9d-7bd7-4164-902f-7672ce3cf383"/>
    <ds:schemaRef ds:uri="http://schemas.microsoft.com/office/2006/metadata/properties"/>
    <ds:schemaRef ds:uri="http://purl.org/dc/elements/1.1/"/>
    <ds:schemaRef ds:uri="http://purl.org/dc/terms/"/>
    <ds:schemaRef ds:uri="http://www.w3.org/XML/1998/namespace"/>
    <ds:schemaRef ds:uri="http://schemas.microsoft.com/office/infopath/2007/PartnerControls"/>
    <ds:schemaRef ds:uri="http://schemas.openxmlformats.org/package/2006/metadata/core-properties"/>
    <ds:schemaRef ds:uri="7dbd8056-47aa-47eb-abcb-42290cb99a81"/>
  </ds:schemaRefs>
</ds:datastoreItem>
</file>

<file path=customXml/itemProps2.xml><?xml version="1.0" encoding="utf-8"?>
<ds:datastoreItem xmlns:ds="http://schemas.openxmlformats.org/officeDocument/2006/customXml" ds:itemID="{E6D2728B-3AC5-4874-9DC8-97F538A1C25C}">
  <ds:schemaRefs>
    <ds:schemaRef ds:uri="http://schemas.microsoft.com/sharepoint/v3/contenttype/forms"/>
  </ds:schemaRefs>
</ds:datastoreItem>
</file>

<file path=customXml/itemProps3.xml><?xml version="1.0" encoding="utf-8"?>
<ds:datastoreItem xmlns:ds="http://schemas.openxmlformats.org/officeDocument/2006/customXml" ds:itemID="{AA815F0F-16EC-46E3-82D3-798D244AA45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d7a5d9d-7bd7-4164-902f-7672ce3cf383"/>
    <ds:schemaRef ds:uri="7dbd8056-47aa-47eb-abcb-42290cb99a8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2303</TotalTime>
  <Words>13486</Words>
  <Application>Microsoft Office PowerPoint</Application>
  <PresentationFormat>A4 Paper (210x297 mm)</PresentationFormat>
  <Paragraphs>718</Paragraphs>
  <Slides>64</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64</vt:i4>
      </vt:variant>
    </vt:vector>
  </HeadingPairs>
  <TitlesOfParts>
    <vt:vector size="77" baseType="lpstr">
      <vt:lpstr>-apple-system</vt:lpstr>
      <vt:lpstr>Aptos</vt:lpstr>
      <vt:lpstr>Arial</vt:lpstr>
      <vt:lpstr>avenir-lt-w01_35-light1475496</vt:lpstr>
      <vt:lpstr>Calibri</vt:lpstr>
      <vt:lpstr>Calibri Light</vt:lpstr>
      <vt:lpstr>canada-type-gibson</vt:lpstr>
      <vt:lpstr>Muli</vt:lpstr>
      <vt:lpstr>robotobold</vt:lpstr>
      <vt:lpstr>Segoe UI</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Denise Pipe</dc:creator>
  <cp:lastModifiedBy>landrews</cp:lastModifiedBy>
  <cp:revision>729</cp:revision>
  <cp:lastPrinted>2024-03-28T11:19:08Z</cp:lastPrinted>
  <dcterms:created xsi:type="dcterms:W3CDTF">2020-04-17T10:06:09Z</dcterms:created>
  <dcterms:modified xsi:type="dcterms:W3CDTF">2024-04-15T14:02:38Z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0x010100156FFFB91D304642AC6F2B52AC63D0DB</vt:lpwstr>
  </property>
  <property fmtid="{D5CDD505-2E9C-101B-9397-08002B2CF9AE}" pid="3" name="Order">
    <vt:r8>53100</vt:r8>
  </property>
  <property fmtid="{D5CDD505-2E9C-101B-9397-08002B2CF9AE}" pid="4" name="xd_Signature">
    <vt:bool>false</vt:bool>
  </property>
  <property fmtid="{D5CDD505-2E9C-101B-9397-08002B2CF9AE}" pid="5" name="xd_ProgID">
    <vt:lpwstr/>
  </property>
  <property fmtid="{D5CDD505-2E9C-101B-9397-08002B2CF9AE}" pid="6" name="_ExtendedDescription">
    <vt:lpwstr/>
  </property>
  <property fmtid="{D5CDD505-2E9C-101B-9397-08002B2CF9AE}" pid="7" name="TriggerFlowInfo">
    <vt:lpwstr/>
  </property>
  <property fmtid="{D5CDD505-2E9C-101B-9397-08002B2CF9AE}" pid="8" name="_SourceUrl">
    <vt:lpwstr/>
  </property>
  <property fmtid="{D5CDD505-2E9C-101B-9397-08002B2CF9AE}" pid="9" name="_SharedFileIndex">
    <vt:lpwstr/>
  </property>
  <property fmtid="{D5CDD505-2E9C-101B-9397-08002B2CF9AE}" pid="10" name="ComplianceAssetId">
    <vt:lpwstr/>
  </property>
  <property fmtid="{D5CDD505-2E9C-101B-9397-08002B2CF9AE}" pid="11" name="TemplateUrl">
    <vt:lpwstr/>
  </property>
  <property fmtid="{D5CDD505-2E9C-101B-9397-08002B2CF9AE}" pid="12" name="MediaServiceImageTags">
    <vt:lpwstr/>
  </property>
</Properties>
</file>