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FEAE1"/>
    <a:srgbClr val="02765C"/>
    <a:srgbClr val="097C6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-978" y="252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2521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5785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4341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629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785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1668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340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8655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3479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897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6596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0649-6BD6-4310-AA3E-4212AE5D4952}" type="datetimeFigureOut">
              <a:rPr lang="en-GB" smtClean="0"/>
              <a:pPr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2304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hyperlink" Target="https://www.google.co.uk/url?sa=i&amp;rct=j&amp;q=&amp;esrc=s&amp;source=images&amp;cd=&amp;ved=2ahUKEwjUuNnPjJnjAhUL8BQKHaObC9QQjRx6BAgBEAU&amp;url=https://clipart.wpblink.com/scripture-clipart/scripture-clipart-open-book-outline&amp;psig=AOvVaw1l0QfK26-xnzWuvYpnMs5v&amp;ust=1562255261650572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microsoft.com/office/2007/relationships/hdphoto" Target="../media/hdphoto1.wdp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xmlns="" id="{F7D55099-303D-46C6-90ED-720064FAC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50"/>
            <a:ext cx="6858000" cy="95118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78BAA288-EF5E-4ADE-8163-A1EF3C7ED9A8}"/>
              </a:ext>
            </a:extLst>
          </p:cNvPr>
          <p:cNvSpPr txBox="1"/>
          <p:nvPr/>
        </p:nvSpPr>
        <p:spPr>
          <a:xfrm>
            <a:off x="5972755" y="296342"/>
            <a:ext cx="85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2765C"/>
                </a:solidFill>
                <a:latin typeface="Arial Narrow" panose="020B0606020202030204" pitchFamily="34" charset="0"/>
              </a:rPr>
              <a:t>Summer 1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8C9FF787-889A-4825-B268-643681ACA430}"/>
              </a:ext>
            </a:extLst>
          </p:cNvPr>
          <p:cNvGrpSpPr/>
          <p:nvPr/>
        </p:nvGrpSpPr>
        <p:grpSpPr>
          <a:xfrm>
            <a:off x="2745911" y="5205910"/>
            <a:ext cx="1404376" cy="1849728"/>
            <a:chOff x="-3739101" y="5996639"/>
            <a:chExt cx="1354335" cy="2013201"/>
          </a:xfrm>
        </p:grpSpPr>
        <p:pic>
          <p:nvPicPr>
            <p:cNvPr id="2049" name="Picture 19" descr="Image result for book outline">
              <a:hlinkClick r:id="rId3"/>
              <a:extLst>
                <a:ext uri="{FF2B5EF4-FFF2-40B4-BE49-F238E27FC236}">
                  <a16:creationId xmlns:a16="http://schemas.microsoft.com/office/drawing/2014/main" xmlns="" id="{931A04EE-5C61-4439-AAA6-980824495E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4396" b="94872" l="5946" r="95676">
                          <a14:foregroundMark x1="73514" y1="3297" x2="91351" y2="31136"/>
                          <a14:foregroundMark x1="91351" y1="31136" x2="96216" y2="55678"/>
                          <a14:foregroundMark x1="96216" y1="55678" x2="75135" y2="76190"/>
                          <a14:foregroundMark x1="75135" y1="76190" x2="30811" y2="87546"/>
                          <a14:foregroundMark x1="63784" y1="5861" x2="31892" y2="14286"/>
                          <a14:foregroundMark x1="31892" y1="14286" x2="5405" y2="32601"/>
                          <a14:foregroundMark x1="5405" y1="32601" x2="4324" y2="81319"/>
                          <a14:foregroundMark x1="4324" y1="81319" x2="36216" y2="91209"/>
                          <a14:foregroundMark x1="36216" y1="91209" x2="45405" y2="89011"/>
                          <a14:foregroundMark x1="77297" y1="4396" x2="67027" y2="5128"/>
                          <a14:foregroundMark x1="5946" y1="22344" x2="5946" y2="31136"/>
                          <a14:foregroundMark x1="8108" y1="87912" x2="8108" y2="9487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39101" y="5996639"/>
              <a:ext cx="1354335" cy="2013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5431DC0A-3179-45E8-A798-DEE2200BF233}"/>
                </a:ext>
              </a:extLst>
            </p:cNvPr>
            <p:cNvSpPr txBox="1"/>
            <p:nvPr/>
          </p:nvSpPr>
          <p:spPr>
            <a:xfrm rot="16200000">
              <a:off x="-4215070" y="7028938"/>
              <a:ext cx="1213549" cy="26161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Key Text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B3FAF0D-940B-4A74-A09F-8C433CAA6434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26096" y="7947966"/>
            <a:ext cx="582186" cy="85071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8E0DC850-C8B3-4331-8845-1E6DC421D2A3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8191" y="7958135"/>
            <a:ext cx="573003" cy="8405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9B880F79-2391-4A17-ADBB-504D325820C5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810885" y="7974138"/>
            <a:ext cx="582186" cy="8507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42A8BEE8-C61C-49E8-95C8-C8955DAF7583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115127" y="7964453"/>
            <a:ext cx="654582" cy="85072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C975B6B5-FBA7-4B14-B4CB-CDD6D8777A0A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491765" y="7994009"/>
            <a:ext cx="612275" cy="84054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A486CD2-6334-4626-B130-57EE4E2BD986}"/>
              </a:ext>
            </a:extLst>
          </p:cNvPr>
          <p:cNvSpPr txBox="1"/>
          <p:nvPr/>
        </p:nvSpPr>
        <p:spPr>
          <a:xfrm>
            <a:off x="1641159" y="827525"/>
            <a:ext cx="4257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2765C"/>
                </a:solidFill>
              </a:rPr>
              <a:t>Ready		Respectful			 Safe</a:t>
            </a:r>
          </a:p>
        </p:txBody>
      </p:sp>
      <p:sp>
        <p:nvSpPr>
          <p:cNvPr id="20" name="Speech Bubble: Oval 19">
            <a:extLst>
              <a:ext uri="{FF2B5EF4-FFF2-40B4-BE49-F238E27FC236}">
                <a16:creationId xmlns:a16="http://schemas.microsoft.com/office/drawing/2014/main" xmlns="" id="{96090984-1FEC-4301-9772-A1FF6769717F}"/>
              </a:ext>
            </a:extLst>
          </p:cNvPr>
          <p:cNvSpPr/>
          <p:nvPr/>
        </p:nvSpPr>
        <p:spPr>
          <a:xfrm>
            <a:off x="133421" y="7086502"/>
            <a:ext cx="2072752" cy="802592"/>
          </a:xfrm>
          <a:prstGeom prst="wedgeEllipseCallout">
            <a:avLst>
              <a:gd name="adj1" fmla="val 43015"/>
              <a:gd name="adj2" fmla="val -683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How important is speech in the story?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8BD7EDD2-CE87-4F48-872E-9ED3B1818C49}"/>
              </a:ext>
            </a:extLst>
          </p:cNvPr>
          <p:cNvGrpSpPr/>
          <p:nvPr/>
        </p:nvGrpSpPr>
        <p:grpSpPr>
          <a:xfrm>
            <a:off x="2400941" y="1212589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xmlns="" id="{E1CC066B-9B97-475D-BDA4-7A536F181A27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Hexagon 4">
              <a:extLst>
                <a:ext uri="{FF2B5EF4-FFF2-40B4-BE49-F238E27FC236}">
                  <a16:creationId xmlns:a16="http://schemas.microsoft.com/office/drawing/2014/main" xmlns="" id="{437A68EA-833E-44E8-84C5-50E59C0DA037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DT: </a:t>
              </a: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Designing and making a game</a:t>
              </a:r>
            </a:p>
          </p:txBody>
        </p:sp>
      </p:grpSp>
      <p:sp>
        <p:nvSpPr>
          <p:cNvPr id="63" name="Arrow: Pentagon 62">
            <a:extLst>
              <a:ext uri="{FF2B5EF4-FFF2-40B4-BE49-F238E27FC236}">
                <a16:creationId xmlns:a16="http://schemas.microsoft.com/office/drawing/2014/main" xmlns="" id="{B55BE5EC-D359-4936-8D72-F2A7735D7D2D}"/>
              </a:ext>
            </a:extLst>
          </p:cNvPr>
          <p:cNvSpPr/>
          <p:nvPr/>
        </p:nvSpPr>
        <p:spPr>
          <a:xfrm>
            <a:off x="134465" y="3070612"/>
            <a:ext cx="3160277" cy="951186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English</a:t>
            </a:r>
          </a:p>
          <a:p>
            <a:pPr marL="171450" indent="-171450">
              <a:buFontTx/>
              <a:buChar char="-"/>
            </a:pPr>
            <a:r>
              <a:rPr lang="en-GB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Using descriptive language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Tx/>
              <a:buChar char="-"/>
            </a:pPr>
            <a:r>
              <a:rPr lang="en-GB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</a:t>
            </a:r>
            <a:r>
              <a:rPr lang="en-GB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peech in narrative</a:t>
            </a:r>
          </a:p>
          <a:p>
            <a:pPr marL="171450" indent="-171450">
              <a:buFontTx/>
              <a:buChar char="-"/>
            </a:pPr>
            <a:r>
              <a:rPr lang="en-GB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Planning and writing our story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Arrow: Chevron 63">
            <a:extLst>
              <a:ext uri="{FF2B5EF4-FFF2-40B4-BE49-F238E27FC236}">
                <a16:creationId xmlns:a16="http://schemas.microsoft.com/office/drawing/2014/main" xmlns="" id="{3FF644BC-2E01-422D-9DE8-275AF9820796}"/>
              </a:ext>
            </a:extLst>
          </p:cNvPr>
          <p:cNvSpPr/>
          <p:nvPr/>
        </p:nvSpPr>
        <p:spPr>
          <a:xfrm>
            <a:off x="2950662" y="3070612"/>
            <a:ext cx="3828653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How you can help at home: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900" dirty="0">
                <a:solidFill>
                  <a:schemeClr val="tx1"/>
                </a:solidFill>
                <a:latin typeface="Comic Sans MS" panose="030F0702030302020204" pitchFamily="66" charset="0"/>
              </a:rPr>
              <a:t>Read a variety of books and </a:t>
            </a:r>
            <a:r>
              <a:rPr lang="en-GB" sz="9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genres – how about checking our some Non-fiction texts?</a:t>
            </a:r>
            <a:endParaRPr lang="en-GB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900" dirty="0">
                <a:solidFill>
                  <a:schemeClr val="tx1"/>
                </a:solidFill>
                <a:latin typeface="Comic Sans MS" panose="030F0702030302020204" pitchFamily="66" charset="0"/>
              </a:rPr>
              <a:t>Discuss any new vocabulary that children discover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900" dirty="0">
                <a:solidFill>
                  <a:schemeClr val="tx1"/>
                </a:solidFill>
                <a:latin typeface="Comic Sans MS" panose="030F0702030302020204" pitchFamily="66" charset="0"/>
              </a:rPr>
              <a:t>Use descriptive language to discuss all the things you could buy with a million pounds</a:t>
            </a:r>
          </a:p>
        </p:txBody>
      </p:sp>
      <p:sp>
        <p:nvSpPr>
          <p:cNvPr id="65" name="Speech Bubble: Oval 64">
            <a:extLst>
              <a:ext uri="{FF2B5EF4-FFF2-40B4-BE49-F238E27FC236}">
                <a16:creationId xmlns:a16="http://schemas.microsoft.com/office/drawing/2014/main" xmlns="" id="{43CEE0A8-86D4-461B-8946-C1C0AC092E3B}"/>
              </a:ext>
            </a:extLst>
          </p:cNvPr>
          <p:cNvSpPr/>
          <p:nvPr/>
        </p:nvSpPr>
        <p:spPr>
          <a:xfrm>
            <a:off x="2462965" y="7108633"/>
            <a:ext cx="2072752" cy="802592"/>
          </a:xfrm>
          <a:prstGeom prst="wedgeEllipseCallout">
            <a:avLst>
              <a:gd name="adj1" fmla="val 5202"/>
              <a:gd name="adj2" fmla="val -7195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How can descriptive language help paint a picture for the reader?</a:t>
            </a:r>
          </a:p>
        </p:txBody>
      </p:sp>
      <p:sp>
        <p:nvSpPr>
          <p:cNvPr id="66" name="Speech Bubble: Oval 65">
            <a:extLst>
              <a:ext uri="{FF2B5EF4-FFF2-40B4-BE49-F238E27FC236}">
                <a16:creationId xmlns:a16="http://schemas.microsoft.com/office/drawing/2014/main" xmlns="" id="{6E9C8347-1E7B-4B0C-96EF-B4312D143E98}"/>
              </a:ext>
            </a:extLst>
          </p:cNvPr>
          <p:cNvSpPr/>
          <p:nvPr/>
        </p:nvSpPr>
        <p:spPr>
          <a:xfrm>
            <a:off x="4706563" y="7092146"/>
            <a:ext cx="2072752" cy="802592"/>
          </a:xfrm>
          <a:prstGeom prst="wedgeEllipseCallout">
            <a:avLst>
              <a:gd name="adj1" fmla="val -38213"/>
              <a:gd name="adj2" fmla="val -7918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How are characters portrayed </a:t>
            </a:r>
            <a:r>
              <a:rPr lang="en-GB" sz="1200" dirty="0" smtClean="0">
                <a:solidFill>
                  <a:schemeClr val="tx1"/>
                </a:solidFill>
              </a:rPr>
              <a:t>differently?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67" name="Arrow: Pentagon 66">
            <a:extLst>
              <a:ext uri="{FF2B5EF4-FFF2-40B4-BE49-F238E27FC236}">
                <a16:creationId xmlns:a16="http://schemas.microsoft.com/office/drawing/2014/main" xmlns="" id="{A2764325-5DF2-4FF4-9A15-DD704326121A}"/>
              </a:ext>
            </a:extLst>
          </p:cNvPr>
          <p:cNvSpPr/>
          <p:nvPr/>
        </p:nvSpPr>
        <p:spPr>
          <a:xfrm>
            <a:off x="118908" y="4137530"/>
            <a:ext cx="3160277" cy="951186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Maths</a:t>
            </a:r>
          </a:p>
          <a:p>
            <a:pPr marL="171450" indent="-171450">
              <a:buFontTx/>
              <a:buChar char="-"/>
            </a:pPr>
            <a:r>
              <a:rPr lang="en-GB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Fractions</a:t>
            </a:r>
          </a:p>
          <a:p>
            <a:pPr marL="171450" indent="-171450">
              <a:buFontTx/>
              <a:buChar char="-"/>
            </a:pPr>
            <a:r>
              <a:rPr lang="en-GB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Graphs and statistics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Arrow: Chevron 67">
            <a:extLst>
              <a:ext uri="{FF2B5EF4-FFF2-40B4-BE49-F238E27FC236}">
                <a16:creationId xmlns:a16="http://schemas.microsoft.com/office/drawing/2014/main" xmlns="" id="{6219F200-5F02-47BB-986F-FA9C51F34D6C}"/>
              </a:ext>
            </a:extLst>
          </p:cNvPr>
          <p:cNvSpPr/>
          <p:nvPr/>
        </p:nvSpPr>
        <p:spPr>
          <a:xfrm>
            <a:off x="2935105" y="4137530"/>
            <a:ext cx="3828653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How you can help at home:</a:t>
            </a:r>
          </a:p>
          <a:p>
            <a:pPr marL="182563" indent="-182563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Spot and discuss fractions that you use/spot in every day </a:t>
            </a:r>
            <a:r>
              <a:rPr lang="en-GB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life</a:t>
            </a:r>
          </a:p>
          <a:p>
            <a:pPr marL="182563" indent="-182563">
              <a:buFont typeface="Wingdings" panose="05000000000000000000" pitchFamily="2" charset="2"/>
              <a:buChar char="ü"/>
            </a:pPr>
            <a:r>
              <a:rPr lang="en-GB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What data can you collect? Have can you present this data?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xmlns="" id="{1108F541-0971-4627-9717-6D48E9EA16A9}"/>
              </a:ext>
            </a:extLst>
          </p:cNvPr>
          <p:cNvGrpSpPr/>
          <p:nvPr/>
        </p:nvGrpSpPr>
        <p:grpSpPr>
          <a:xfrm>
            <a:off x="3428725" y="1767376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70" name="Hexagon 69">
              <a:extLst>
                <a:ext uri="{FF2B5EF4-FFF2-40B4-BE49-F238E27FC236}">
                  <a16:creationId xmlns:a16="http://schemas.microsoft.com/office/drawing/2014/main" xmlns="" id="{F2EF600B-0BC6-4EFC-8513-542CE4017BB5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" name="Hexagon 4">
              <a:extLst>
                <a:ext uri="{FF2B5EF4-FFF2-40B4-BE49-F238E27FC236}">
                  <a16:creationId xmlns:a16="http://schemas.microsoft.com/office/drawing/2014/main" xmlns="" id="{BDEF33B4-8E13-4431-BBAB-9C659DC28A4E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French</a:t>
              </a:r>
              <a:r>
                <a:rPr lang="en-GB" sz="1200" kern="12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: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I can...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xmlns="" id="{B4859004-4F3E-4F64-9D12-B3CA42B4A529}"/>
              </a:ext>
            </a:extLst>
          </p:cNvPr>
          <p:cNvGrpSpPr/>
          <p:nvPr/>
        </p:nvGrpSpPr>
        <p:grpSpPr>
          <a:xfrm>
            <a:off x="4479801" y="1213994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6" name="Hexagon 85">
              <a:extLst>
                <a:ext uri="{FF2B5EF4-FFF2-40B4-BE49-F238E27FC236}">
                  <a16:creationId xmlns:a16="http://schemas.microsoft.com/office/drawing/2014/main" xmlns="" id="{3AE3AEF8-DDEE-4DBF-88BE-5E653CEC9EA4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7" name="Hexagon 4">
              <a:extLst>
                <a:ext uri="{FF2B5EF4-FFF2-40B4-BE49-F238E27FC236}">
                  <a16:creationId xmlns:a16="http://schemas.microsoft.com/office/drawing/2014/main" xmlns="" id="{3D60EF6A-2E18-4802-879F-4D17FC102D1C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RE</a:t>
              </a: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: </a:t>
              </a:r>
              <a:r>
                <a:rPr lang="en-GB" sz="1200" kern="1200" dirty="0" err="1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Sihkism</a:t>
              </a:r>
              <a:r>
                <a:rPr lang="en-GB" sz="1200" kern="12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xmlns="" id="{1941D68B-9996-4EF9-9839-F564DB32018E}"/>
              </a:ext>
            </a:extLst>
          </p:cNvPr>
          <p:cNvGrpSpPr/>
          <p:nvPr/>
        </p:nvGrpSpPr>
        <p:grpSpPr>
          <a:xfrm>
            <a:off x="5514935" y="1765984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9" name="Hexagon 88">
              <a:extLst>
                <a:ext uri="{FF2B5EF4-FFF2-40B4-BE49-F238E27FC236}">
                  <a16:creationId xmlns:a16="http://schemas.microsoft.com/office/drawing/2014/main" xmlns="" id="{F4AFF1B0-A5C7-462D-95DF-0A64FBE40488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0" name="Hexagon 4">
              <a:extLst>
                <a:ext uri="{FF2B5EF4-FFF2-40B4-BE49-F238E27FC236}">
                  <a16:creationId xmlns:a16="http://schemas.microsoft.com/office/drawing/2014/main" xmlns="" id="{F59A6070-2A27-4F94-911C-9B3D078D4633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kern="12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PE: </a:t>
              </a:r>
              <a:r>
                <a:rPr lang="en-GB" sz="12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rounders/ communication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EB0C2030-117E-4224-AB8A-406CE2A13416}"/>
              </a:ext>
            </a:extLst>
          </p:cNvPr>
          <p:cNvGrpSpPr/>
          <p:nvPr/>
        </p:nvGrpSpPr>
        <p:grpSpPr>
          <a:xfrm>
            <a:off x="1349865" y="1765985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2" name="Hexagon 91">
              <a:extLst>
                <a:ext uri="{FF2B5EF4-FFF2-40B4-BE49-F238E27FC236}">
                  <a16:creationId xmlns:a16="http://schemas.microsoft.com/office/drawing/2014/main" xmlns="" id="{CDB02C44-1D4A-40FC-BB59-65DB9ACC9F40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3" name="Hexagon 4">
              <a:extLst>
                <a:ext uri="{FF2B5EF4-FFF2-40B4-BE49-F238E27FC236}">
                  <a16:creationId xmlns:a16="http://schemas.microsoft.com/office/drawing/2014/main" xmlns="" id="{F1578C33-E67C-4701-A233-2667EFF064DB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Science:</a:t>
              </a:r>
              <a:endParaRPr lang="en-GB" sz="1200" b="1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Magnets and forces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xmlns="" id="{83AF3CC5-E4D7-4B12-B154-8756CB979EAE}"/>
              </a:ext>
            </a:extLst>
          </p:cNvPr>
          <p:cNvGrpSpPr/>
          <p:nvPr/>
        </p:nvGrpSpPr>
        <p:grpSpPr>
          <a:xfrm>
            <a:off x="306760" y="1212590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5" name="Hexagon 94">
              <a:extLst>
                <a:ext uri="{FF2B5EF4-FFF2-40B4-BE49-F238E27FC236}">
                  <a16:creationId xmlns:a16="http://schemas.microsoft.com/office/drawing/2014/main" xmlns="" id="{6709F04C-52F2-4EF4-889E-F82CBF86ABF6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6" name="Hexagon 4">
              <a:extLst>
                <a:ext uri="{FF2B5EF4-FFF2-40B4-BE49-F238E27FC236}">
                  <a16:creationId xmlns:a16="http://schemas.microsoft.com/office/drawing/2014/main" xmlns="" id="{F837BAD9-369B-4364-A678-94A6ADDEF431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Computing: </a:t>
              </a: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inputting data</a:t>
              </a:r>
            </a:p>
          </p:txBody>
        </p:sp>
      </p:grp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DE28D1EC-3809-4486-9FE4-3860F3EE2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97988363"/>
              </p:ext>
            </p:extLst>
          </p:nvPr>
        </p:nvGraphicFramePr>
        <p:xfrm>
          <a:off x="0" y="8902836"/>
          <a:ext cx="68580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xmlns="" val="408478794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xmlns="" val="1208065476"/>
                    </a:ext>
                  </a:extLst>
                </a:gridCol>
              </a:tblGrid>
              <a:tr h="878088">
                <a:tc>
                  <a:txBody>
                    <a:bodyPr/>
                    <a:lstStyle/>
                    <a:p>
                      <a:r>
                        <a:rPr lang="en-GB" sz="1200" b="0" u="sng" dirty="0">
                          <a:solidFill>
                            <a:schemeClr val="tx1"/>
                          </a:solidFill>
                        </a:rPr>
                        <a:t>Other information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endParaRPr lang="en-GB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b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FEA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u="sng" dirty="0">
                          <a:solidFill>
                            <a:schemeClr val="tx1"/>
                          </a:solidFill>
                        </a:rPr>
                        <a:t>Homework: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Doodle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Maths 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Reading (5 times per week)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Spellings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Times table practice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FEA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6436788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364F8E4-E15E-A3C4-5CD1-21CCFBDEC01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15127" y="5601635"/>
            <a:ext cx="834755" cy="128211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0069067-9A31-F3D2-63CA-0769D0F7463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7125" y="5562926"/>
            <a:ext cx="761600" cy="11697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E17A7CC-618C-D855-1E0B-EB553FAAAA8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42119" y="5562926"/>
            <a:ext cx="788457" cy="12110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1D0939A-EA72-F056-FCA8-01365D6FF3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568533" y="5510285"/>
            <a:ext cx="822731" cy="126364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4DA71C4C-87EE-17A3-56B9-C273DD67E2C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11143" y="5525278"/>
            <a:ext cx="805580" cy="1248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28583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B0211A-862C-40F5-B068-7FF6992FA4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429D3F-B6D0-4703-9689-0CE15CEF2049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customXml/itemProps3.xml><?xml version="1.0" encoding="utf-8"?>
<ds:datastoreItem xmlns:ds="http://schemas.openxmlformats.org/officeDocument/2006/customXml" ds:itemID="{E6D2728B-3AC5-4874-9DC8-97F538A1C2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</TotalTime>
  <Words>172</Words>
  <Application>Microsoft Office PowerPoint</Application>
  <PresentationFormat>A4 Paper (210x297 mm)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awood</cp:lastModifiedBy>
  <cp:revision>19</cp:revision>
  <dcterms:created xsi:type="dcterms:W3CDTF">2020-04-17T10:06:09Z</dcterms:created>
  <dcterms:modified xsi:type="dcterms:W3CDTF">2023-04-13T09:01:14Z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54100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MediaServiceImageTags">
    <vt:lpwstr/>
  </property>
</Properties>
</file>