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EAE1"/>
    <a:srgbClr val="02765C"/>
    <a:srgbClr val="097C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9" d="100"/>
          <a:sy n="99" d="100"/>
        </p:scale>
        <p:origin x="1656" y="-29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ise Pipe" userId="1d902dc2-5245-499c-876a-a6eb708dbcaf" providerId="ADAL" clId="{D65DC66E-C93C-4234-BA3C-03014904FEA2}"/>
    <pc:docChg chg="custSel modSld">
      <pc:chgData name="Denise Pipe" userId="1d902dc2-5245-499c-876a-a6eb708dbcaf" providerId="ADAL" clId="{D65DC66E-C93C-4234-BA3C-03014904FEA2}" dt="2025-05-23T11:56:26.691" v="212" actId="20577"/>
      <pc:docMkLst>
        <pc:docMk/>
      </pc:docMkLst>
      <pc:sldChg chg="modSp mod">
        <pc:chgData name="Denise Pipe" userId="1d902dc2-5245-499c-876a-a6eb708dbcaf" providerId="ADAL" clId="{D65DC66E-C93C-4234-BA3C-03014904FEA2}" dt="2025-05-23T11:56:26.691" v="212" actId="20577"/>
        <pc:sldMkLst>
          <pc:docMk/>
          <pc:sldMk cId="2128583389" sldId="262"/>
        </pc:sldMkLst>
        <pc:spChg chg="mod">
          <ac:chgData name="Denise Pipe" userId="1d902dc2-5245-499c-876a-a6eb708dbcaf" providerId="ADAL" clId="{D65DC66E-C93C-4234-BA3C-03014904FEA2}" dt="2025-05-23T11:54:19.809" v="45" actId="20577"/>
          <ac:spMkLst>
            <pc:docMk/>
            <pc:sldMk cId="2128583389" sldId="262"/>
            <ac:spMk id="44" creationId="{437A68EA-833E-44E8-84C5-50E59C0DA037}"/>
          </ac:spMkLst>
        </pc:spChg>
        <pc:spChg chg="mod">
          <ac:chgData name="Denise Pipe" userId="1d902dc2-5245-499c-876a-a6eb708dbcaf" providerId="ADAL" clId="{D65DC66E-C93C-4234-BA3C-03014904FEA2}" dt="2025-05-23T11:56:08.625" v="150" actId="313"/>
          <ac:spMkLst>
            <pc:docMk/>
            <pc:sldMk cId="2128583389" sldId="262"/>
            <ac:spMk id="49" creationId="{7DD7EB5C-8A2C-41EF-A3A9-15A4712C014C}"/>
          </ac:spMkLst>
        </pc:spChg>
        <pc:spChg chg="mod">
          <ac:chgData name="Denise Pipe" userId="1d902dc2-5245-499c-876a-a6eb708dbcaf" providerId="ADAL" clId="{D65DC66E-C93C-4234-BA3C-03014904FEA2}" dt="2025-05-23T11:56:26.691" v="212" actId="20577"/>
          <ac:spMkLst>
            <pc:docMk/>
            <pc:sldMk cId="2128583389" sldId="262"/>
            <ac:spMk id="50" creationId="{C7F71397-D678-46B2-9581-2CB7F7637EAA}"/>
          </ac:spMkLst>
        </pc:spChg>
        <pc:spChg chg="mod">
          <ac:chgData name="Denise Pipe" userId="1d902dc2-5245-499c-876a-a6eb708dbcaf" providerId="ADAL" clId="{D65DC66E-C93C-4234-BA3C-03014904FEA2}" dt="2025-05-23T11:54:17.567" v="44" actId="404"/>
          <ac:spMkLst>
            <pc:docMk/>
            <pc:sldMk cId="2128583389" sldId="262"/>
            <ac:spMk id="71" creationId="{BDEF33B4-8E13-4431-BBAB-9C659DC28A4E}"/>
          </ac:spMkLst>
        </pc:spChg>
        <pc:spChg chg="mod">
          <ac:chgData name="Denise Pipe" userId="1d902dc2-5245-499c-876a-a6eb708dbcaf" providerId="ADAL" clId="{D65DC66E-C93C-4234-BA3C-03014904FEA2}" dt="2025-05-23T11:53:52.360" v="13" actId="20577"/>
          <ac:spMkLst>
            <pc:docMk/>
            <pc:sldMk cId="2128583389" sldId="262"/>
            <ac:spMk id="93" creationId="{F1578C33-E67C-4701-A233-2667EFF064D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23/05/2025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217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23/05/2025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857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23/05/2025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415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23/05/2025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9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23/05/2025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52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23/05/2025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685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23/05/2025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02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23/05/2025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6557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23/05/2025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798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23/05/2025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75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23/05/2025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968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80649-6BD6-4310-AA3E-4212AE5D4952}" type="datetimeFigureOut">
              <a:rPr lang="en-GB" smtClean="0"/>
              <a:pPr/>
              <a:t>23/05/2025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043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jpeg"/><Relationship Id="rId3" Type="http://schemas.openxmlformats.org/officeDocument/2006/relationships/hyperlink" Target="https://www.google.co.uk/url?sa=i&amp;rct=j&amp;q=&amp;esrc=s&amp;source=images&amp;cd=&amp;ved=2ahUKEwjUuNnPjJnjAhUL8BQKHaObC9QQjRx6BAgBEAU&amp;url=https://clipart.wpblink.com/scripture-clipart/scripture-clipart-open-book-outline&amp;psig=AOvVaw1l0QfK26-xnzWuvYpnMs5v&amp;ust=1562255261650572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9.jpeg"/><Relationship Id="rId2" Type="http://schemas.openxmlformats.org/officeDocument/2006/relationships/image" Target="../media/image1.png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microsoft.com/office/2007/relationships/hdphoto" Target="../media/hdphoto1.wdp"/><Relationship Id="rId15" Type="http://schemas.openxmlformats.org/officeDocument/2006/relationships/image" Target="../media/image12.jpe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pn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45">
            <a:extLst>
              <a:ext uri="{FF2B5EF4-FFF2-40B4-BE49-F238E27FC236}">
                <a16:creationId xmlns:a16="http://schemas.microsoft.com/office/drawing/2014/main" id="{F7D55099-303D-46C6-90ED-720064FAC6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150"/>
            <a:ext cx="6858000" cy="951186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78BAA288-EF5E-4ADE-8163-A1EF3C7ED9A8}"/>
              </a:ext>
            </a:extLst>
          </p:cNvPr>
          <p:cNvSpPr txBox="1"/>
          <p:nvPr/>
        </p:nvSpPr>
        <p:spPr>
          <a:xfrm>
            <a:off x="5972755" y="296342"/>
            <a:ext cx="8509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02765C"/>
                </a:solidFill>
                <a:latin typeface="Arial Narrow" panose="020B0606020202030204" pitchFamily="34" charset="0"/>
              </a:rPr>
              <a:t>Summer term </a:t>
            </a:r>
          </a:p>
          <a:p>
            <a:pPr algn="ctr"/>
            <a:r>
              <a:rPr lang="en-GB" sz="1400" b="1" dirty="0">
                <a:solidFill>
                  <a:srgbClr val="02765C"/>
                </a:solidFill>
                <a:latin typeface="Arial Narrow" panose="020B0606020202030204" pitchFamily="34" charset="0"/>
              </a:rPr>
              <a:t>2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C9FF787-889A-4825-B268-643681ACA430}"/>
              </a:ext>
            </a:extLst>
          </p:cNvPr>
          <p:cNvGrpSpPr/>
          <p:nvPr/>
        </p:nvGrpSpPr>
        <p:grpSpPr>
          <a:xfrm>
            <a:off x="2740230" y="5136264"/>
            <a:ext cx="1404376" cy="1849728"/>
            <a:chOff x="-3739101" y="5996639"/>
            <a:chExt cx="1354335" cy="2013201"/>
          </a:xfrm>
        </p:grpSpPr>
        <p:pic>
          <p:nvPicPr>
            <p:cNvPr id="2049" name="Picture 19" descr="Image result for book outline">
              <a:hlinkClick r:id="rId3"/>
              <a:extLst>
                <a:ext uri="{FF2B5EF4-FFF2-40B4-BE49-F238E27FC236}">
                  <a16:creationId xmlns:a16="http://schemas.microsoft.com/office/drawing/2014/main" id="{931A04EE-5C61-4439-AAA6-980824495EC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4396" b="94872" l="5946" r="95676">
                          <a14:foregroundMark x1="73514" y1="3297" x2="91351" y2="31136"/>
                          <a14:foregroundMark x1="91351" y1="31136" x2="96216" y2="55678"/>
                          <a14:foregroundMark x1="96216" y1="55678" x2="75135" y2="76190"/>
                          <a14:foregroundMark x1="75135" y1="76190" x2="30811" y2="87546"/>
                          <a14:foregroundMark x1="63784" y1="5861" x2="31892" y2="14286"/>
                          <a14:foregroundMark x1="31892" y1="14286" x2="5405" y2="32601"/>
                          <a14:foregroundMark x1="5405" y1="32601" x2="4324" y2="81319"/>
                          <a14:foregroundMark x1="4324" y1="81319" x2="36216" y2="91209"/>
                          <a14:foregroundMark x1="36216" y1="91209" x2="45405" y2="89011"/>
                          <a14:foregroundMark x1="77297" y1="4396" x2="67027" y2="5128"/>
                          <a14:foregroundMark x1="5946" y1="22344" x2="5946" y2="31136"/>
                          <a14:foregroundMark x1="8108" y1="87912" x2="8108" y2="9487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39101" y="5996639"/>
              <a:ext cx="1354335" cy="20132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5431DC0A-3179-45E8-A798-DEE2200BF233}"/>
                </a:ext>
              </a:extLst>
            </p:cNvPr>
            <p:cNvSpPr txBox="1"/>
            <p:nvPr/>
          </p:nvSpPr>
          <p:spPr>
            <a:xfrm rot="16200000">
              <a:off x="-4215070" y="7028938"/>
              <a:ext cx="1213549" cy="26161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 dirty="0"/>
                <a:t>Key Text</a:t>
              </a:r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DB3FAF0D-940B-4A74-A09F-8C433CAA6434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826096" y="7947966"/>
            <a:ext cx="582186" cy="85071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E0DC850-C8B3-4331-8845-1E6DC421D2A3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8191" y="7958135"/>
            <a:ext cx="573003" cy="84054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B880F79-2391-4A17-ADBB-504D325820C5}"/>
              </a:ext>
            </a:extLst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810885" y="7974138"/>
            <a:ext cx="582186" cy="85073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2A8BEE8-C61C-49E8-95C8-C8955DAF7583}"/>
              </a:ext>
            </a:extLst>
          </p:cNvPr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115127" y="7964453"/>
            <a:ext cx="654582" cy="85072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975B6B5-FBA7-4B14-B4CB-CDD6D8777A0A}"/>
              </a:ext>
            </a:extLst>
          </p:cNvPr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4491765" y="7994009"/>
            <a:ext cx="612275" cy="84054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A486CD2-6334-4626-B130-57EE4E2BD986}"/>
              </a:ext>
            </a:extLst>
          </p:cNvPr>
          <p:cNvSpPr txBox="1"/>
          <p:nvPr/>
        </p:nvSpPr>
        <p:spPr>
          <a:xfrm>
            <a:off x="1641159" y="827525"/>
            <a:ext cx="4257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02765C"/>
                </a:solidFill>
              </a:rPr>
              <a:t>Ready		Respectful			 Safe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FFB21EF-C52C-45EA-BA06-36DEE361887D}"/>
              </a:ext>
            </a:extLst>
          </p:cNvPr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3815008" y="3861160"/>
            <a:ext cx="101997" cy="129424"/>
          </a:xfrm>
          <a:prstGeom prst="rect">
            <a:avLst/>
          </a:prstGeom>
        </p:spPr>
      </p:pic>
      <p:sp>
        <p:nvSpPr>
          <p:cNvPr id="20" name="Speech Bubble: Oval 19">
            <a:extLst>
              <a:ext uri="{FF2B5EF4-FFF2-40B4-BE49-F238E27FC236}">
                <a16:creationId xmlns:a16="http://schemas.microsoft.com/office/drawing/2014/main" id="{96090984-1FEC-4301-9772-A1FF6769717F}"/>
              </a:ext>
            </a:extLst>
          </p:cNvPr>
          <p:cNvSpPr/>
          <p:nvPr/>
        </p:nvSpPr>
        <p:spPr>
          <a:xfrm>
            <a:off x="133421" y="7086502"/>
            <a:ext cx="2072752" cy="802592"/>
          </a:xfrm>
          <a:prstGeom prst="wedgeEllipseCallout">
            <a:avLst>
              <a:gd name="adj1" fmla="val 43015"/>
              <a:gd name="adj2" fmla="val -6833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How do you feel about Moll Cut-Purse and why?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8BD7EDD2-CE87-4F48-872E-9ED3B1818C49}"/>
              </a:ext>
            </a:extLst>
          </p:cNvPr>
          <p:cNvGrpSpPr/>
          <p:nvPr/>
        </p:nvGrpSpPr>
        <p:grpSpPr>
          <a:xfrm>
            <a:off x="2400941" y="1212589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43" name="Hexagon 42">
              <a:extLst>
                <a:ext uri="{FF2B5EF4-FFF2-40B4-BE49-F238E27FC236}">
                  <a16:creationId xmlns:a16="http://schemas.microsoft.com/office/drawing/2014/main" id="{E1CC066B-9B97-475D-BDA4-7A536F181A27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4" name="Hexagon 4">
              <a:extLst>
                <a:ext uri="{FF2B5EF4-FFF2-40B4-BE49-F238E27FC236}">
                  <a16:creationId xmlns:a16="http://schemas.microsoft.com/office/drawing/2014/main" id="{437A68EA-833E-44E8-84C5-50E59C0DA037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1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Music</a:t>
              </a:r>
              <a:r>
                <a:rPr lang="en-GB" sz="1200" b="1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: </a:t>
              </a:r>
              <a:r>
                <a:rPr lang="en-GB" sz="12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Drumming</a:t>
              </a:r>
            </a:p>
          </p:txBody>
        </p:sp>
      </p:grpSp>
      <p:sp>
        <p:nvSpPr>
          <p:cNvPr id="63" name="Arrow: Pentagon 62">
            <a:extLst>
              <a:ext uri="{FF2B5EF4-FFF2-40B4-BE49-F238E27FC236}">
                <a16:creationId xmlns:a16="http://schemas.microsoft.com/office/drawing/2014/main" id="{B55BE5EC-D359-4936-8D72-F2A7735D7D2D}"/>
              </a:ext>
            </a:extLst>
          </p:cNvPr>
          <p:cNvSpPr/>
          <p:nvPr/>
        </p:nvSpPr>
        <p:spPr>
          <a:xfrm>
            <a:off x="134465" y="3070612"/>
            <a:ext cx="3160277" cy="951186"/>
          </a:xfrm>
          <a:prstGeom prst="homePlate">
            <a:avLst/>
          </a:prstGeom>
          <a:solidFill>
            <a:srgbClr val="CFEAE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omic Sans MS" panose="030F0702030302020204" pitchFamily="66" charset="0"/>
              </a:rPr>
              <a:t>English</a:t>
            </a:r>
          </a:p>
          <a:p>
            <a:pPr marL="171450" indent="-171450" algn="ctr">
              <a:buFontTx/>
              <a:buChar char="-"/>
            </a:pPr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Descriptive writing</a:t>
            </a:r>
          </a:p>
          <a:p>
            <a:pPr marL="171450" indent="-171450" algn="ctr">
              <a:buFontTx/>
              <a:buChar char="-"/>
            </a:pPr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Characterisation</a:t>
            </a:r>
          </a:p>
          <a:p>
            <a:pPr marL="171450" indent="-171450" algn="ctr">
              <a:buFontTx/>
              <a:buChar char="-"/>
            </a:pPr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Correctly punctuated speech and reporting clauses</a:t>
            </a:r>
          </a:p>
        </p:txBody>
      </p:sp>
      <p:sp>
        <p:nvSpPr>
          <p:cNvPr id="64" name="Arrow: Chevron 63">
            <a:extLst>
              <a:ext uri="{FF2B5EF4-FFF2-40B4-BE49-F238E27FC236}">
                <a16:creationId xmlns:a16="http://schemas.microsoft.com/office/drawing/2014/main" id="{3FF644BC-2E01-422D-9DE8-275AF9820796}"/>
              </a:ext>
            </a:extLst>
          </p:cNvPr>
          <p:cNvSpPr/>
          <p:nvPr/>
        </p:nvSpPr>
        <p:spPr>
          <a:xfrm>
            <a:off x="2950662" y="3070612"/>
            <a:ext cx="3828653" cy="951186"/>
          </a:xfrm>
          <a:prstGeom prst="chevron">
            <a:avLst/>
          </a:prstGeom>
          <a:solidFill>
            <a:srgbClr val="CFEAE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u="sng" dirty="0">
                <a:solidFill>
                  <a:schemeClr val="tx1"/>
                </a:solidFill>
                <a:latin typeface="Comic Sans MS" panose="030F0702030302020204" pitchFamily="66" charset="0"/>
              </a:rPr>
              <a:t>How you can help at home:</a:t>
            </a:r>
          </a:p>
          <a:p>
            <a:pPr marL="171450" indent="-171450" algn="ctr">
              <a:buFontTx/>
              <a:buChar char="-"/>
            </a:pPr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Identify speech in their reading book </a:t>
            </a:r>
          </a:p>
          <a:p>
            <a:pPr marL="171450" indent="-171450" algn="ctr">
              <a:buFontTx/>
              <a:buChar char="-"/>
            </a:pPr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Write a conversation between two characters from their reading book</a:t>
            </a:r>
          </a:p>
        </p:txBody>
      </p:sp>
      <p:sp>
        <p:nvSpPr>
          <p:cNvPr id="65" name="Speech Bubble: Oval 64">
            <a:extLst>
              <a:ext uri="{FF2B5EF4-FFF2-40B4-BE49-F238E27FC236}">
                <a16:creationId xmlns:a16="http://schemas.microsoft.com/office/drawing/2014/main" id="{43CEE0A8-86D4-461B-8946-C1C0AC092E3B}"/>
              </a:ext>
            </a:extLst>
          </p:cNvPr>
          <p:cNvSpPr/>
          <p:nvPr/>
        </p:nvSpPr>
        <p:spPr>
          <a:xfrm>
            <a:off x="2295525" y="7005364"/>
            <a:ext cx="2397580" cy="905861"/>
          </a:xfrm>
          <a:prstGeom prst="wedgeEllipseCallout">
            <a:avLst>
              <a:gd name="adj1" fmla="val 5202"/>
              <a:gd name="adj2" fmla="val -7195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Toby is a pick-pocket. Do you think he is happy with what he has become?</a:t>
            </a:r>
          </a:p>
        </p:txBody>
      </p:sp>
      <p:sp>
        <p:nvSpPr>
          <p:cNvPr id="66" name="Speech Bubble: Oval 65">
            <a:extLst>
              <a:ext uri="{FF2B5EF4-FFF2-40B4-BE49-F238E27FC236}">
                <a16:creationId xmlns:a16="http://schemas.microsoft.com/office/drawing/2014/main" id="{6E9C8347-1E7B-4B0C-96EF-B4312D143E98}"/>
              </a:ext>
            </a:extLst>
          </p:cNvPr>
          <p:cNvSpPr/>
          <p:nvPr/>
        </p:nvSpPr>
        <p:spPr>
          <a:xfrm>
            <a:off x="4706563" y="7092146"/>
            <a:ext cx="2072752" cy="802592"/>
          </a:xfrm>
          <a:prstGeom prst="wedgeEllipseCallout">
            <a:avLst>
              <a:gd name="adj1" fmla="val -38213"/>
              <a:gd name="adj2" fmla="val -7918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How do you think the story will end?</a:t>
            </a:r>
          </a:p>
        </p:txBody>
      </p:sp>
      <p:sp>
        <p:nvSpPr>
          <p:cNvPr id="67" name="Arrow: Pentagon 66">
            <a:extLst>
              <a:ext uri="{FF2B5EF4-FFF2-40B4-BE49-F238E27FC236}">
                <a16:creationId xmlns:a16="http://schemas.microsoft.com/office/drawing/2014/main" id="{A2764325-5DF2-4FF4-9A15-DD704326121A}"/>
              </a:ext>
            </a:extLst>
          </p:cNvPr>
          <p:cNvSpPr/>
          <p:nvPr/>
        </p:nvSpPr>
        <p:spPr>
          <a:xfrm>
            <a:off x="118908" y="4137530"/>
            <a:ext cx="3160277" cy="951186"/>
          </a:xfrm>
          <a:prstGeom prst="homePlate">
            <a:avLst/>
          </a:prstGeom>
          <a:solidFill>
            <a:srgbClr val="CFEAE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omic Sans MS" panose="030F0702030302020204" pitchFamily="66" charset="0"/>
              </a:rPr>
              <a:t>Maths</a:t>
            </a:r>
          </a:p>
          <a:p>
            <a:pPr marL="171450" indent="-171450" algn="ctr">
              <a:buFontTx/>
              <a:buChar char="-"/>
            </a:pPr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Geometry</a:t>
            </a:r>
          </a:p>
          <a:p>
            <a:pPr marL="171450" indent="-171450" algn="ctr">
              <a:buFontTx/>
              <a:buChar char="-"/>
            </a:pPr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Position and movement</a:t>
            </a:r>
          </a:p>
        </p:txBody>
      </p:sp>
      <p:sp>
        <p:nvSpPr>
          <p:cNvPr id="68" name="Arrow: Chevron 67">
            <a:extLst>
              <a:ext uri="{FF2B5EF4-FFF2-40B4-BE49-F238E27FC236}">
                <a16:creationId xmlns:a16="http://schemas.microsoft.com/office/drawing/2014/main" id="{6219F200-5F02-47BB-986F-FA9C51F34D6C}"/>
              </a:ext>
            </a:extLst>
          </p:cNvPr>
          <p:cNvSpPr/>
          <p:nvPr/>
        </p:nvSpPr>
        <p:spPr>
          <a:xfrm>
            <a:off x="2935105" y="4137530"/>
            <a:ext cx="3828653" cy="951186"/>
          </a:xfrm>
          <a:prstGeom prst="chevron">
            <a:avLst/>
          </a:prstGeom>
          <a:solidFill>
            <a:srgbClr val="CFEAE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u="sng" dirty="0">
                <a:solidFill>
                  <a:schemeClr val="tx1"/>
                </a:solidFill>
                <a:latin typeface="Comic Sans MS" panose="030F0702030302020204" pitchFamily="66" charset="0"/>
              </a:rPr>
              <a:t>How you can help at home:</a:t>
            </a:r>
          </a:p>
          <a:p>
            <a:pPr marL="171450" indent="-171450" algn="ctr">
              <a:buFontTx/>
              <a:buChar char="-"/>
            </a:pPr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Look for 2D and 3D shapes around your home, then draw and label them</a:t>
            </a:r>
          </a:p>
          <a:p>
            <a:pPr algn="ctr"/>
            <a:endParaRPr lang="en-GB" sz="11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1108F541-0971-4627-9717-6D48E9EA16A9}"/>
              </a:ext>
            </a:extLst>
          </p:cNvPr>
          <p:cNvGrpSpPr/>
          <p:nvPr/>
        </p:nvGrpSpPr>
        <p:grpSpPr>
          <a:xfrm>
            <a:off x="3428725" y="1767376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70" name="Hexagon 69">
              <a:extLst>
                <a:ext uri="{FF2B5EF4-FFF2-40B4-BE49-F238E27FC236}">
                  <a16:creationId xmlns:a16="http://schemas.microsoft.com/office/drawing/2014/main" id="{F2EF600B-0BC6-4EFC-8513-542CE4017BB5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71" name="Hexagon 4">
              <a:extLst>
                <a:ext uri="{FF2B5EF4-FFF2-40B4-BE49-F238E27FC236}">
                  <a16:creationId xmlns:a16="http://schemas.microsoft.com/office/drawing/2014/main" id="{BDEF33B4-8E13-4431-BBAB-9C659DC28A4E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1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Computing: </a:t>
              </a:r>
              <a:r>
                <a:rPr lang="en-GB" sz="11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programming</a:t>
              </a:r>
              <a:endParaRPr lang="en-GB" sz="12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B4859004-4F3E-4F64-9D12-B3CA42B4A529}"/>
              </a:ext>
            </a:extLst>
          </p:cNvPr>
          <p:cNvGrpSpPr/>
          <p:nvPr/>
        </p:nvGrpSpPr>
        <p:grpSpPr>
          <a:xfrm>
            <a:off x="4479801" y="1213994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86" name="Hexagon 85">
              <a:extLst>
                <a:ext uri="{FF2B5EF4-FFF2-40B4-BE49-F238E27FC236}">
                  <a16:creationId xmlns:a16="http://schemas.microsoft.com/office/drawing/2014/main" id="{3AE3AEF8-DDEE-4DBF-88BE-5E653CEC9EA4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87" name="Hexagon 4">
              <a:extLst>
                <a:ext uri="{FF2B5EF4-FFF2-40B4-BE49-F238E27FC236}">
                  <a16:creationId xmlns:a16="http://schemas.microsoft.com/office/drawing/2014/main" id="{3D60EF6A-2E18-4802-879F-4D17FC102D1C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1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RE: </a:t>
              </a:r>
              <a:r>
                <a:rPr lang="en-GB" sz="12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Christianity- </a:t>
              </a:r>
              <a:r>
                <a:rPr kumimoji="0" lang="en-GB" sz="9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Calibri" panose="020F0502020204030204" pitchFamily="34" charset="0"/>
                  <a:cs typeface="Times New Roman" panose="02020603050405020304" pitchFamily="18" charset="0"/>
                </a:rPr>
                <a:t>Do people need to go to church to show they are Christians?</a:t>
              </a:r>
              <a:endParaRPr lang="en-GB" sz="12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1941D68B-9996-4EF9-9839-F564DB32018E}"/>
              </a:ext>
            </a:extLst>
          </p:cNvPr>
          <p:cNvGrpSpPr/>
          <p:nvPr/>
        </p:nvGrpSpPr>
        <p:grpSpPr>
          <a:xfrm>
            <a:off x="5514935" y="1765984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89" name="Hexagon 88">
              <a:extLst>
                <a:ext uri="{FF2B5EF4-FFF2-40B4-BE49-F238E27FC236}">
                  <a16:creationId xmlns:a16="http://schemas.microsoft.com/office/drawing/2014/main" id="{F4AFF1B0-A5C7-462D-95DF-0A64FBE40488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90" name="Hexagon 4">
              <a:extLst>
                <a:ext uri="{FF2B5EF4-FFF2-40B4-BE49-F238E27FC236}">
                  <a16:creationId xmlns:a16="http://schemas.microsoft.com/office/drawing/2014/main" id="{F59A6070-2A27-4F94-911C-9B3D078D4633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1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PE: </a:t>
              </a:r>
            </a:p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A rotation of athletics, tennis and cricket</a:t>
              </a: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EB0C2030-117E-4224-AB8A-406CE2A13416}"/>
              </a:ext>
            </a:extLst>
          </p:cNvPr>
          <p:cNvGrpSpPr/>
          <p:nvPr/>
        </p:nvGrpSpPr>
        <p:grpSpPr>
          <a:xfrm>
            <a:off x="1349865" y="1765985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92" name="Hexagon 91">
              <a:extLst>
                <a:ext uri="{FF2B5EF4-FFF2-40B4-BE49-F238E27FC236}">
                  <a16:creationId xmlns:a16="http://schemas.microsoft.com/office/drawing/2014/main" id="{CDB02C44-1D4A-40FC-BB59-65DB9ACC9F40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93" name="Hexagon 4">
              <a:extLst>
                <a:ext uri="{FF2B5EF4-FFF2-40B4-BE49-F238E27FC236}">
                  <a16:creationId xmlns:a16="http://schemas.microsoft.com/office/drawing/2014/main" id="{F1578C33-E67C-4701-A233-2667EFF064DB}"/>
                </a:ext>
              </a:extLst>
            </p:cNvPr>
            <p:cNvSpPr txBox="1"/>
            <p:nvPr/>
          </p:nvSpPr>
          <p:spPr>
            <a:xfrm>
              <a:off x="1678719" y="2254752"/>
              <a:ext cx="1204950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1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Art</a:t>
              </a:r>
              <a:r>
                <a:rPr lang="en-GB" sz="1200" b="1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:</a:t>
              </a:r>
            </a:p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Clay modelling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83AF3CC5-E4D7-4B12-B154-8756CB979EAE}"/>
              </a:ext>
            </a:extLst>
          </p:cNvPr>
          <p:cNvGrpSpPr/>
          <p:nvPr/>
        </p:nvGrpSpPr>
        <p:grpSpPr>
          <a:xfrm>
            <a:off x="306760" y="1212590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95" name="Hexagon 94">
              <a:extLst>
                <a:ext uri="{FF2B5EF4-FFF2-40B4-BE49-F238E27FC236}">
                  <a16:creationId xmlns:a16="http://schemas.microsoft.com/office/drawing/2014/main" id="{6709F04C-52F2-4EF4-889E-F82CBF86ABF6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96" name="Hexagon 4">
              <a:extLst>
                <a:ext uri="{FF2B5EF4-FFF2-40B4-BE49-F238E27FC236}">
                  <a16:creationId xmlns:a16="http://schemas.microsoft.com/office/drawing/2014/main" id="{F837BAD9-369B-4364-A678-94A6ADDEF431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1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History</a:t>
              </a:r>
              <a:r>
                <a:rPr lang="en-GB" sz="1200" b="1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: </a:t>
              </a:r>
              <a:r>
                <a:rPr lang="en-GB" sz="12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The history of London</a:t>
              </a:r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F578A029-71DB-40C3-BEB7-3DF0F26CE642}"/>
              </a:ext>
            </a:extLst>
          </p:cNvPr>
          <p:cNvSpPr txBox="1"/>
          <p:nvPr/>
        </p:nvSpPr>
        <p:spPr>
          <a:xfrm>
            <a:off x="2441440" y="195129"/>
            <a:ext cx="22738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b="1">
                <a:solidFill>
                  <a:srgbClr val="02765C"/>
                </a:solidFill>
                <a:latin typeface="Arial Narrow" panose="020B0606020202030204" pitchFamily="34" charset="0"/>
              </a:rPr>
              <a:t>Year 4</a:t>
            </a:r>
            <a:endParaRPr lang="en-GB" sz="1600" b="1" dirty="0">
              <a:solidFill>
                <a:srgbClr val="02765C"/>
              </a:solidFill>
              <a:latin typeface="Arial Narrow" panose="020B0606020202030204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7DD7EB5C-8A2C-41EF-A3A9-15A4712C014C}"/>
              </a:ext>
            </a:extLst>
          </p:cNvPr>
          <p:cNvSpPr/>
          <p:nvPr/>
        </p:nvSpPr>
        <p:spPr>
          <a:xfrm>
            <a:off x="-13423" y="8824868"/>
            <a:ext cx="3431073" cy="1052326"/>
          </a:xfrm>
          <a:prstGeom prst="rect">
            <a:avLst/>
          </a:prstGeom>
          <a:solidFill>
            <a:srgbClr val="CFEA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u="sng" dirty="0">
                <a:solidFill>
                  <a:schemeClr val="tx1"/>
                </a:solidFill>
              </a:rPr>
              <a:t>Other information:</a:t>
            </a:r>
          </a:p>
          <a:p>
            <a:r>
              <a:rPr lang="en-GB" sz="1200" dirty="0">
                <a:solidFill>
                  <a:schemeClr val="tx1"/>
                </a:solidFill>
              </a:rPr>
              <a:t>PE days: Monday and Thursday</a:t>
            </a:r>
          </a:p>
          <a:p>
            <a:r>
              <a:rPr lang="en-GB" sz="1200" dirty="0">
                <a:solidFill>
                  <a:schemeClr val="tx1"/>
                </a:solidFill>
              </a:rPr>
              <a:t>Tuesday 24</a:t>
            </a:r>
            <a:r>
              <a:rPr lang="en-GB" sz="1200" baseline="30000" dirty="0">
                <a:solidFill>
                  <a:schemeClr val="tx1"/>
                </a:solidFill>
              </a:rPr>
              <a:t>th</a:t>
            </a:r>
            <a:r>
              <a:rPr lang="en-GB" sz="1200" dirty="0">
                <a:solidFill>
                  <a:schemeClr val="tx1"/>
                </a:solidFill>
              </a:rPr>
              <a:t> June: Sports day</a:t>
            </a:r>
          </a:p>
          <a:p>
            <a:r>
              <a:rPr lang="en-GB" sz="1200" dirty="0">
                <a:solidFill>
                  <a:schemeClr val="tx1"/>
                </a:solidFill>
              </a:rPr>
              <a:t>Wednesday 16</a:t>
            </a:r>
            <a:r>
              <a:rPr lang="en-GB" sz="1200" baseline="30000" dirty="0">
                <a:solidFill>
                  <a:schemeClr val="tx1"/>
                </a:solidFill>
              </a:rPr>
              <a:t>th</a:t>
            </a:r>
            <a:r>
              <a:rPr lang="en-GB" sz="1200" dirty="0">
                <a:solidFill>
                  <a:schemeClr val="tx1"/>
                </a:solidFill>
              </a:rPr>
              <a:t> / Thursday 17</a:t>
            </a:r>
            <a:r>
              <a:rPr lang="en-GB" sz="1200" baseline="30000" dirty="0">
                <a:solidFill>
                  <a:schemeClr val="tx1"/>
                </a:solidFill>
              </a:rPr>
              <a:t>th</a:t>
            </a:r>
            <a:r>
              <a:rPr lang="en-GB" sz="1200" dirty="0">
                <a:solidFill>
                  <a:schemeClr val="tx1"/>
                </a:solidFill>
              </a:rPr>
              <a:t> July: performance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7F71397-D678-46B2-9581-2CB7F7637EAA}"/>
              </a:ext>
            </a:extLst>
          </p:cNvPr>
          <p:cNvSpPr/>
          <p:nvPr/>
        </p:nvSpPr>
        <p:spPr>
          <a:xfrm>
            <a:off x="3469113" y="8831083"/>
            <a:ext cx="3388888" cy="1052325"/>
          </a:xfrm>
          <a:prstGeom prst="rect">
            <a:avLst/>
          </a:prstGeom>
          <a:solidFill>
            <a:srgbClr val="CFEA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u="sng" dirty="0">
                <a:solidFill>
                  <a:schemeClr val="tx1"/>
                </a:solidFill>
              </a:rPr>
              <a:t>Homework:</a:t>
            </a:r>
          </a:p>
          <a:p>
            <a:r>
              <a:rPr lang="en-GB" sz="1200" dirty="0">
                <a:solidFill>
                  <a:schemeClr val="tx1"/>
                </a:solidFill>
              </a:rPr>
              <a:t>Handwriting, spellings and written task</a:t>
            </a:r>
            <a:endParaRPr lang="en-GB" sz="1200" u="sng" dirty="0">
              <a:solidFill>
                <a:schemeClr val="tx1"/>
              </a:solidFill>
            </a:endParaRPr>
          </a:p>
          <a:p>
            <a:r>
              <a:rPr lang="en-GB" sz="1200" dirty="0">
                <a:solidFill>
                  <a:schemeClr val="tx1"/>
                </a:solidFill>
              </a:rPr>
              <a:t>Maths – complete the 10 questions and your TTRS sound check!</a:t>
            </a:r>
          </a:p>
          <a:p>
            <a:r>
              <a:rPr lang="en-GB" sz="1200" dirty="0">
                <a:solidFill>
                  <a:schemeClr val="tx1"/>
                </a:solidFill>
              </a:rPr>
              <a:t>Daily reading (at least 5 times a week)</a:t>
            </a:r>
          </a:p>
          <a:p>
            <a:endParaRPr lang="en-GB" sz="1200" dirty="0">
              <a:solidFill>
                <a:schemeClr val="tx1"/>
              </a:solidFill>
            </a:endParaRPr>
          </a:p>
        </p:txBody>
      </p:sp>
      <p:pic>
        <p:nvPicPr>
          <p:cNvPr id="1026" name="Picture 2" descr="The Boy and the Globe - Barrington Stoke">
            <a:extLst>
              <a:ext uri="{FF2B5EF4-FFF2-40B4-BE49-F238E27FC236}">
                <a16:creationId xmlns:a16="http://schemas.microsoft.com/office/drawing/2014/main" id="{D5B67A30-386B-07CB-444E-51042EE24B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1942" y="5525346"/>
            <a:ext cx="927812" cy="1237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The Tempest (A Shakespeare Story): Amazon.co.uk: Andrew Matthews, William  Shakespeare, Tony Ross: 9781841213460: Books">
            <a:extLst>
              <a:ext uri="{FF2B5EF4-FFF2-40B4-BE49-F238E27FC236}">
                <a16:creationId xmlns:a16="http://schemas.microsoft.com/office/drawing/2014/main" id="{6194C8A8-C006-7E33-D99A-279D6FF3B8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524" y="5506848"/>
            <a:ext cx="857249" cy="13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What's So Special About Shakespeare? By Michael Rosen">
            <a:extLst>
              <a:ext uri="{FF2B5EF4-FFF2-40B4-BE49-F238E27FC236}">
                <a16:creationId xmlns:a16="http://schemas.microsoft.com/office/drawing/2014/main" id="{F90F9F72-E91A-B709-9E0E-7A8518471B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042" y="5438568"/>
            <a:ext cx="860778" cy="1320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Best Shakespeare books for children ...">
            <a:extLst>
              <a:ext uri="{FF2B5EF4-FFF2-40B4-BE49-F238E27FC236}">
                <a16:creationId xmlns:a16="http://schemas.microsoft.com/office/drawing/2014/main" id="{62754F83-D44E-BB24-F5FE-A21D016938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760" y="5498763"/>
            <a:ext cx="1076328" cy="1344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 Stage Full of Shakespeare Stories: 12 ...">
            <a:extLst>
              <a:ext uri="{FF2B5EF4-FFF2-40B4-BE49-F238E27FC236}">
                <a16:creationId xmlns:a16="http://schemas.microsoft.com/office/drawing/2014/main" id="{CEDF6A2F-C659-8201-3D6B-FD45ACA89D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72"/>
          <a:stretch/>
        </p:blipFill>
        <p:spPr bwMode="auto">
          <a:xfrm>
            <a:off x="5514935" y="5399030"/>
            <a:ext cx="1015254" cy="142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8583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9d7a5d9d-7bd7-4164-902f-7672ce3cf383" xsi:nil="true"/>
    <lcf76f155ced4ddcb4097134ff3c332f xmlns="9d7a5d9d-7bd7-4164-902f-7672ce3cf383">
      <Terms xmlns="http://schemas.microsoft.com/office/infopath/2007/PartnerControls"/>
    </lcf76f155ced4ddcb4097134ff3c332f>
    <TaxCatchAll xmlns="7dbd8056-47aa-47eb-abcb-42290cb99a8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6FFFB91D304642AC6F2B52AC63D0DB" ma:contentTypeVersion="18" ma:contentTypeDescription="Create a new document." ma:contentTypeScope="" ma:versionID="d5c809d07810c14f0806ec3773827259">
  <xsd:schema xmlns:xsd="http://www.w3.org/2001/XMLSchema" xmlns:xs="http://www.w3.org/2001/XMLSchema" xmlns:p="http://schemas.microsoft.com/office/2006/metadata/properties" xmlns:ns2="9d7a5d9d-7bd7-4164-902f-7672ce3cf383" xmlns:ns3="7dbd8056-47aa-47eb-abcb-42290cb99a81" targetNamespace="http://schemas.microsoft.com/office/2006/metadata/properties" ma:root="true" ma:fieldsID="09c91d7dbc62cd1ca80bb69cab48d0e8" ns2:_="" ns3:_="">
    <xsd:import namespace="9d7a5d9d-7bd7-4164-902f-7672ce3cf383"/>
    <xsd:import namespace="7dbd8056-47aa-47eb-abcb-42290cb99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7a5d9d-7bd7-4164-902f-7672ce3cf3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bd8056-47aa-47eb-abcb-42290cb99a8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af3406fb-e1b7-4ab9-a8ff-1689b21c31b1}" ma:internalName="TaxCatchAll" ma:showField="CatchAllData" ma:web="7dbd8056-47aa-47eb-abcb-42290cb99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1429D3F-B6D0-4703-9689-0CE15CEF2049}">
  <ds:schemaRefs>
    <ds:schemaRef ds:uri="http://schemas.microsoft.com/office/2006/metadata/properties"/>
    <ds:schemaRef ds:uri="http://schemas.microsoft.com/office/infopath/2007/PartnerControls"/>
    <ds:schemaRef ds:uri="648e69cc-640f-431f-b062-262d95adac52"/>
    <ds:schemaRef ds:uri="061ec3ad-226f-4eb4-9e91-45b4f692dd17"/>
    <ds:schemaRef ds:uri="9d7a5d9d-7bd7-4164-902f-7672ce3cf383"/>
    <ds:schemaRef ds:uri="7dbd8056-47aa-47eb-abcb-42290cb99a81"/>
  </ds:schemaRefs>
</ds:datastoreItem>
</file>

<file path=customXml/itemProps2.xml><?xml version="1.0" encoding="utf-8"?>
<ds:datastoreItem xmlns:ds="http://schemas.openxmlformats.org/officeDocument/2006/customXml" ds:itemID="{E6D2728B-3AC5-4874-9DC8-97F538A1C2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4AC7AAF-8078-4DA2-9761-32AAFD5AAB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7a5d9d-7bd7-4164-902f-7672ce3cf383"/>
    <ds:schemaRef ds:uri="7dbd8056-47aa-47eb-abcb-42290cb99a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192</TotalTime>
  <Words>207</Words>
  <Application>Microsoft Office PowerPoint</Application>
  <PresentationFormat>A4 Paper (210x297 mm)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Comic Sans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Denise Pipe</cp:lastModifiedBy>
  <cp:revision>24</cp:revision>
  <dcterms:created xsi:type="dcterms:W3CDTF">2020-04-17T10:06:09Z</dcterms:created>
  <dcterms:modified xsi:type="dcterms:W3CDTF">2025-05-23T11:56:31Z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0x010100156FFFB91D304642AC6F2B52AC63D0DB</vt:lpwstr>
  </property>
  <property fmtid="{D5CDD505-2E9C-101B-9397-08002B2CF9AE}" pid="3" name="Order">
    <vt:r8>70300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MediaServiceImageTags">
    <vt:lpwstr/>
  </property>
</Properties>
</file>