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62" r:id="rId5"/>
    <p:sldId id="264" r:id="rId6"/>
  </p:sldIdLst>
  <p:sldSz cx="6858000" cy="9906000" type="A4"/>
  <p:notesSz cx="6669088"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F2E0"/>
    <a:srgbClr val="B8EACF"/>
    <a:srgbClr val="CFEAE1"/>
    <a:srgbClr val="02765C"/>
    <a:srgbClr val="097C6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80" d="100"/>
          <a:sy n="80" d="100"/>
        </p:scale>
        <p:origin x="2126" y="-1219"/>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2180649-6BD6-4310-AA3E-4212AE5D4952}" type="datetimeFigureOut">
              <a:rPr lang="en-GB" smtClean="0"/>
              <a:t>09/06/2023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2539219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180649-6BD6-4310-AA3E-4212AE5D4952}" type="datetimeFigureOut">
              <a:rPr lang="en-GB" smtClean="0"/>
              <a:t>09/06/2023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2041762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180649-6BD6-4310-AA3E-4212AE5D4952}" type="datetimeFigureOut">
              <a:rPr lang="en-GB" smtClean="0"/>
              <a:t>09/06/2023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4166715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180649-6BD6-4310-AA3E-4212AE5D4952}" type="datetimeFigureOut">
              <a:rPr lang="en-GB" smtClean="0"/>
              <a:t>09/06/2023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28011775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2180649-6BD6-4310-AA3E-4212AE5D4952}" type="datetimeFigureOut">
              <a:rPr lang="en-GB" smtClean="0"/>
              <a:t>09/06/2023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2475874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2180649-6BD6-4310-AA3E-4212AE5D4952}" type="datetimeFigureOut">
              <a:rPr lang="en-GB" smtClean="0"/>
              <a:t>09/06/2023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6139476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2180649-6BD6-4310-AA3E-4212AE5D4952}" type="datetimeFigureOut">
              <a:rPr lang="en-GB" smtClean="0"/>
              <a:t>09/06/2023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4170761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2180649-6BD6-4310-AA3E-4212AE5D4952}" type="datetimeFigureOut">
              <a:rPr lang="en-GB" smtClean="0"/>
              <a:t>09/06/2023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1460409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180649-6BD6-4310-AA3E-4212AE5D4952}" type="datetimeFigureOut">
              <a:rPr lang="en-GB" smtClean="0"/>
              <a:t>09/06/2023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40628841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2180649-6BD6-4310-AA3E-4212AE5D4952}" type="datetimeFigureOut">
              <a:rPr lang="en-GB" smtClean="0"/>
              <a:t>09/06/2023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17273072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2180649-6BD6-4310-AA3E-4212AE5D4952}" type="datetimeFigureOut">
              <a:rPr lang="en-GB" smtClean="0"/>
              <a:t>09/06/2023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41235384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D2180649-6BD6-4310-AA3E-4212AE5D4952}" type="datetimeFigureOut">
              <a:rPr lang="en-GB" smtClean="0"/>
              <a:t>09/06/2023</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1FB9D902-7619-4FE9-85FD-13C2F25CAED9}" type="slidenum">
              <a:rPr lang="en-GB" smtClean="0"/>
              <a:t>‹#›</a:t>
            </a:fld>
            <a:endParaRPr lang="en-GB"/>
          </a:p>
        </p:txBody>
      </p:sp>
    </p:spTree>
    <p:extLst>
      <p:ext uri="{BB962C8B-B14F-4D97-AF65-F5344CB8AC3E}">
        <p14:creationId xmlns:p14="http://schemas.microsoft.com/office/powerpoint/2010/main" val="318296015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 name="Picture 45">
            <a:extLst>
              <a:ext uri="{FF2B5EF4-FFF2-40B4-BE49-F238E27FC236}">
                <a16:creationId xmlns:a16="http://schemas.microsoft.com/office/drawing/2014/main" id="{F7D55099-303D-46C6-90ED-720064FAC6B7}"/>
              </a:ext>
            </a:extLst>
          </p:cNvPr>
          <p:cNvPicPr>
            <a:picLocks noChangeAspect="1"/>
          </p:cNvPicPr>
          <p:nvPr/>
        </p:nvPicPr>
        <p:blipFill>
          <a:blip r:embed="rId2"/>
          <a:stretch>
            <a:fillRect/>
          </a:stretch>
        </p:blipFill>
        <p:spPr>
          <a:xfrm>
            <a:off x="0" y="152150"/>
            <a:ext cx="6858000" cy="951186"/>
          </a:xfrm>
          <a:prstGeom prst="rect">
            <a:avLst/>
          </a:prstGeom>
        </p:spPr>
      </p:pic>
      <p:sp>
        <p:nvSpPr>
          <p:cNvPr id="47" name="TextBox 46">
            <a:extLst>
              <a:ext uri="{FF2B5EF4-FFF2-40B4-BE49-F238E27FC236}">
                <a16:creationId xmlns:a16="http://schemas.microsoft.com/office/drawing/2014/main" id="{78BAA288-EF5E-4ADE-8163-A1EF3C7ED9A8}"/>
              </a:ext>
            </a:extLst>
          </p:cNvPr>
          <p:cNvSpPr txBox="1"/>
          <p:nvPr/>
        </p:nvSpPr>
        <p:spPr>
          <a:xfrm>
            <a:off x="5972755" y="296342"/>
            <a:ext cx="850900" cy="523220"/>
          </a:xfrm>
          <a:prstGeom prst="rect">
            <a:avLst/>
          </a:prstGeom>
          <a:noFill/>
        </p:spPr>
        <p:txBody>
          <a:bodyPr wrap="square" rtlCol="0">
            <a:spAutoFit/>
          </a:bodyPr>
          <a:lstStyle/>
          <a:p>
            <a:pPr algn="ctr"/>
            <a:r>
              <a:rPr lang="en-GB" sz="1400" b="1" dirty="0">
                <a:solidFill>
                  <a:srgbClr val="02765C"/>
                </a:solidFill>
                <a:latin typeface="Arial Narrow" panose="020B0606020202030204" pitchFamily="34" charset="0"/>
              </a:rPr>
              <a:t>Summer </a:t>
            </a:r>
          </a:p>
          <a:p>
            <a:pPr algn="ctr"/>
            <a:r>
              <a:rPr lang="en-GB" sz="1400" b="1" dirty="0">
                <a:solidFill>
                  <a:srgbClr val="02765C"/>
                </a:solidFill>
                <a:latin typeface="Arial Narrow" panose="020B0606020202030204" pitchFamily="34" charset="0"/>
              </a:rPr>
              <a:t>2</a:t>
            </a:r>
          </a:p>
        </p:txBody>
      </p:sp>
      <p:sp>
        <p:nvSpPr>
          <p:cNvPr id="13" name="TextBox 12">
            <a:extLst>
              <a:ext uri="{FF2B5EF4-FFF2-40B4-BE49-F238E27FC236}">
                <a16:creationId xmlns:a16="http://schemas.microsoft.com/office/drawing/2014/main" id="{8A486CD2-6334-4626-B130-57EE4E2BD986}"/>
              </a:ext>
            </a:extLst>
          </p:cNvPr>
          <p:cNvSpPr txBox="1"/>
          <p:nvPr/>
        </p:nvSpPr>
        <p:spPr>
          <a:xfrm>
            <a:off x="1641159" y="827525"/>
            <a:ext cx="4257099" cy="338554"/>
          </a:xfrm>
          <a:prstGeom prst="rect">
            <a:avLst/>
          </a:prstGeom>
          <a:noFill/>
        </p:spPr>
        <p:txBody>
          <a:bodyPr wrap="square" rtlCol="0">
            <a:spAutoFit/>
          </a:bodyPr>
          <a:lstStyle/>
          <a:p>
            <a:r>
              <a:rPr lang="en-GB" sz="1600" b="1" dirty="0">
                <a:solidFill>
                  <a:srgbClr val="02765C"/>
                </a:solidFill>
              </a:rPr>
              <a:t>Ready		Respectful			 Safe</a:t>
            </a:r>
          </a:p>
        </p:txBody>
      </p:sp>
      <p:sp>
        <p:nvSpPr>
          <p:cNvPr id="45" name="TextBox 44">
            <a:extLst>
              <a:ext uri="{FF2B5EF4-FFF2-40B4-BE49-F238E27FC236}">
                <a16:creationId xmlns:a16="http://schemas.microsoft.com/office/drawing/2014/main" id="{F578A029-71DB-40C3-BEB7-3DF0F26CE642}"/>
              </a:ext>
            </a:extLst>
          </p:cNvPr>
          <p:cNvSpPr txBox="1"/>
          <p:nvPr/>
        </p:nvSpPr>
        <p:spPr>
          <a:xfrm>
            <a:off x="2402146" y="175562"/>
            <a:ext cx="2273863" cy="33855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GB" sz="1600" b="1" dirty="0">
                <a:solidFill>
                  <a:srgbClr val="02765C"/>
                </a:solidFill>
                <a:latin typeface="Arial Narrow" panose="020B0606020202030204" pitchFamily="34" charset="0"/>
              </a:rPr>
              <a:t>Year 5</a:t>
            </a:r>
          </a:p>
        </p:txBody>
      </p:sp>
      <p:sp>
        <p:nvSpPr>
          <p:cNvPr id="49" name="Rectangle 48">
            <a:extLst>
              <a:ext uri="{FF2B5EF4-FFF2-40B4-BE49-F238E27FC236}">
                <a16:creationId xmlns:a16="http://schemas.microsoft.com/office/drawing/2014/main" id="{FCC4F3D7-9E65-ABE4-8357-7C6057335BE2}"/>
              </a:ext>
            </a:extLst>
          </p:cNvPr>
          <p:cNvSpPr/>
          <p:nvPr/>
        </p:nvSpPr>
        <p:spPr>
          <a:xfrm>
            <a:off x="2489200" y="1813250"/>
            <a:ext cx="4125588" cy="5590850"/>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b="1" dirty="0">
              <a:solidFill>
                <a:schemeClr val="tx1"/>
              </a:solidFill>
            </a:endParaRPr>
          </a:p>
          <a:p>
            <a:pPr algn="ctr"/>
            <a:endParaRPr lang="en-GB" sz="1400" b="1" dirty="0">
              <a:solidFill>
                <a:schemeClr val="tx1"/>
              </a:solidFill>
            </a:endParaRPr>
          </a:p>
          <a:p>
            <a:pPr algn="ctr"/>
            <a:r>
              <a:rPr lang="en-GB" sz="1400" b="1" dirty="0">
                <a:solidFill>
                  <a:schemeClr val="tx1"/>
                </a:solidFill>
              </a:rPr>
              <a:t>Why this particular book and not something else?</a:t>
            </a:r>
          </a:p>
          <a:p>
            <a:pPr algn="ctr"/>
            <a:endParaRPr lang="en-GB" sz="1400" b="1" dirty="0">
              <a:solidFill>
                <a:schemeClr val="tx1"/>
              </a:solidFill>
            </a:endParaRPr>
          </a:p>
          <a:p>
            <a:r>
              <a:rPr lang="en-GB" sz="1400" dirty="0">
                <a:solidFill>
                  <a:schemeClr val="tx1"/>
                </a:solidFill>
              </a:rPr>
              <a:t>Last half term, we considered this book with a focus on kindness. As we continue (and complete) this beautiful text, we look at the book to help us to reflect on aspirations, hopes and dreams.</a:t>
            </a:r>
          </a:p>
          <a:p>
            <a:endParaRPr lang="en-GB" sz="1400" dirty="0">
              <a:solidFill>
                <a:schemeClr val="tx1"/>
              </a:solidFill>
            </a:endParaRPr>
          </a:p>
          <a:p>
            <a:pPr algn="l" fontAlgn="base"/>
            <a:r>
              <a:rPr lang="en-GB" sz="1400" dirty="0">
                <a:solidFill>
                  <a:schemeClr val="tx1"/>
                </a:solidFill>
              </a:rPr>
              <a:t>Auggie wears an astronaut’s helmet. </a:t>
            </a:r>
            <a:r>
              <a:rPr lang="en-US" sz="1400" b="0" i="0" dirty="0">
                <a:solidFill>
                  <a:srgbClr val="333333"/>
                </a:solidFill>
                <a:effectLst/>
              </a:rPr>
              <a:t>It has many meanings for Auggie, but the main purpose of it (at first) is to help him cope with being different. He uses it to hide away. But why an astronaut’s helmet in particular?</a:t>
            </a:r>
            <a:r>
              <a:rPr lang="en-US" sz="1400" dirty="0">
                <a:solidFill>
                  <a:srgbClr val="333333"/>
                </a:solidFill>
              </a:rPr>
              <a:t> A</a:t>
            </a:r>
            <a:r>
              <a:rPr lang="en-US" sz="1400" b="0" i="0" dirty="0">
                <a:solidFill>
                  <a:srgbClr val="333333"/>
                </a:solidFill>
                <a:effectLst/>
              </a:rPr>
              <a:t>s the story develops, the helmet becomes less like a crutch and more like a symbol of success. It is a significant symbol of having high aspirations and believing that he can achieve his dreams as he grows in confidence and self-belief.</a:t>
            </a:r>
          </a:p>
          <a:p>
            <a:pPr algn="l" fontAlgn="base"/>
            <a:endParaRPr lang="en-US" sz="1400" dirty="0">
              <a:solidFill>
                <a:srgbClr val="333333"/>
              </a:solidFill>
            </a:endParaRPr>
          </a:p>
          <a:p>
            <a:pPr algn="l" fontAlgn="base"/>
            <a:r>
              <a:rPr lang="en-US" sz="1400" dirty="0">
                <a:solidFill>
                  <a:srgbClr val="333333"/>
                </a:solidFill>
              </a:rPr>
              <a:t>What are your hopes and dreams? Although it’s very soon to know for certain what you want to be when you are older, you may have short-term goals. For example, to learn how to master a certain skill/trick in football. Or to achieve a specific belt in karate. In this unit, we develop our English skills and consider how our writing can reflect us at our best. We also use this book to frame our PHSE work this half term which is focused on what jobs we may like in the future.</a:t>
            </a:r>
            <a:endParaRPr lang="en-GB" sz="1400" b="1" dirty="0">
              <a:solidFill>
                <a:schemeClr val="tx1"/>
              </a:solidFill>
            </a:endParaRPr>
          </a:p>
          <a:p>
            <a:endParaRPr lang="en-GB" sz="1200" dirty="0">
              <a:solidFill>
                <a:schemeClr val="tx1"/>
              </a:solidFill>
            </a:endParaRPr>
          </a:p>
          <a:p>
            <a:pPr algn="ctr">
              <a:lnSpc>
                <a:spcPct val="150000"/>
              </a:lnSpc>
            </a:pPr>
            <a:endParaRPr lang="en-GB" sz="1200" b="1" dirty="0">
              <a:solidFill>
                <a:schemeClr val="tx1"/>
              </a:solidFill>
            </a:endParaRPr>
          </a:p>
        </p:txBody>
      </p:sp>
      <p:sp>
        <p:nvSpPr>
          <p:cNvPr id="50" name="Rectangle 49">
            <a:extLst>
              <a:ext uri="{FF2B5EF4-FFF2-40B4-BE49-F238E27FC236}">
                <a16:creationId xmlns:a16="http://schemas.microsoft.com/office/drawing/2014/main" id="{49906DA1-5D65-B727-2CFD-1EF0B3FBE53D}"/>
              </a:ext>
            </a:extLst>
          </p:cNvPr>
          <p:cNvSpPr/>
          <p:nvPr/>
        </p:nvSpPr>
        <p:spPr>
          <a:xfrm>
            <a:off x="161447" y="1206205"/>
            <a:ext cx="6469811" cy="504176"/>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rPr>
              <a:t>Wonder (continued) </a:t>
            </a:r>
          </a:p>
        </p:txBody>
      </p:sp>
      <p:sp>
        <p:nvSpPr>
          <p:cNvPr id="3" name="Rectangle 2">
            <a:extLst>
              <a:ext uri="{FF2B5EF4-FFF2-40B4-BE49-F238E27FC236}">
                <a16:creationId xmlns:a16="http://schemas.microsoft.com/office/drawing/2014/main" id="{8C6630C6-A9E2-AB42-C4FD-57FCB397B1FF}"/>
              </a:ext>
            </a:extLst>
          </p:cNvPr>
          <p:cNvSpPr/>
          <p:nvPr/>
        </p:nvSpPr>
        <p:spPr>
          <a:xfrm>
            <a:off x="157171" y="5042558"/>
            <a:ext cx="2240700" cy="2361542"/>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b="1" dirty="0">
                <a:solidFill>
                  <a:schemeClr val="tx1"/>
                </a:solidFill>
                <a:ea typeface="Calibri" panose="020F0502020204030204" pitchFamily="34" charset="0"/>
                <a:cs typeface="Times New Roman" panose="02020603050405020304" pitchFamily="18" charset="0"/>
              </a:rPr>
              <a:t>Key Question:</a:t>
            </a:r>
          </a:p>
          <a:p>
            <a:endParaRPr lang="en-GB" sz="1400" b="1" dirty="0">
              <a:solidFill>
                <a:schemeClr val="tx1"/>
              </a:solidFill>
              <a:ea typeface="Calibri" panose="020F0502020204030204" pitchFamily="34" charset="0"/>
              <a:cs typeface="Times New Roman" panose="02020603050405020304" pitchFamily="18" charset="0"/>
            </a:endParaRPr>
          </a:p>
          <a:p>
            <a:pPr>
              <a:lnSpc>
                <a:spcPct val="107000"/>
              </a:lnSpc>
              <a:spcAft>
                <a:spcPts val="800"/>
              </a:spcAft>
            </a:pPr>
            <a:r>
              <a:rPr lang="en-GB" sz="1400" dirty="0">
                <a:solidFill>
                  <a:schemeClr val="tx1"/>
                </a:solidFill>
                <a:effectLst/>
                <a:latin typeface="Candara" panose="020E0502030303020204" pitchFamily="34" charset="0"/>
                <a:ea typeface="Calibri" panose="020F0502020204030204" pitchFamily="34" charset="0"/>
                <a:cs typeface="Times New Roman" panose="02020603050405020304" pitchFamily="18" charset="0"/>
              </a:rPr>
              <a:t>Which job from these choices would Auggie most likely become as an adult and why?</a:t>
            </a:r>
            <a:endParaRPr lang="en-GB"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400" dirty="0">
                <a:solidFill>
                  <a:schemeClr val="tx1"/>
                </a:solidFill>
                <a:effectLst/>
                <a:latin typeface="Candara" panose="020E0502030303020204" pitchFamily="34" charset="0"/>
                <a:ea typeface="Calibri" panose="020F0502020204030204" pitchFamily="34" charset="0"/>
                <a:cs typeface="Times New Roman" panose="02020603050405020304" pitchFamily="18" charset="0"/>
              </a:rPr>
              <a:t> An astronaut</a:t>
            </a:r>
            <a:endParaRPr lang="en-GB"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400" dirty="0">
                <a:solidFill>
                  <a:schemeClr val="tx1"/>
                </a:solidFill>
                <a:effectLst/>
                <a:latin typeface="Candara" panose="020E0502030303020204" pitchFamily="34" charset="0"/>
                <a:ea typeface="Calibri" panose="020F0502020204030204" pitchFamily="34" charset="0"/>
                <a:cs typeface="Times New Roman" panose="02020603050405020304" pitchFamily="18" charset="0"/>
              </a:rPr>
              <a:t>A teacher</a:t>
            </a:r>
            <a:endParaRPr lang="en-GB"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r>
              <a:rPr lang="en-GB" sz="1400" dirty="0">
                <a:solidFill>
                  <a:schemeClr val="tx1"/>
                </a:solidFill>
                <a:effectLst/>
                <a:latin typeface="Candara" panose="020E0502030303020204" pitchFamily="34" charset="0"/>
                <a:ea typeface="Calibri" panose="020F0502020204030204" pitchFamily="34" charset="0"/>
                <a:cs typeface="Times New Roman" panose="02020603050405020304" pitchFamily="18" charset="0"/>
              </a:rPr>
              <a:t>A surgeon</a:t>
            </a:r>
            <a:endParaRPr lang="en-GB" sz="1100" b="1" dirty="0">
              <a:solidFill>
                <a:schemeClr val="tx1"/>
              </a:solidFill>
              <a:ea typeface="Calibri" panose="020F0502020204030204" pitchFamily="34" charset="0"/>
              <a:cs typeface="Times New Roman" panose="02020603050405020304" pitchFamily="18" charset="0"/>
            </a:endParaRPr>
          </a:p>
        </p:txBody>
      </p:sp>
      <p:pic>
        <p:nvPicPr>
          <p:cNvPr id="2050" name="Picture 2" descr="Wonder (Palacio novel) - Wikipedia">
            <a:extLst>
              <a:ext uri="{FF2B5EF4-FFF2-40B4-BE49-F238E27FC236}">
                <a16:creationId xmlns:a16="http://schemas.microsoft.com/office/drawing/2014/main" id="{FECC17B9-C006-1F09-42C1-4D1270DD967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1446" y="1813251"/>
            <a:ext cx="2240700" cy="3160832"/>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837BEDB9-AA56-0D27-F0B3-2020492F83CD}"/>
              </a:ext>
            </a:extLst>
          </p:cNvPr>
          <p:cNvSpPr/>
          <p:nvPr/>
        </p:nvSpPr>
        <p:spPr>
          <a:xfrm>
            <a:off x="182056" y="7506969"/>
            <a:ext cx="6455787" cy="2223469"/>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tx1"/>
                </a:solidFill>
                <a:latin typeface="Calibri" panose="020F0502020204030204" pitchFamily="34" charset="0"/>
                <a:cs typeface="Calibri" panose="020F0502020204030204" pitchFamily="34" charset="0"/>
              </a:rPr>
              <a:t>English Skills that will be developed through this unit</a:t>
            </a:r>
            <a:r>
              <a:rPr lang="en-GB" sz="1400" dirty="0">
                <a:solidFill>
                  <a:schemeClr val="tx1"/>
                </a:solidFill>
                <a:latin typeface="Comic Sans MS" panose="030F0702030302020204" pitchFamily="66" charset="0"/>
              </a:rPr>
              <a:t>:</a:t>
            </a:r>
          </a:p>
          <a:p>
            <a:pPr algn="ctr"/>
            <a:endParaRPr lang="en-GB" sz="1400" dirty="0">
              <a:solidFill>
                <a:schemeClr val="tx1"/>
              </a:solidFill>
              <a:latin typeface="Comic Sans MS" panose="030F0702030302020204" pitchFamily="66" charset="0"/>
            </a:endParaRPr>
          </a:p>
          <a:p>
            <a:r>
              <a:rPr lang="en-GB" sz="1400" dirty="0">
                <a:solidFill>
                  <a:schemeClr val="tx1"/>
                </a:solidFill>
                <a:latin typeface="Calibri" panose="020F0502020204030204" pitchFamily="34" charset="0"/>
                <a:cs typeface="Calibri" panose="020F0502020204030204" pitchFamily="34" charset="0"/>
              </a:rPr>
              <a:t>It’s all about editing! When Year 5 edit their work, the process goes beyond simply spotting and correcting errors. It even goes beyond using a thesaurus to improve word choices. By the end of Year 5, we want children to develop the confidence and ability to make more significant changes to their written work through drafting and redrafting. These skills need to be modelled and taught. It takes courage and skill to be able to look back at a paragraph you have just written and be able to identify where there are opportunities to improve. We should aspire to be the best writers that we can be!</a:t>
            </a:r>
          </a:p>
        </p:txBody>
      </p:sp>
    </p:spTree>
    <p:extLst>
      <p:ext uri="{BB962C8B-B14F-4D97-AF65-F5344CB8AC3E}">
        <p14:creationId xmlns:p14="http://schemas.microsoft.com/office/powerpoint/2010/main" val="2128583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 name="Picture 45">
            <a:extLst>
              <a:ext uri="{FF2B5EF4-FFF2-40B4-BE49-F238E27FC236}">
                <a16:creationId xmlns:a16="http://schemas.microsoft.com/office/drawing/2014/main" id="{F7D55099-303D-46C6-90ED-720064FAC6B7}"/>
              </a:ext>
            </a:extLst>
          </p:cNvPr>
          <p:cNvPicPr>
            <a:picLocks noChangeAspect="1"/>
          </p:cNvPicPr>
          <p:nvPr/>
        </p:nvPicPr>
        <p:blipFill>
          <a:blip r:embed="rId2"/>
          <a:stretch>
            <a:fillRect/>
          </a:stretch>
        </p:blipFill>
        <p:spPr>
          <a:xfrm>
            <a:off x="0" y="152150"/>
            <a:ext cx="6858000" cy="951186"/>
          </a:xfrm>
          <a:prstGeom prst="rect">
            <a:avLst/>
          </a:prstGeom>
        </p:spPr>
      </p:pic>
      <p:sp>
        <p:nvSpPr>
          <p:cNvPr id="47" name="TextBox 46">
            <a:extLst>
              <a:ext uri="{FF2B5EF4-FFF2-40B4-BE49-F238E27FC236}">
                <a16:creationId xmlns:a16="http://schemas.microsoft.com/office/drawing/2014/main" id="{78BAA288-EF5E-4ADE-8163-A1EF3C7ED9A8}"/>
              </a:ext>
            </a:extLst>
          </p:cNvPr>
          <p:cNvSpPr txBox="1"/>
          <p:nvPr/>
        </p:nvSpPr>
        <p:spPr>
          <a:xfrm>
            <a:off x="5972755" y="296342"/>
            <a:ext cx="850900" cy="738664"/>
          </a:xfrm>
          <a:prstGeom prst="rect">
            <a:avLst/>
          </a:prstGeom>
          <a:noFill/>
        </p:spPr>
        <p:txBody>
          <a:bodyPr wrap="square" rtlCol="0">
            <a:spAutoFit/>
          </a:bodyPr>
          <a:lstStyle/>
          <a:p>
            <a:pPr algn="ctr"/>
            <a:r>
              <a:rPr lang="en-GB" sz="1400" b="1" dirty="0">
                <a:solidFill>
                  <a:srgbClr val="02765C"/>
                </a:solidFill>
                <a:latin typeface="Arial Narrow" panose="020B0606020202030204" pitchFamily="34" charset="0"/>
              </a:rPr>
              <a:t>Summer term </a:t>
            </a:r>
          </a:p>
          <a:p>
            <a:pPr algn="ctr"/>
            <a:r>
              <a:rPr lang="en-GB" sz="1400" b="1" dirty="0">
                <a:solidFill>
                  <a:srgbClr val="02765C"/>
                </a:solidFill>
                <a:latin typeface="Arial Narrow" panose="020B0606020202030204" pitchFamily="34" charset="0"/>
              </a:rPr>
              <a:t>2</a:t>
            </a:r>
          </a:p>
        </p:txBody>
      </p:sp>
      <p:sp>
        <p:nvSpPr>
          <p:cNvPr id="13" name="TextBox 12">
            <a:extLst>
              <a:ext uri="{FF2B5EF4-FFF2-40B4-BE49-F238E27FC236}">
                <a16:creationId xmlns:a16="http://schemas.microsoft.com/office/drawing/2014/main" id="{8A486CD2-6334-4626-B130-57EE4E2BD986}"/>
              </a:ext>
            </a:extLst>
          </p:cNvPr>
          <p:cNvSpPr txBox="1"/>
          <p:nvPr/>
        </p:nvSpPr>
        <p:spPr>
          <a:xfrm>
            <a:off x="1641159" y="827525"/>
            <a:ext cx="4257099" cy="338554"/>
          </a:xfrm>
          <a:prstGeom prst="rect">
            <a:avLst/>
          </a:prstGeom>
          <a:noFill/>
        </p:spPr>
        <p:txBody>
          <a:bodyPr wrap="square" rtlCol="0">
            <a:spAutoFit/>
          </a:bodyPr>
          <a:lstStyle/>
          <a:p>
            <a:r>
              <a:rPr lang="en-GB" sz="1600" b="1" dirty="0">
                <a:solidFill>
                  <a:srgbClr val="02765C"/>
                </a:solidFill>
              </a:rPr>
              <a:t>Ready		Respectful			 Safe</a:t>
            </a:r>
          </a:p>
        </p:txBody>
      </p:sp>
      <p:sp>
        <p:nvSpPr>
          <p:cNvPr id="45" name="TextBox 44">
            <a:extLst>
              <a:ext uri="{FF2B5EF4-FFF2-40B4-BE49-F238E27FC236}">
                <a16:creationId xmlns:a16="http://schemas.microsoft.com/office/drawing/2014/main" id="{F578A029-71DB-40C3-BEB7-3DF0F26CE642}"/>
              </a:ext>
            </a:extLst>
          </p:cNvPr>
          <p:cNvSpPr txBox="1"/>
          <p:nvPr/>
        </p:nvSpPr>
        <p:spPr>
          <a:xfrm>
            <a:off x="2402146" y="175562"/>
            <a:ext cx="2273863" cy="33855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GB" sz="1600" b="1" dirty="0">
                <a:solidFill>
                  <a:srgbClr val="02765C"/>
                </a:solidFill>
                <a:latin typeface="Arial Narrow" panose="020B0606020202030204" pitchFamily="34" charset="0"/>
              </a:rPr>
              <a:t>Year 5</a:t>
            </a:r>
          </a:p>
        </p:txBody>
      </p:sp>
      <p:sp>
        <p:nvSpPr>
          <p:cNvPr id="4" name="Rectangle 1">
            <a:extLst>
              <a:ext uri="{FF2B5EF4-FFF2-40B4-BE49-F238E27FC236}">
                <a16:creationId xmlns:a16="http://schemas.microsoft.com/office/drawing/2014/main" id="{E56F7592-BA31-BF76-C967-254C1A86E1FD}"/>
              </a:ext>
            </a:extLst>
          </p:cNvPr>
          <p:cNvSpPr>
            <a:spLocks noChangeArrowheads="1"/>
          </p:cNvSpPr>
          <p:nvPr/>
        </p:nvSpPr>
        <p:spPr bwMode="auto">
          <a:xfrm>
            <a:off x="704850" y="2636838"/>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5" name="TextBox 4">
            <a:extLst>
              <a:ext uri="{FF2B5EF4-FFF2-40B4-BE49-F238E27FC236}">
                <a16:creationId xmlns:a16="http://schemas.microsoft.com/office/drawing/2014/main" id="{12777FC4-CFBE-ADD0-5604-003CBAB05150}"/>
              </a:ext>
            </a:extLst>
          </p:cNvPr>
          <p:cNvSpPr txBox="1"/>
          <p:nvPr/>
        </p:nvSpPr>
        <p:spPr>
          <a:xfrm>
            <a:off x="190500" y="1160698"/>
            <a:ext cx="6362699" cy="892552"/>
          </a:xfrm>
          <a:prstGeom prst="rect">
            <a:avLst/>
          </a:prstGeom>
          <a:noFill/>
        </p:spPr>
        <p:txBody>
          <a:bodyPr wrap="square">
            <a:spAutoFit/>
          </a:bodyPr>
          <a:lstStyle/>
          <a:p>
            <a:pPr algn="ctr"/>
            <a:endParaRPr lang="en-GB" sz="2000" b="1" dirty="0">
              <a:solidFill>
                <a:schemeClr val="tx1"/>
              </a:solidFill>
            </a:endParaRPr>
          </a:p>
          <a:p>
            <a:pPr algn="ctr"/>
            <a:r>
              <a:rPr lang="en-GB" sz="2000" b="1" dirty="0">
                <a:solidFill>
                  <a:schemeClr val="tx1"/>
                </a:solidFill>
              </a:rPr>
              <a:t>Our Extended Book Spine</a:t>
            </a:r>
          </a:p>
          <a:p>
            <a:endParaRPr lang="en-GB" sz="1200" dirty="0">
              <a:solidFill>
                <a:schemeClr val="tx1"/>
              </a:solidFill>
            </a:endParaRPr>
          </a:p>
        </p:txBody>
      </p:sp>
      <p:pic>
        <p:nvPicPr>
          <p:cNvPr id="2" name="Picture 2" descr="Auggie &amp; Me: Three Wonder Stories: Three Wonder Stories: the Julian  Chapter/ Pluto/ Shingaling: First Omnibus Edition : Palacio, R J:  Amazon.co.uk: Books">
            <a:extLst>
              <a:ext uri="{FF2B5EF4-FFF2-40B4-BE49-F238E27FC236}">
                <a16:creationId xmlns:a16="http://schemas.microsoft.com/office/drawing/2014/main" id="{898CE202-E494-BCB6-B4D4-CAD44259572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 y="1841454"/>
            <a:ext cx="1733550" cy="2628900"/>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a:extLst>
              <a:ext uri="{FF2B5EF4-FFF2-40B4-BE49-F238E27FC236}">
                <a16:creationId xmlns:a16="http://schemas.microsoft.com/office/drawing/2014/main" id="{ECD217E8-2A32-C61D-6A7A-6DF74836BCD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8021" y="1841454"/>
            <a:ext cx="1752600" cy="262890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Can You See Me?: A powerful story of autism, empathy and kindness:  Amazon.co.uk: Scott, Libby, Westcott, Rebecca: 9781407195674: Books">
            <a:extLst>
              <a:ext uri="{FF2B5EF4-FFF2-40B4-BE49-F238E27FC236}">
                <a16:creationId xmlns:a16="http://schemas.microsoft.com/office/drawing/2014/main" id="{FC33EBCF-8C12-EE0B-BEC4-154311CB8BA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19649" y="1822404"/>
            <a:ext cx="1724025" cy="264795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a:extLst>
              <a:ext uri="{FF2B5EF4-FFF2-40B4-BE49-F238E27FC236}">
                <a16:creationId xmlns:a16="http://schemas.microsoft.com/office/drawing/2014/main" id="{DB1267F2-9358-5D08-55B8-ED3701CCB3CF}"/>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0" y="4757186"/>
            <a:ext cx="1717548" cy="262890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D1C1001D-0919-8CE0-B3B5-C5C84C8C17B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18022" y="4743704"/>
            <a:ext cx="1717548" cy="2642382"/>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1717BEC0-4293-F254-52BD-083F8616CC9F}"/>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19649" y="4757186"/>
            <a:ext cx="1717548" cy="262890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a:extLst>
              <a:ext uri="{FF2B5EF4-FFF2-40B4-BE49-F238E27FC236}">
                <a16:creationId xmlns:a16="http://schemas.microsoft.com/office/drawing/2014/main" id="{D478BFC7-811B-24B4-5418-8EA24D28A3C4}"/>
              </a:ext>
            </a:extLst>
          </p:cNvPr>
          <p:cNvSpPr/>
          <p:nvPr/>
        </p:nvSpPr>
        <p:spPr>
          <a:xfrm>
            <a:off x="201106" y="7571723"/>
            <a:ext cx="6352093" cy="1886601"/>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tx1"/>
                </a:solidFill>
              </a:rPr>
              <a:t>Writing Composition in school:</a:t>
            </a:r>
          </a:p>
          <a:p>
            <a:endParaRPr lang="en-GB" sz="1200" dirty="0">
              <a:solidFill>
                <a:schemeClr val="tx1"/>
              </a:solidFill>
            </a:endParaRPr>
          </a:p>
          <a:p>
            <a:r>
              <a:rPr lang="en-GB" sz="1400" dirty="0">
                <a:solidFill>
                  <a:schemeClr val="tx1"/>
                </a:solidFill>
              </a:rPr>
              <a:t>Y5 children will be challenged to use their descriptive skills in a more mindful way. Would a setting description be different if written from the perspectives of different people? How might the ideas of a person with a hearing impairment be different to that of someone who is blind? </a:t>
            </a:r>
          </a:p>
          <a:p>
            <a:r>
              <a:rPr lang="en-GB" sz="1400" dirty="0">
                <a:solidFill>
                  <a:schemeClr val="tx1"/>
                </a:solidFill>
              </a:rPr>
              <a:t>Children will write a setting description of a forest with some senses removed.</a:t>
            </a:r>
          </a:p>
        </p:txBody>
      </p:sp>
    </p:spTree>
    <p:extLst>
      <p:ext uri="{BB962C8B-B14F-4D97-AF65-F5344CB8AC3E}">
        <p14:creationId xmlns:p14="http://schemas.microsoft.com/office/powerpoint/2010/main" val="352286505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56FFFB91D304642AC6F2B52AC63D0DB" ma:contentTypeVersion="16" ma:contentTypeDescription="Create a new document." ma:contentTypeScope="" ma:versionID="387ee795a489cbcb2892cd325719224f">
  <xsd:schema xmlns:xsd="http://www.w3.org/2001/XMLSchema" xmlns:xs="http://www.w3.org/2001/XMLSchema" xmlns:p="http://schemas.microsoft.com/office/2006/metadata/properties" xmlns:ns2="9d7a5d9d-7bd7-4164-902f-7672ce3cf383" xmlns:ns3="7dbd8056-47aa-47eb-abcb-42290cb99a81" targetNamespace="http://schemas.microsoft.com/office/2006/metadata/properties" ma:root="true" ma:fieldsID="fa5b104f1c38b0dbfecfe00058cd0908" ns2:_="" ns3:_="">
    <xsd:import namespace="9d7a5d9d-7bd7-4164-902f-7672ce3cf383"/>
    <xsd:import namespace="7dbd8056-47aa-47eb-abcb-42290cb99a8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d7a5d9d-7bd7-4164-902f-7672ce3cf38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f05d3ca9-34b9-4998-9a20-aed4db4a722e" ma:termSetId="09814cd3-568e-fe90-9814-8d621ff8fb84" ma:anchorId="fba54fb3-c3e1-fe81-a776-ca4b69148c4d" ma:open="true" ma:isKeyword="false">
      <xsd:complexType>
        <xsd:sequence>
          <xsd:element ref="pc:Terms" minOccurs="0" maxOccurs="1"/>
        </xsd:sequence>
      </xsd:complex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dbd8056-47aa-47eb-abcb-42290cb99a8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3d028a4c-5850-4339-9918-31b16b64856b}" ma:internalName="TaxCatchAll" ma:showField="CatchAllData" ma:web="7dbd8056-47aa-47eb-abcb-42290cb99a8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MediaLengthInSeconds xmlns="9d7a5d9d-7bd7-4164-902f-7672ce3cf383" xsi:nil="true"/>
    <lcf76f155ced4ddcb4097134ff3c332f xmlns="9d7a5d9d-7bd7-4164-902f-7672ce3cf383">
      <Terms xmlns="http://schemas.microsoft.com/office/infopath/2007/PartnerControls"/>
    </lcf76f155ced4ddcb4097134ff3c332f>
    <TaxCatchAll xmlns="7dbd8056-47aa-47eb-abcb-42290cb99a81" xsi:nil="true"/>
  </documentManagement>
</p:properties>
</file>

<file path=customXml/itemProps1.xml><?xml version="1.0" encoding="utf-8"?>
<ds:datastoreItem xmlns:ds="http://schemas.openxmlformats.org/officeDocument/2006/customXml" ds:itemID="{E6D2728B-3AC5-4874-9DC8-97F538A1C25C}">
  <ds:schemaRefs>
    <ds:schemaRef ds:uri="http://schemas.microsoft.com/sharepoint/v3/contenttype/forms"/>
  </ds:schemaRefs>
</ds:datastoreItem>
</file>

<file path=customXml/itemProps2.xml><?xml version="1.0" encoding="utf-8"?>
<ds:datastoreItem xmlns:ds="http://schemas.openxmlformats.org/officeDocument/2006/customXml" ds:itemID="{3E0A3A95-403B-49EB-A607-F258123FC9F3}"/>
</file>

<file path=customXml/itemProps3.xml><?xml version="1.0" encoding="utf-8"?>
<ds:datastoreItem xmlns:ds="http://schemas.openxmlformats.org/officeDocument/2006/customXml" ds:itemID="{81429D3F-B6D0-4703-9689-0CE15CEF2049}">
  <ds:schemaRefs>
    <ds:schemaRef ds:uri="http://schemas.microsoft.com/office/2006/documentManagement/types"/>
    <ds:schemaRef ds:uri="http://purl.org/dc/terms/"/>
    <ds:schemaRef ds:uri="http://schemas.microsoft.com/office/infopath/2007/PartnerControls"/>
    <ds:schemaRef ds:uri="http://schemas.openxmlformats.org/package/2006/metadata/core-properties"/>
    <ds:schemaRef ds:uri="http://purl.org/dc/dcmitype/"/>
    <ds:schemaRef ds:uri="http://www.w3.org/XML/1998/namespace"/>
    <ds:schemaRef ds:uri="648e69cc-640f-431f-b062-262d95adac52"/>
    <ds:schemaRef ds:uri="http://purl.org/dc/elements/1.1/"/>
    <ds:schemaRef ds:uri="061ec3ad-226f-4eb4-9e91-45b4f692dd17"/>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504</Words>
  <Application>Microsoft Office PowerPoint</Application>
  <PresentationFormat>A4 Paper (210x297 mm)</PresentationFormat>
  <Paragraphs>33</Paragraphs>
  <Slides>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Arial</vt:lpstr>
      <vt:lpstr>Arial Narrow</vt:lpstr>
      <vt:lpstr>Calibri</vt:lpstr>
      <vt:lpstr>Calibri Light</vt:lpstr>
      <vt:lpstr>Candara</vt:lpstr>
      <vt:lpstr>Comic Sans MS</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Pipe</dc:creator>
  <cp:lastModifiedBy>Lucian</cp:lastModifiedBy>
  <cp:revision>84</cp:revision>
  <cp:lastPrinted>2023-03-14T14:00:57Z</cp:lastPrinted>
  <dcterms:created xsi:type="dcterms:W3CDTF">2020-04-17T10:06:09Z</dcterms:created>
  <dcterms:modified xsi:type="dcterms:W3CDTF">2023-06-09T11:28:16Z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0x010100E5FD5F50371DD8458AFE6318E1B05CB5</vt:lpwstr>
  </property>
  <property fmtid="{D5CDD505-2E9C-101B-9397-08002B2CF9AE}" pid="3" name="Order">
    <vt:r8>53100</vt:r8>
  </property>
  <property fmtid="{D5CDD505-2E9C-101B-9397-08002B2CF9AE}" pid="4" name="xd_Signature">
    <vt:bool>false</vt:bool>
  </property>
  <property fmtid="{D5CDD505-2E9C-101B-9397-08002B2CF9AE}" pid="5" name="xd_ProgID">
    <vt:lpwstr/>
  </property>
  <property fmtid="{D5CDD505-2E9C-101B-9397-08002B2CF9AE}" pid="6" name="_ExtendedDescription">
    <vt:lpwstr/>
  </property>
  <property fmtid="{D5CDD505-2E9C-101B-9397-08002B2CF9AE}" pid="7" name="TriggerFlowInfo">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MediaServiceImageTags">
    <vt:lpwstr/>
  </property>
</Properties>
</file>