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57" d="100"/>
          <a:sy n="57" d="100"/>
        </p:scale>
        <p:origin x="2645"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29/04/2024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29/04/2024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29/04/2024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29/04/2024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29/04/2024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29/04/2024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523220"/>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a:t>
            </a:r>
          </a:p>
          <a:p>
            <a:pPr algn="ctr"/>
            <a:r>
              <a:rPr lang="en-GB" sz="1400" b="1" dirty="0">
                <a:solidFill>
                  <a:srgbClr val="02765C"/>
                </a:solidFill>
                <a:latin typeface="Arial Narrow" panose="020B0606020202030204" pitchFamily="34" charset="0"/>
              </a:rPr>
              <a:t>2</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3205990" y="1795423"/>
            <a:ext cx="3423971" cy="593021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endParaRPr lang="en-GB" sz="1400" b="1" dirty="0">
              <a:solidFill>
                <a:schemeClr val="tx1"/>
              </a:solidFill>
            </a:endParaRPr>
          </a:p>
          <a:p>
            <a:pPr algn="ctr"/>
            <a:r>
              <a:rPr lang="en-GB" sz="1400" b="1" dirty="0">
                <a:solidFill>
                  <a:schemeClr val="tx1"/>
                </a:solidFill>
              </a:rPr>
              <a:t>Why these books and not something else?</a:t>
            </a:r>
          </a:p>
          <a:p>
            <a:pPr algn="ctr"/>
            <a:endParaRPr lang="en-GB" sz="1400" dirty="0">
              <a:solidFill>
                <a:schemeClr val="tx1"/>
              </a:solidFill>
            </a:endParaRPr>
          </a:p>
          <a:p>
            <a:r>
              <a:rPr lang="en-GB" sz="1400" dirty="0">
                <a:solidFill>
                  <a:schemeClr val="tx1"/>
                </a:solidFill>
              </a:rPr>
              <a:t>It is always a privilege to choose new books for the school. We are proud to introduce a brand-new unit that focuses on our whole school value of kindness whilst also exploring books that give our </a:t>
            </a:r>
            <a:r>
              <a:rPr lang="en-GB" sz="1400" dirty="0" err="1">
                <a:solidFill>
                  <a:schemeClr val="tx1"/>
                </a:solidFill>
              </a:rPr>
              <a:t>Muscliff</a:t>
            </a:r>
            <a:r>
              <a:rPr lang="en-GB" sz="1400" dirty="0">
                <a:solidFill>
                  <a:schemeClr val="tx1"/>
                </a:solidFill>
              </a:rPr>
              <a:t> children an understanding of Indian culture.</a:t>
            </a:r>
          </a:p>
          <a:p>
            <a:endParaRPr lang="en-US" sz="1400" dirty="0">
              <a:solidFill>
                <a:srgbClr val="212121"/>
              </a:solidFill>
            </a:endParaRPr>
          </a:p>
          <a:p>
            <a:r>
              <a:rPr lang="en-US" sz="1400" dirty="0">
                <a:solidFill>
                  <a:srgbClr val="212121"/>
                </a:solidFill>
              </a:rPr>
              <a:t>We noticed that The Proudest Blue was a very popular book in our class and was a particular title that was always being read and shared. So, we were keen to provide the children with another title by the same author. </a:t>
            </a:r>
          </a:p>
          <a:p>
            <a:endParaRPr lang="en-US" sz="1400" dirty="0">
              <a:solidFill>
                <a:srgbClr val="212121"/>
              </a:solidFill>
            </a:endParaRPr>
          </a:p>
          <a:p>
            <a:r>
              <a:rPr lang="en-US" sz="1400" dirty="0">
                <a:solidFill>
                  <a:srgbClr val="212121"/>
                </a:solidFill>
              </a:rPr>
              <a:t>Our curriculum at </a:t>
            </a:r>
            <a:r>
              <a:rPr lang="en-US" sz="1400" dirty="0" err="1">
                <a:solidFill>
                  <a:srgbClr val="212121"/>
                </a:solidFill>
              </a:rPr>
              <a:t>Muscliff</a:t>
            </a:r>
            <a:r>
              <a:rPr lang="en-US" sz="1400" dirty="0">
                <a:solidFill>
                  <a:srgbClr val="212121"/>
                </a:solidFill>
              </a:rPr>
              <a:t> is designed by us, for us and we have the freedom to choose how we deliver those statutory objectives that are set out in the National Curriculum document. At the same time, we are also committed to providing a curriculum with which all our pupils can identify. In recent years, we have welcomed many families who identify with Indian culture and so we wanted to make this unit of work one that stands out for its rich cultural references.</a:t>
            </a:r>
          </a:p>
          <a:p>
            <a:r>
              <a:rPr lang="en-US" sz="1300" dirty="0">
                <a:solidFill>
                  <a:srgbClr val="212121"/>
                </a:solidFill>
              </a:rPr>
              <a:t> </a:t>
            </a:r>
            <a:endParaRPr lang="en-GB" sz="13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T</a:t>
            </a:r>
            <a:r>
              <a:rPr lang="en-GB" sz="2800" b="1" dirty="0">
                <a:solidFill>
                  <a:schemeClr val="tx1"/>
                </a:solidFill>
              </a:rPr>
              <a:t>he Kindest Red</a:t>
            </a:r>
          </a:p>
        </p:txBody>
      </p:sp>
      <p:pic>
        <p:nvPicPr>
          <p:cNvPr id="4" name="Picture 3">
            <a:extLst>
              <a:ext uri="{FF2B5EF4-FFF2-40B4-BE49-F238E27FC236}">
                <a16:creationId xmlns:a16="http://schemas.microsoft.com/office/drawing/2014/main" id="{453E941D-803D-1D3B-79AE-4E4EFDCC4034}"/>
              </a:ext>
            </a:extLst>
          </p:cNvPr>
          <p:cNvPicPr>
            <a:picLocks noChangeAspect="1"/>
          </p:cNvPicPr>
          <p:nvPr/>
        </p:nvPicPr>
        <p:blipFill>
          <a:blip r:embed="rId3"/>
          <a:stretch>
            <a:fillRect/>
          </a:stretch>
        </p:blipFill>
        <p:spPr>
          <a:xfrm>
            <a:off x="219172" y="1813250"/>
            <a:ext cx="2830590" cy="3139750"/>
          </a:xfrm>
          <a:prstGeom prst="rect">
            <a:avLst/>
          </a:prstGeom>
        </p:spPr>
      </p:pic>
      <p:pic>
        <p:nvPicPr>
          <p:cNvPr id="14" name="Picture 13">
            <a:extLst>
              <a:ext uri="{FF2B5EF4-FFF2-40B4-BE49-F238E27FC236}">
                <a16:creationId xmlns:a16="http://schemas.microsoft.com/office/drawing/2014/main" id="{6FDA930F-0F13-D7C7-4727-14535FB385F5}"/>
              </a:ext>
            </a:extLst>
          </p:cNvPr>
          <p:cNvPicPr>
            <a:picLocks noChangeAspect="1"/>
          </p:cNvPicPr>
          <p:nvPr/>
        </p:nvPicPr>
        <p:blipFill>
          <a:blip r:embed="rId4"/>
          <a:stretch>
            <a:fillRect/>
          </a:stretch>
        </p:blipFill>
        <p:spPr>
          <a:xfrm>
            <a:off x="219172" y="5099746"/>
            <a:ext cx="2830590" cy="2625892"/>
          </a:xfrm>
          <a:prstGeom prst="rect">
            <a:avLst/>
          </a:prstGeom>
        </p:spPr>
      </p:pic>
      <p:sp>
        <p:nvSpPr>
          <p:cNvPr id="20" name="Rectangle 19">
            <a:extLst>
              <a:ext uri="{FF2B5EF4-FFF2-40B4-BE49-F238E27FC236}">
                <a16:creationId xmlns:a16="http://schemas.microsoft.com/office/drawing/2014/main" id="{FB64AFF8-5852-B262-C387-F712615FCB27}"/>
              </a:ext>
            </a:extLst>
          </p:cNvPr>
          <p:cNvSpPr/>
          <p:nvPr/>
        </p:nvSpPr>
        <p:spPr>
          <a:xfrm>
            <a:off x="174174" y="7810680"/>
            <a:ext cx="6455787" cy="204647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cs typeface="Calibri" panose="020F0502020204030204" pitchFamily="34" charset="0"/>
              </a:rPr>
              <a:t>English Skills that will be developed through this unit</a:t>
            </a:r>
            <a:r>
              <a:rPr lang="en-GB" sz="1400" dirty="0">
                <a:solidFill>
                  <a:schemeClr val="tx1"/>
                </a:solidFill>
              </a:rPr>
              <a:t>:</a:t>
            </a:r>
          </a:p>
          <a:p>
            <a:pPr algn="ctr"/>
            <a:endParaRPr lang="en-GB" sz="1400" dirty="0">
              <a:solidFill>
                <a:schemeClr val="tx1"/>
              </a:solidFill>
            </a:endParaRPr>
          </a:p>
          <a:p>
            <a:r>
              <a:rPr lang="en-GB" sz="1300" dirty="0">
                <a:solidFill>
                  <a:schemeClr val="tx1"/>
                </a:solidFill>
                <a:cs typeface="Calibri" panose="020F0502020204030204" pitchFamily="34" charset="0"/>
              </a:rPr>
              <a:t>The skill of persuasion is one key feature that will be explored this half term.</a:t>
            </a:r>
          </a:p>
          <a:p>
            <a:r>
              <a:rPr lang="en-GB" sz="1300" dirty="0">
                <a:solidFill>
                  <a:schemeClr val="tx1"/>
                </a:solidFill>
                <a:cs typeface="Calibri" panose="020F0502020204030204" pitchFamily="34" charset="0"/>
              </a:rPr>
              <a:t>Expanded noun phrases always come in handy when building a description.</a:t>
            </a:r>
          </a:p>
          <a:p>
            <a:r>
              <a:rPr lang="en-GB" sz="1300" dirty="0">
                <a:solidFill>
                  <a:schemeClr val="tx1"/>
                </a:solidFill>
                <a:cs typeface="Calibri" panose="020F0502020204030204" pitchFamily="34" charset="0"/>
              </a:rPr>
              <a:t>As always, children will use a range of conjunctions to ‘expand’ their sentences.</a:t>
            </a:r>
          </a:p>
          <a:p>
            <a:r>
              <a:rPr lang="en-GB" sz="1300" dirty="0">
                <a:solidFill>
                  <a:schemeClr val="tx1"/>
                </a:solidFill>
                <a:cs typeface="Calibri" panose="020F0502020204030204" pitchFamily="34" charset="0"/>
              </a:rPr>
              <a:t>Editing work will be a key feature this half term. We will look at how to spot and correct errors and then look into how we can look for opportunities to make more significant changes to the content of our writing. We will also build in opportunities to orally perform our work and present it to our friends in class.  </a:t>
            </a:r>
          </a:p>
        </p:txBody>
      </p:sp>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2</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201106" y="6104965"/>
            <a:ext cx="6455787" cy="350469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Help at Home:</a:t>
            </a:r>
          </a:p>
          <a:p>
            <a:endParaRPr lang="en-GB" sz="1200" b="1" dirty="0">
              <a:solidFill>
                <a:schemeClr val="tx1"/>
              </a:solidFill>
            </a:endParaRPr>
          </a:p>
          <a:p>
            <a:r>
              <a:rPr lang="en-GB" sz="1400" dirty="0">
                <a:solidFill>
                  <a:schemeClr val="tx1"/>
                </a:solidFill>
              </a:rPr>
              <a:t>Describe one of your friends. What makes them so special? Think about what you do together and why you get along so well.</a:t>
            </a:r>
          </a:p>
          <a:p>
            <a:endParaRPr lang="en-GB" sz="1400" dirty="0">
              <a:solidFill>
                <a:schemeClr val="tx1"/>
              </a:solidFill>
            </a:endParaRPr>
          </a:p>
          <a:p>
            <a:r>
              <a:rPr lang="en-GB" sz="1400" dirty="0">
                <a:solidFill>
                  <a:schemeClr val="tx1"/>
                </a:solidFill>
              </a:rPr>
              <a:t>Imagine a busy shopping area, like Castlepoint. What would it be like to walk around during the busiest times? Write a few ideas down or draw and label a picture of a busy time at the shops.</a:t>
            </a:r>
          </a:p>
          <a:p>
            <a:endParaRPr lang="en-GB" sz="1400" dirty="0">
              <a:solidFill>
                <a:schemeClr val="tx1"/>
              </a:solidFill>
            </a:endParaRPr>
          </a:p>
          <a:p>
            <a:r>
              <a:rPr lang="en-GB" sz="1400" dirty="0">
                <a:solidFill>
                  <a:schemeClr val="tx1"/>
                </a:solidFill>
              </a:rPr>
              <a:t>Please help me out with my problem. My best friend wants to play football at playtime but I don’t want to play! What should I do?</a:t>
            </a:r>
          </a:p>
          <a:p>
            <a:endParaRPr lang="en-GB" sz="1400" dirty="0">
              <a:solidFill>
                <a:schemeClr val="tx1"/>
              </a:solidFill>
            </a:endParaRPr>
          </a:p>
          <a:p>
            <a:r>
              <a:rPr lang="en-GB" sz="1400" dirty="0">
                <a:solidFill>
                  <a:schemeClr val="tx1"/>
                </a:solidFill>
              </a:rPr>
              <a:t>Describe a time when you have helped someone else.</a:t>
            </a:r>
          </a:p>
          <a:p>
            <a:endParaRPr lang="en-GB" sz="1400" dirty="0">
              <a:solidFill>
                <a:schemeClr val="tx1"/>
              </a:solidFill>
            </a:endParaRPr>
          </a:p>
          <a:p>
            <a:r>
              <a:rPr lang="en-GB" sz="1400" dirty="0">
                <a:solidFill>
                  <a:schemeClr val="tx1"/>
                </a:solidFill>
              </a:rPr>
              <a:t>Create a list of 5 things that you could do to show kindness towards someone in your family.</a:t>
            </a:r>
          </a:p>
        </p:txBody>
      </p:sp>
      <p:pic>
        <p:nvPicPr>
          <p:cNvPr id="4" name="Picture 3">
            <a:extLst>
              <a:ext uri="{FF2B5EF4-FFF2-40B4-BE49-F238E27FC236}">
                <a16:creationId xmlns:a16="http://schemas.microsoft.com/office/drawing/2014/main" id="{065328E8-9C27-F166-0282-B7C445271FB7}"/>
              </a:ext>
            </a:extLst>
          </p:cNvPr>
          <p:cNvPicPr>
            <a:picLocks noChangeAspect="1"/>
          </p:cNvPicPr>
          <p:nvPr/>
        </p:nvPicPr>
        <p:blipFill>
          <a:blip r:embed="rId3"/>
          <a:stretch>
            <a:fillRect/>
          </a:stretch>
        </p:blipFill>
        <p:spPr>
          <a:xfrm>
            <a:off x="201105" y="1249162"/>
            <a:ext cx="2891718" cy="2662054"/>
          </a:xfrm>
          <a:prstGeom prst="rect">
            <a:avLst/>
          </a:prstGeom>
        </p:spPr>
      </p:pic>
      <p:sp>
        <p:nvSpPr>
          <p:cNvPr id="5" name="Rectangle 4">
            <a:extLst>
              <a:ext uri="{FF2B5EF4-FFF2-40B4-BE49-F238E27FC236}">
                <a16:creationId xmlns:a16="http://schemas.microsoft.com/office/drawing/2014/main" id="{9C21C5B1-BCA0-9660-668E-BFD3BAFA7972}"/>
              </a:ext>
            </a:extLst>
          </p:cNvPr>
          <p:cNvSpPr/>
          <p:nvPr/>
        </p:nvSpPr>
        <p:spPr>
          <a:xfrm>
            <a:off x="3227294" y="1259560"/>
            <a:ext cx="3429599" cy="350757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School values these books reinforces:</a:t>
            </a:r>
          </a:p>
          <a:p>
            <a:endParaRPr lang="en-GB" sz="1400" b="1" i="0" dirty="0">
              <a:solidFill>
                <a:schemeClr val="tx1"/>
              </a:solidFill>
              <a:effectLst/>
            </a:endParaRPr>
          </a:p>
          <a:p>
            <a:r>
              <a:rPr lang="en-US" sz="1400" b="0" i="0" dirty="0">
                <a:solidFill>
                  <a:srgbClr val="212121"/>
                </a:solidFill>
                <a:effectLst/>
              </a:rPr>
              <a:t>Kindness is our theme for this half term. We consider how we can make our school, our local community and then the wider community a better place through considering our actions. In PSHE we link our texts to exploring </a:t>
            </a:r>
            <a:r>
              <a:rPr lang="en-US" sz="1400" dirty="0">
                <a:solidFill>
                  <a:srgbClr val="000000"/>
                </a:solidFill>
              </a:rPr>
              <a:t>w</a:t>
            </a:r>
            <a:r>
              <a:rPr lang="en-US" sz="1400" b="0" i="0" dirty="0">
                <a:solidFill>
                  <a:srgbClr val="000000"/>
                </a:solidFill>
                <a:effectLst/>
              </a:rPr>
              <a:t>here and how to seek support (including </a:t>
            </a:r>
            <a:r>
              <a:rPr lang="en-US" sz="1400" b="0" i="0" dirty="0" err="1">
                <a:solidFill>
                  <a:srgbClr val="000000"/>
                </a:solidFill>
                <a:effectLst/>
              </a:rPr>
              <a:t>recognising</a:t>
            </a:r>
            <a:r>
              <a:rPr lang="en-US" sz="1400" b="0" i="0" dirty="0">
                <a:solidFill>
                  <a:srgbClr val="000000"/>
                </a:solidFill>
                <a:effectLst/>
              </a:rPr>
              <a:t> the triggers for seeking support), including whom in school they should speak to if they're worried about their own or someone else’s mental wellbeing or ability to control their emotions.</a:t>
            </a:r>
            <a:endParaRPr lang="en-US" sz="1400" dirty="0">
              <a:solidFill>
                <a:srgbClr val="212121"/>
              </a:solidFill>
            </a:endParaRPr>
          </a:p>
          <a:p>
            <a:r>
              <a:rPr lang="en-US" sz="1400" b="0" i="0" dirty="0">
                <a:solidFill>
                  <a:srgbClr val="212121"/>
                </a:solidFill>
                <a:effectLst/>
              </a:rPr>
              <a:t> </a:t>
            </a:r>
          </a:p>
        </p:txBody>
      </p:sp>
      <p:sp>
        <p:nvSpPr>
          <p:cNvPr id="6" name="Rectangle 5">
            <a:extLst>
              <a:ext uri="{FF2B5EF4-FFF2-40B4-BE49-F238E27FC236}">
                <a16:creationId xmlns:a16="http://schemas.microsoft.com/office/drawing/2014/main" id="{7901E828-717F-A273-D125-E14E362537DC}"/>
              </a:ext>
            </a:extLst>
          </p:cNvPr>
          <p:cNvSpPr/>
          <p:nvPr/>
        </p:nvSpPr>
        <p:spPr>
          <a:xfrm>
            <a:off x="201106" y="3994299"/>
            <a:ext cx="2891718" cy="77283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ea typeface="Calibri" panose="020F0502020204030204" pitchFamily="34" charset="0"/>
                <a:cs typeface="Times New Roman" panose="02020603050405020304" pitchFamily="18" charset="0"/>
              </a:rPr>
              <a:t>Key Question:</a:t>
            </a:r>
          </a:p>
          <a:p>
            <a:r>
              <a:rPr lang="en-GB" sz="1400" dirty="0">
                <a:solidFill>
                  <a:srgbClr val="000000"/>
                </a:solidFill>
              </a:rPr>
              <a:t>W</a:t>
            </a:r>
            <a:r>
              <a:rPr lang="en-GB" sz="1400" b="0" i="0" dirty="0">
                <a:solidFill>
                  <a:srgbClr val="000000"/>
                </a:solidFill>
                <a:effectLst/>
              </a:rPr>
              <a:t>hat world would you like to live in?</a:t>
            </a:r>
          </a:p>
          <a:p>
            <a:r>
              <a:rPr lang="en-GB" sz="1400" dirty="0">
                <a:solidFill>
                  <a:srgbClr val="000000"/>
                </a:solidFill>
                <a:ea typeface="Calibri" panose="020F0502020204030204" pitchFamily="34" charset="0"/>
                <a:cs typeface="Times New Roman" panose="02020603050405020304" pitchFamily="18" charset="0"/>
              </a:rPr>
              <a:t>What might a kind world look like?</a:t>
            </a:r>
            <a:endParaRPr lang="en-GB" sz="1300" dirty="0">
              <a:solidFill>
                <a:schemeClr val="tx1"/>
              </a:solidFill>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7B464743-D80C-EBF7-12CA-D730E15142D5}"/>
              </a:ext>
            </a:extLst>
          </p:cNvPr>
          <p:cNvSpPr/>
          <p:nvPr/>
        </p:nvSpPr>
        <p:spPr>
          <a:xfrm>
            <a:off x="201106" y="4850217"/>
            <a:ext cx="6455787" cy="117166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Writing Composition in school:</a:t>
            </a:r>
          </a:p>
          <a:p>
            <a:pPr algn="ctr"/>
            <a:endParaRPr lang="en-GB" sz="1400" b="1" dirty="0">
              <a:solidFill>
                <a:schemeClr val="tx1"/>
              </a:solidFill>
            </a:endParaRPr>
          </a:p>
          <a:p>
            <a:r>
              <a:rPr lang="en-GB" sz="1400" dirty="0">
                <a:solidFill>
                  <a:schemeClr val="tx1"/>
                </a:solidFill>
              </a:rPr>
              <a:t>Children will write a setting description of a kind world and in a separate piece, a busy market; a persuasive piece of writing for The Kindest Person Award; a thank you letter; a poem.  </a:t>
            </a:r>
            <a:endParaRPr lang="en-GB" sz="1200" b="1" dirty="0">
              <a:solidFill>
                <a:schemeClr val="tx1"/>
              </a:solidFill>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2</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584775"/>
          </a:xfrm>
          <a:prstGeom prst="rect">
            <a:avLst/>
          </a:prstGeom>
          <a:noFill/>
        </p:spPr>
        <p:txBody>
          <a:bodyPr wrap="square">
            <a:spAutoFit/>
          </a:bodyPr>
          <a:lstStyle/>
          <a:p>
            <a:pPr algn="ctr"/>
            <a:r>
              <a:rPr lang="en-GB" sz="2000" b="1" dirty="0">
                <a:solidFill>
                  <a:schemeClr val="tx1"/>
                </a:solidFill>
              </a:rPr>
              <a:t>Our Extended Book Spine</a:t>
            </a:r>
          </a:p>
          <a:p>
            <a:endParaRPr lang="en-GB" sz="1200" dirty="0">
              <a:solidFill>
                <a:schemeClr val="tx1"/>
              </a:solidFill>
            </a:endParaRPr>
          </a:p>
        </p:txBody>
      </p:sp>
      <p:graphicFrame>
        <p:nvGraphicFramePr>
          <p:cNvPr id="16" name="Table 15">
            <a:extLst>
              <a:ext uri="{FF2B5EF4-FFF2-40B4-BE49-F238E27FC236}">
                <a16:creationId xmlns:a16="http://schemas.microsoft.com/office/drawing/2014/main" id="{8D7A88FF-E482-C02B-7C4C-C1CE9D6D0DE9}"/>
              </a:ext>
            </a:extLst>
          </p:cNvPr>
          <p:cNvGraphicFramePr>
            <a:graphicFrameLocks noGrp="1"/>
          </p:cNvGraphicFramePr>
          <p:nvPr>
            <p:extLst>
              <p:ext uri="{D42A27DB-BD31-4B8C-83A1-F6EECF244321}">
                <p14:modId xmlns:p14="http://schemas.microsoft.com/office/powerpoint/2010/main" val="2511217229"/>
              </p:ext>
            </p:extLst>
          </p:nvPr>
        </p:nvGraphicFramePr>
        <p:xfrm>
          <a:off x="3807040" y="1632795"/>
          <a:ext cx="2860460" cy="2732306"/>
        </p:xfrm>
        <a:graphic>
          <a:graphicData uri="http://schemas.openxmlformats.org/drawingml/2006/table">
            <a:tbl>
              <a:tblPr>
                <a:tableStyleId>{5C22544A-7EE6-4342-B048-85BDC9FD1C3A}</a:tableStyleId>
              </a:tblPr>
              <a:tblGrid>
                <a:gridCol w="2860460">
                  <a:extLst>
                    <a:ext uri="{9D8B030D-6E8A-4147-A177-3AD203B41FA5}">
                      <a16:colId xmlns:a16="http://schemas.microsoft.com/office/drawing/2014/main" val="3119603046"/>
                    </a:ext>
                  </a:extLst>
                </a:gridCol>
              </a:tblGrid>
              <a:tr h="2732306">
                <a:tc>
                  <a:txBody>
                    <a:bodyPr/>
                    <a:lstStyle/>
                    <a:p>
                      <a:pPr algn="l" fontAlgn="t">
                        <a:lnSpc>
                          <a:spcPct val="110000"/>
                        </a:lnSpc>
                        <a:spcAft>
                          <a:spcPts val="600"/>
                        </a:spcAft>
                      </a:pPr>
                      <a:r>
                        <a:rPr lang="en-US" sz="1350" b="0" i="0" kern="1200" dirty="0">
                          <a:solidFill>
                            <a:schemeClr val="dk1"/>
                          </a:solidFill>
                          <a:effectLst/>
                          <a:latin typeface="+mn-lt"/>
                          <a:ea typeface="+mn-ea"/>
                          <a:cs typeface="+mn-cs"/>
                        </a:rPr>
                        <a:t>It’s Faizah’s first day of school, and her older sister Asiya’s first day of hijab – made of a beautiful blue fabric. But not everyone sees hijab as beautiful. In the face of hurtful, confusing words, will Faizah find new ways to be strong?</a:t>
                      </a:r>
                      <a:br>
                        <a:rPr lang="en-US" sz="1000" dirty="0"/>
                      </a:br>
                      <a:r>
                        <a:rPr lang="en-US" sz="1350" b="0" i="0" kern="1200" dirty="0">
                          <a:solidFill>
                            <a:schemeClr val="dk1"/>
                          </a:solidFill>
                          <a:effectLst/>
                          <a:latin typeface="+mn-lt"/>
                          <a:ea typeface="+mn-ea"/>
                          <a:cs typeface="+mn-cs"/>
                        </a:rPr>
                        <a:t>This is an uplifting, universal story of new experiences, the unbreakable bond shared by siblings and of being proud of who you are, from Olympic </a:t>
                      </a:r>
                      <a:r>
                        <a:rPr lang="en-US" sz="1350" b="0" i="0" kern="1200" dirty="0" err="1">
                          <a:solidFill>
                            <a:schemeClr val="dk1"/>
                          </a:solidFill>
                          <a:effectLst/>
                          <a:latin typeface="+mn-lt"/>
                          <a:ea typeface="+mn-ea"/>
                          <a:cs typeface="+mn-cs"/>
                        </a:rPr>
                        <a:t>medallist</a:t>
                      </a:r>
                      <a:r>
                        <a:rPr lang="en-US" sz="1350" b="0" i="0" kern="1200" dirty="0">
                          <a:solidFill>
                            <a:schemeClr val="dk1"/>
                          </a:solidFill>
                          <a:effectLst/>
                          <a:latin typeface="+mn-lt"/>
                          <a:ea typeface="+mn-ea"/>
                          <a:cs typeface="+mn-cs"/>
                        </a:rPr>
                        <a:t> </a:t>
                      </a:r>
                      <a:r>
                        <a:rPr lang="en-US" sz="1350" b="0" i="0" kern="1200" dirty="0" err="1">
                          <a:solidFill>
                            <a:schemeClr val="dk1"/>
                          </a:solidFill>
                          <a:effectLst/>
                          <a:latin typeface="+mn-lt"/>
                          <a:ea typeface="+mn-ea"/>
                          <a:cs typeface="+mn-cs"/>
                        </a:rPr>
                        <a:t>Ibtihaj</a:t>
                      </a:r>
                      <a:r>
                        <a:rPr lang="en-US" sz="1350" b="0" i="0" kern="1200" dirty="0">
                          <a:solidFill>
                            <a:schemeClr val="dk1"/>
                          </a:solidFill>
                          <a:effectLst/>
                          <a:latin typeface="+mn-lt"/>
                          <a:ea typeface="+mn-ea"/>
                          <a:cs typeface="+mn-cs"/>
                        </a:rPr>
                        <a:t> Muhammad.</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2325957"/>
                  </a:ext>
                </a:extLst>
              </a:tr>
            </a:tbl>
          </a:graphicData>
        </a:graphic>
      </p:graphicFrame>
      <p:graphicFrame>
        <p:nvGraphicFramePr>
          <p:cNvPr id="19" name="Table 18">
            <a:extLst>
              <a:ext uri="{FF2B5EF4-FFF2-40B4-BE49-F238E27FC236}">
                <a16:creationId xmlns:a16="http://schemas.microsoft.com/office/drawing/2014/main" id="{ACF643F2-B7CE-79B4-52B9-10550BD73D7F}"/>
              </a:ext>
            </a:extLst>
          </p:cNvPr>
          <p:cNvGraphicFramePr>
            <a:graphicFrameLocks noGrp="1"/>
          </p:cNvGraphicFramePr>
          <p:nvPr>
            <p:extLst>
              <p:ext uri="{D42A27DB-BD31-4B8C-83A1-F6EECF244321}">
                <p14:modId xmlns:p14="http://schemas.microsoft.com/office/powerpoint/2010/main" val="152388000"/>
              </p:ext>
            </p:extLst>
          </p:nvPr>
        </p:nvGraphicFramePr>
        <p:xfrm>
          <a:off x="2702859" y="4658542"/>
          <a:ext cx="3966960" cy="2263140"/>
        </p:xfrm>
        <a:graphic>
          <a:graphicData uri="http://schemas.openxmlformats.org/drawingml/2006/table">
            <a:tbl>
              <a:tblPr>
                <a:tableStyleId>{5C22544A-7EE6-4342-B048-85BDC9FD1C3A}</a:tableStyleId>
              </a:tblPr>
              <a:tblGrid>
                <a:gridCol w="3966960">
                  <a:extLst>
                    <a:ext uri="{9D8B030D-6E8A-4147-A177-3AD203B41FA5}">
                      <a16:colId xmlns:a16="http://schemas.microsoft.com/office/drawing/2014/main" val="786014479"/>
                    </a:ext>
                  </a:extLst>
                </a:gridCol>
              </a:tblGrid>
              <a:tr h="2239962">
                <a:tc>
                  <a:txBody>
                    <a:bodyPr/>
                    <a:lstStyle/>
                    <a:p>
                      <a:r>
                        <a:rPr lang="en-US" sz="1350" b="0" i="0" kern="1200" dirty="0">
                          <a:solidFill>
                            <a:schemeClr val="dk1"/>
                          </a:solidFill>
                          <a:effectLst/>
                          <a:latin typeface="+mn-lt"/>
                          <a:ea typeface="+mn-ea"/>
                          <a:cs typeface="+mn-cs"/>
                        </a:rPr>
                        <a:t>Part of the critically acclaimed Little People, BIG DREAMS series, discover the incredible life of Mother Teresa, along with her message of love and charity.</a:t>
                      </a:r>
                      <a:br>
                        <a:rPr lang="en-US" sz="1350" b="0" i="0" kern="1200" dirty="0">
                          <a:solidFill>
                            <a:schemeClr val="dk1"/>
                          </a:solidFill>
                          <a:effectLst/>
                          <a:latin typeface="+mn-lt"/>
                          <a:ea typeface="+mn-ea"/>
                          <a:cs typeface="+mn-cs"/>
                        </a:rPr>
                      </a:br>
                      <a:br>
                        <a:rPr lang="en-US" sz="1350" b="0" i="0" kern="1200" dirty="0">
                          <a:solidFill>
                            <a:schemeClr val="dk1"/>
                          </a:solidFill>
                          <a:effectLst/>
                          <a:latin typeface="+mn-lt"/>
                          <a:ea typeface="+mn-ea"/>
                          <a:cs typeface="+mn-cs"/>
                        </a:rPr>
                      </a:br>
                      <a:r>
                        <a:rPr lang="en-US" sz="1350" b="0" i="0" kern="1200" dirty="0">
                          <a:solidFill>
                            <a:schemeClr val="dk1"/>
                          </a:solidFill>
                          <a:effectLst/>
                          <a:latin typeface="+mn-lt"/>
                          <a:ea typeface="+mn-ea"/>
                          <a:cs typeface="+mn-cs"/>
                        </a:rPr>
                        <a:t>Agnes (later to become Mother Teresa) was born in Skopje, North Macedonia. She was raised to love God and love others above all else, and from an early age, she knew she wanted to dedicate herself to religion, so she became a nun. She was fascinated by stories of missionaries helping people and wanted to do the same.</a:t>
                      </a:r>
                      <a:endParaRPr lang="en-GB" sz="10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tc>
                <a:extLst>
                  <a:ext uri="{0D108BD9-81ED-4DB2-BD59-A6C34878D82A}">
                    <a16:rowId xmlns:a16="http://schemas.microsoft.com/office/drawing/2014/main" val="1800138108"/>
                  </a:ext>
                </a:extLst>
              </a:tr>
            </a:tbl>
          </a:graphicData>
        </a:graphic>
      </p:graphicFrame>
      <p:pic>
        <p:nvPicPr>
          <p:cNvPr id="3" name="Picture 2">
            <a:extLst>
              <a:ext uri="{FF2B5EF4-FFF2-40B4-BE49-F238E27FC236}">
                <a16:creationId xmlns:a16="http://schemas.microsoft.com/office/drawing/2014/main" id="{FE36C325-E023-484D-69EA-5F054899473F}"/>
              </a:ext>
            </a:extLst>
          </p:cNvPr>
          <p:cNvPicPr>
            <a:picLocks noChangeAspect="1"/>
          </p:cNvPicPr>
          <p:nvPr/>
        </p:nvPicPr>
        <p:blipFill>
          <a:blip r:embed="rId3"/>
          <a:stretch>
            <a:fillRect/>
          </a:stretch>
        </p:blipFill>
        <p:spPr>
          <a:xfrm>
            <a:off x="226034" y="1569950"/>
            <a:ext cx="3377778" cy="2793534"/>
          </a:xfrm>
          <a:prstGeom prst="rect">
            <a:avLst/>
          </a:prstGeom>
        </p:spPr>
      </p:pic>
      <p:pic>
        <p:nvPicPr>
          <p:cNvPr id="14" name="Picture 13">
            <a:extLst>
              <a:ext uri="{FF2B5EF4-FFF2-40B4-BE49-F238E27FC236}">
                <a16:creationId xmlns:a16="http://schemas.microsoft.com/office/drawing/2014/main" id="{AEBC6CF8-D9A8-7DA2-BE0E-C7F9C1DEC537}"/>
              </a:ext>
            </a:extLst>
          </p:cNvPr>
          <p:cNvPicPr>
            <a:picLocks noChangeAspect="1"/>
          </p:cNvPicPr>
          <p:nvPr/>
        </p:nvPicPr>
        <p:blipFill>
          <a:blip r:embed="rId4"/>
          <a:stretch>
            <a:fillRect/>
          </a:stretch>
        </p:blipFill>
        <p:spPr>
          <a:xfrm>
            <a:off x="48925" y="4573881"/>
            <a:ext cx="2653933" cy="3101609"/>
          </a:xfrm>
          <a:prstGeom prst="rect">
            <a:avLst/>
          </a:prstGeom>
        </p:spPr>
      </p:pic>
      <p:pic>
        <p:nvPicPr>
          <p:cNvPr id="17" name="Picture 16">
            <a:extLst>
              <a:ext uri="{FF2B5EF4-FFF2-40B4-BE49-F238E27FC236}">
                <a16:creationId xmlns:a16="http://schemas.microsoft.com/office/drawing/2014/main" id="{D2E40E67-D9CE-00E1-1A32-579C4596319D}"/>
              </a:ext>
            </a:extLst>
          </p:cNvPr>
          <p:cNvPicPr>
            <a:picLocks noChangeAspect="1"/>
          </p:cNvPicPr>
          <p:nvPr/>
        </p:nvPicPr>
        <p:blipFill>
          <a:blip r:embed="rId5"/>
          <a:stretch>
            <a:fillRect/>
          </a:stretch>
        </p:blipFill>
        <p:spPr>
          <a:xfrm>
            <a:off x="4640250" y="7212083"/>
            <a:ext cx="2029569" cy="2590800"/>
          </a:xfrm>
          <a:prstGeom prst="rect">
            <a:avLst/>
          </a:prstGeom>
        </p:spPr>
      </p:pic>
      <p:pic>
        <p:nvPicPr>
          <p:cNvPr id="24" name="Picture 23">
            <a:extLst>
              <a:ext uri="{FF2B5EF4-FFF2-40B4-BE49-F238E27FC236}">
                <a16:creationId xmlns:a16="http://schemas.microsoft.com/office/drawing/2014/main" id="{78824D46-A884-3A9E-1676-CFB0B8A1313A}"/>
              </a:ext>
            </a:extLst>
          </p:cNvPr>
          <p:cNvPicPr>
            <a:picLocks noChangeAspect="1"/>
          </p:cNvPicPr>
          <p:nvPr/>
        </p:nvPicPr>
        <p:blipFill>
          <a:blip r:embed="rId6"/>
          <a:stretch>
            <a:fillRect/>
          </a:stretch>
        </p:blipFill>
        <p:spPr>
          <a:xfrm>
            <a:off x="2817409" y="7212083"/>
            <a:ext cx="1708290" cy="2590801"/>
          </a:xfrm>
          <a:prstGeom prst="rect">
            <a:avLst/>
          </a:prstGeom>
        </p:spPr>
      </p:pic>
      <p:sp>
        <p:nvSpPr>
          <p:cNvPr id="26" name="TextBox 25">
            <a:extLst>
              <a:ext uri="{FF2B5EF4-FFF2-40B4-BE49-F238E27FC236}">
                <a16:creationId xmlns:a16="http://schemas.microsoft.com/office/drawing/2014/main" id="{B04427CA-8E94-57DF-24D9-6FC8A02CFB59}"/>
              </a:ext>
            </a:extLst>
          </p:cNvPr>
          <p:cNvSpPr txBox="1"/>
          <p:nvPr/>
        </p:nvSpPr>
        <p:spPr>
          <a:xfrm>
            <a:off x="226034" y="8023200"/>
            <a:ext cx="2541559" cy="1492716"/>
          </a:xfrm>
          <a:prstGeom prst="rect">
            <a:avLst/>
          </a:prstGeom>
          <a:noFill/>
        </p:spPr>
        <p:txBody>
          <a:bodyPr wrap="square">
            <a:spAutoFit/>
          </a:bodyPr>
          <a:lstStyle/>
          <a:p>
            <a:r>
              <a:rPr lang="en-US" sz="1300" b="0" i="0" dirty="0">
                <a:solidFill>
                  <a:srgbClr val="493508"/>
                </a:solidFill>
                <a:effectLst/>
                <a:latin typeface="noticia text"/>
              </a:rPr>
              <a:t>Enjoy a rich collection of folktales, myths and legends from all over South Asia, re-told for young readers. This book includes traditional </a:t>
            </a:r>
            <a:r>
              <a:rPr lang="en-US" sz="1300" b="0" i="0" dirty="0" err="1">
                <a:solidFill>
                  <a:srgbClr val="493508"/>
                </a:solidFill>
                <a:effectLst/>
                <a:latin typeface="noticia text"/>
              </a:rPr>
              <a:t>favourites</a:t>
            </a:r>
            <a:r>
              <a:rPr lang="en-US" sz="1300" b="0" i="0" dirty="0">
                <a:solidFill>
                  <a:srgbClr val="493508"/>
                </a:solidFill>
                <a:effectLst/>
                <a:latin typeface="noticia text"/>
              </a:rPr>
              <a:t> such as the story of Rama and Sita and classic folktales and mythology.</a:t>
            </a:r>
            <a:endParaRPr lang="en-GB" sz="1300" dirty="0"/>
          </a:p>
        </p:txBody>
      </p:sp>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www.w3.org/XML/1998/namespace"/>
    <ds:schemaRef ds:uri="http://schemas.microsoft.com/office/2006/documentManagement/types"/>
    <ds:schemaRef ds:uri="http://purl.org/dc/terms/"/>
    <ds:schemaRef ds:uri="http://purl.org/dc/dcmitype/"/>
    <ds:schemaRef ds:uri="061ec3ad-226f-4eb4-9e91-45b4f692dd17"/>
    <ds:schemaRef ds:uri="http://schemas.microsoft.com/office/2006/metadata/properties"/>
    <ds:schemaRef ds:uri="http://schemas.openxmlformats.org/package/2006/metadata/core-properties"/>
    <ds:schemaRef ds:uri="http://schemas.microsoft.com/office/infopath/2007/PartnerControls"/>
    <ds:schemaRef ds:uri="648e69cc-640f-431f-b062-262d95adac52"/>
    <ds:schemaRef ds:uri="http://purl.org/dc/elements/1.1/"/>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76</TotalTime>
  <Words>858</Words>
  <Application>Microsoft Office PowerPoint</Application>
  <PresentationFormat>A4 Paper (210x297 mm)</PresentationFormat>
  <Paragraphs>54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noticia text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cp:lastModifiedBy>
  <cp:revision>87</cp:revision>
  <cp:lastPrinted>2023-06-05T14:14:23Z</cp:lastPrinted>
  <dcterms:created xsi:type="dcterms:W3CDTF">2020-04-17T10:06:09Z</dcterms:created>
  <dcterms:modified xsi:type="dcterms:W3CDTF">2024-04-29T11:02:14Z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