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2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F9F02F-6335-47ED-A2A3-9199E8F970F4}" v="1" dt="2020-04-27T15:21:39.627"/>
    <p1510:client id="{DDD757B4-97C5-6E0C-421F-97E9CC79B9BF}" v="55" dt="2020-04-27T11:01:25.6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62" d="100"/>
          <a:sy n="62" d="100"/>
        </p:scale>
        <p:origin x="1398" y="6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t>05/07/2023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7/5/2023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7/5/2023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7/5/2023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7/5/2023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7/5/2023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7/5/2023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7/5/2023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7/5/2023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7/5/2023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7/5/2023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7/5/2023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t>7/5/2023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7FE3FB7-5195-4FFF-845E-9FC1A467AA1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814"/>
          <a:stretch/>
        </p:blipFill>
        <p:spPr>
          <a:xfrm>
            <a:off x="3224809" y="4509120"/>
            <a:ext cx="6617230" cy="2278278"/>
          </a:xfrm>
          <a:prstGeom prst="rect">
            <a:avLst/>
          </a:prstGeom>
          <a:ln>
            <a:solidFill>
              <a:schemeClr val="tx1"/>
            </a:solidFill>
          </a:ln>
        </p:spPr>
      </p:pic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664B64C-B577-41E9-8A8B-82B05F7DF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676617"/>
              </p:ext>
            </p:extLst>
          </p:nvPr>
        </p:nvGraphicFramePr>
        <p:xfrm>
          <a:off x="114335" y="3912823"/>
          <a:ext cx="2902922" cy="2278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8180">
                  <a:extLst>
                    <a:ext uri="{9D8B030D-6E8A-4147-A177-3AD203B41FA5}">
                      <a16:colId xmlns:a16="http://schemas.microsoft.com/office/drawing/2014/main" val="585444525"/>
                    </a:ext>
                  </a:extLst>
                </a:gridCol>
                <a:gridCol w="2224742">
                  <a:extLst>
                    <a:ext uri="{9D8B030D-6E8A-4147-A177-3AD203B41FA5}">
                      <a16:colId xmlns:a16="http://schemas.microsoft.com/office/drawing/2014/main" val="1294977767"/>
                    </a:ext>
                  </a:extLst>
                </a:gridCol>
              </a:tblGrid>
              <a:tr h="292921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/>
                        <a:t>Key Vocabulary</a:t>
                      </a:r>
                    </a:p>
                  </a:txBody>
                  <a:tcPr>
                    <a:solidFill>
                      <a:srgbClr val="E0B3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717958"/>
                  </a:ext>
                </a:extLst>
              </a:tr>
              <a:tr h="260375">
                <a:tc>
                  <a:txBody>
                    <a:bodyPr/>
                    <a:lstStyle/>
                    <a:p>
                      <a:r>
                        <a:rPr lang="en-GB" sz="1000">
                          <a:latin typeface="+mj-lt"/>
                        </a:rPr>
                        <a:t>Term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latin typeface="+mj-lt"/>
                        </a:rPr>
                        <a:t>Definition 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299197"/>
                  </a:ext>
                </a:extLst>
              </a:tr>
              <a:tr h="260375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j-lt"/>
                        </a:rPr>
                        <a:t>invented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j-lt"/>
                        </a:rPr>
                        <a:t>Created the idea for/ made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304682"/>
                  </a:ext>
                </a:extLst>
              </a:tr>
              <a:tr h="260375"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j-lt"/>
                        </a:rPr>
                        <a:t>flight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j-lt"/>
                        </a:rPr>
                        <a:t>To be moving through the air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250257"/>
                  </a:ext>
                </a:extLst>
              </a:tr>
              <a:tr h="26037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+mj-lt"/>
                        </a:rPr>
                        <a:t>past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+mj-lt"/>
                        </a:rPr>
                        <a:t>things</a:t>
                      </a:r>
                      <a:r>
                        <a:rPr lang="en-GB" sz="1000" baseline="0" dirty="0">
                          <a:latin typeface="+mj-lt"/>
                        </a:rPr>
                        <a:t> that have happened before now</a:t>
                      </a:r>
                      <a:endParaRPr lang="en-GB" sz="1000" dirty="0"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13316"/>
                  </a:ext>
                </a:extLst>
              </a:tr>
              <a:tr h="26037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+mj-lt"/>
                        </a:rPr>
                        <a:t>history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+mj-lt"/>
                        </a:rPr>
                        <a:t>events that have happened in</a:t>
                      </a:r>
                      <a:r>
                        <a:rPr lang="en-GB" sz="1000" baseline="0" dirty="0">
                          <a:latin typeface="+mj-lt"/>
                        </a:rPr>
                        <a:t> the past</a:t>
                      </a:r>
                      <a:endParaRPr lang="en-GB" sz="1000" dirty="0"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831705"/>
                  </a:ext>
                </a:extLst>
              </a:tr>
              <a:tr h="26037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+mj-lt"/>
                        </a:rPr>
                        <a:t>present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+mj-lt"/>
                        </a:rPr>
                        <a:t>what</a:t>
                      </a:r>
                      <a:r>
                        <a:rPr lang="en-GB" sz="1000" baseline="0" dirty="0">
                          <a:latin typeface="+mj-lt"/>
                        </a:rPr>
                        <a:t> is happening now</a:t>
                      </a:r>
                      <a:endParaRPr lang="en-GB" sz="1000" dirty="0"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458550"/>
                  </a:ext>
                </a:extLst>
              </a:tr>
              <a:tr h="4231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+mj-lt"/>
                        </a:rPr>
                        <a:t>future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aseline="0" dirty="0">
                          <a:latin typeface="+mj-lt"/>
                        </a:rPr>
                        <a:t>a time ahead of now,  where things may or may not happen</a:t>
                      </a:r>
                      <a:endParaRPr lang="en-GB" sz="1000" dirty="0">
                        <a:latin typeface="+mj-lt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55308"/>
                  </a:ext>
                </a:extLst>
              </a:tr>
            </a:tbl>
          </a:graphicData>
        </a:graphic>
      </p:graphicFrame>
      <p:sp>
        <p:nvSpPr>
          <p:cNvPr id="30" name="Rectangle 29">
            <a:extLst>
              <a:ext uri="{FF2B5EF4-FFF2-40B4-BE49-F238E27FC236}">
                <a16:creationId xmlns:a16="http://schemas.microsoft.com/office/drawing/2014/main" id="{C5C76511-7441-4537-AE80-611D0A2022C6}"/>
              </a:ext>
            </a:extLst>
          </p:cNvPr>
          <p:cNvSpPr/>
          <p:nvPr/>
        </p:nvSpPr>
        <p:spPr>
          <a:xfrm>
            <a:off x="3071318" y="3990747"/>
            <a:ext cx="4390453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>
                <a:solidFill>
                  <a:schemeClr val="accent6">
                    <a:lumMod val="50000"/>
                  </a:schemeClr>
                </a:solidFill>
                <a:latin typeface="Georgia Pro Cond" panose="020B0604020202020204" pitchFamily="18" charset="0"/>
              </a:rPr>
              <a:t>“History is a version of past events that people have decided to agree upon.” – Napoleon Bonaparte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5D1AA385-7EE0-4193-BD80-8CE86A965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829509"/>
              </p:ext>
            </p:extLst>
          </p:nvPr>
        </p:nvGraphicFramePr>
        <p:xfrm>
          <a:off x="63962" y="46611"/>
          <a:ext cx="9101059" cy="18179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0960">
                  <a:extLst>
                    <a:ext uri="{9D8B030D-6E8A-4147-A177-3AD203B41FA5}">
                      <a16:colId xmlns:a16="http://schemas.microsoft.com/office/drawing/2014/main" val="2641213728"/>
                    </a:ext>
                  </a:extLst>
                </a:gridCol>
                <a:gridCol w="1060960">
                  <a:extLst>
                    <a:ext uri="{9D8B030D-6E8A-4147-A177-3AD203B41FA5}">
                      <a16:colId xmlns:a16="http://schemas.microsoft.com/office/drawing/2014/main" val="131283050"/>
                    </a:ext>
                  </a:extLst>
                </a:gridCol>
                <a:gridCol w="1060960">
                  <a:extLst>
                    <a:ext uri="{9D8B030D-6E8A-4147-A177-3AD203B41FA5}">
                      <a16:colId xmlns:a16="http://schemas.microsoft.com/office/drawing/2014/main" val="2818702890"/>
                    </a:ext>
                  </a:extLst>
                </a:gridCol>
                <a:gridCol w="1060960">
                  <a:extLst>
                    <a:ext uri="{9D8B030D-6E8A-4147-A177-3AD203B41FA5}">
                      <a16:colId xmlns:a16="http://schemas.microsoft.com/office/drawing/2014/main" val="3351349240"/>
                    </a:ext>
                  </a:extLst>
                </a:gridCol>
                <a:gridCol w="737164">
                  <a:extLst>
                    <a:ext uri="{9D8B030D-6E8A-4147-A177-3AD203B41FA5}">
                      <a16:colId xmlns:a16="http://schemas.microsoft.com/office/drawing/2014/main" val="1747315551"/>
                    </a:ext>
                  </a:extLst>
                </a:gridCol>
                <a:gridCol w="851337">
                  <a:extLst>
                    <a:ext uri="{9D8B030D-6E8A-4147-A177-3AD203B41FA5}">
                      <a16:colId xmlns:a16="http://schemas.microsoft.com/office/drawing/2014/main" val="1862894989"/>
                    </a:ext>
                  </a:extLst>
                </a:gridCol>
                <a:gridCol w="1061545">
                  <a:extLst>
                    <a:ext uri="{9D8B030D-6E8A-4147-A177-3AD203B41FA5}">
                      <a16:colId xmlns:a16="http://schemas.microsoft.com/office/drawing/2014/main" val="4160238066"/>
                    </a:ext>
                  </a:extLst>
                </a:gridCol>
                <a:gridCol w="2207173">
                  <a:extLst>
                    <a:ext uri="{9D8B030D-6E8A-4147-A177-3AD203B41FA5}">
                      <a16:colId xmlns:a16="http://schemas.microsoft.com/office/drawing/2014/main" val="2317333551"/>
                    </a:ext>
                  </a:extLst>
                </a:gridCol>
              </a:tblGrid>
              <a:tr h="387520">
                <a:tc gridSpan="8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HISTORY: The power of flight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B3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087402"/>
                  </a:ext>
                </a:extLst>
              </a:tr>
              <a:tr h="282792">
                <a:tc>
                  <a:txBody>
                    <a:bodyPr/>
                    <a:lstStyle/>
                    <a:p>
                      <a:r>
                        <a:rPr lang="en-GB" sz="1000">
                          <a:solidFill>
                            <a:sysClr val="windowText" lastClr="000000"/>
                          </a:solidFill>
                        </a:rPr>
                        <a:t>Date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1480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April 16</a:t>
                      </a:r>
                      <a:r>
                        <a:rPr lang="en-GB" sz="1000" baseline="30000" dirty="0">
                          <a:solidFill>
                            <a:sysClr val="windowText" lastClr="000000"/>
                          </a:solidFill>
                        </a:rPr>
                        <a:t>th</a:t>
                      </a:r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 1867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August 19</a:t>
                      </a:r>
                      <a:r>
                        <a:rPr lang="en-GB" sz="1000" baseline="30000" dirty="0">
                          <a:solidFill>
                            <a:sysClr val="windowText" lastClr="000000"/>
                          </a:solidFill>
                        </a:rPr>
                        <a:t>th</a:t>
                      </a:r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 1871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1886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1892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December 17</a:t>
                      </a:r>
                      <a:r>
                        <a:rPr lang="en-GB" sz="1000" baseline="30000" dirty="0">
                          <a:solidFill>
                            <a:sysClr val="windowText" lastClr="000000"/>
                          </a:solidFill>
                        </a:rPr>
                        <a:t>th</a:t>
                      </a:r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 1903</a:t>
                      </a:r>
                    </a:p>
                    <a:p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Now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BD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4703788"/>
                  </a:ext>
                </a:extLst>
              </a:tr>
              <a:tr h="873095">
                <a:tc>
                  <a:txBody>
                    <a:bodyPr/>
                    <a:lstStyle/>
                    <a:p>
                      <a:r>
                        <a:rPr lang="en-GB" sz="1000">
                          <a:solidFill>
                            <a:sysClr val="windowText" lastClr="000000"/>
                          </a:solidFill>
                        </a:rPr>
                        <a:t>Event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Leonardo Da Vinci designed the first helicopter.</a:t>
                      </a:r>
                    </a:p>
                    <a:p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Wilber Wright was born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Orville Wright was born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The wright brother ran a print shop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The wright brother opened a bicycle shop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The first powered flight went 37.5m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We made and tested our own paper aeroplanes and paper helicopters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C9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28947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71AF301-3753-41B2-8034-B3023030D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419250"/>
              </p:ext>
            </p:extLst>
          </p:nvPr>
        </p:nvGraphicFramePr>
        <p:xfrm>
          <a:off x="7738912" y="1700808"/>
          <a:ext cx="2103126" cy="2895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1563">
                  <a:extLst>
                    <a:ext uri="{9D8B030D-6E8A-4147-A177-3AD203B41FA5}">
                      <a16:colId xmlns:a16="http://schemas.microsoft.com/office/drawing/2014/main" val="3704050892"/>
                    </a:ext>
                  </a:extLst>
                </a:gridCol>
                <a:gridCol w="1051563">
                  <a:extLst>
                    <a:ext uri="{9D8B030D-6E8A-4147-A177-3AD203B41FA5}">
                      <a16:colId xmlns:a16="http://schemas.microsoft.com/office/drawing/2014/main" val="2041506241"/>
                    </a:ext>
                  </a:extLst>
                </a:gridCol>
              </a:tblGrid>
              <a:tr h="24250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solidFill>
                            <a:sysClr val="windowText" lastClr="000000"/>
                          </a:solidFill>
                        </a:rPr>
                        <a:t>Key Figures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B3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5233060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Wilber Wright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Orville Wright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538986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384316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Leonardo Da Vinci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8028154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6749292"/>
                  </a:ext>
                </a:extLst>
              </a:tr>
            </a:tbl>
          </a:graphicData>
        </a:graphic>
      </p:graphicFrame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78807EA4-2165-426E-A218-D5F21AB231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912813"/>
              </p:ext>
            </p:extLst>
          </p:nvPr>
        </p:nvGraphicFramePr>
        <p:xfrm>
          <a:off x="3840515" y="1986996"/>
          <a:ext cx="3483293" cy="1859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3293">
                  <a:extLst>
                    <a:ext uri="{9D8B030D-6E8A-4147-A177-3AD203B41FA5}">
                      <a16:colId xmlns:a16="http://schemas.microsoft.com/office/drawing/2014/main" val="2957074075"/>
                    </a:ext>
                  </a:extLst>
                </a:gridCol>
              </a:tblGrid>
              <a:tr h="147429">
                <a:tc>
                  <a:txBody>
                    <a:bodyPr/>
                    <a:lstStyle/>
                    <a:p>
                      <a:pPr algn="ctr"/>
                      <a:r>
                        <a:rPr lang="en-GB" sz="1000" b="1"/>
                        <a:t>Key facts</a:t>
                      </a:r>
                    </a:p>
                  </a:txBody>
                  <a:tcPr>
                    <a:solidFill>
                      <a:srgbClr val="E0B3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438516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Orville and Wilber Wright invented the first powered aeroplane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The first powered flight was on 17</a:t>
                      </a:r>
                      <a:r>
                        <a:rPr lang="en-GB" sz="1000" baseline="30000" dirty="0"/>
                        <a:t>th</a:t>
                      </a:r>
                      <a:r>
                        <a:rPr lang="en-GB" sz="1000" dirty="0"/>
                        <a:t> December 1903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The aeroplane was called the Wright Flyer.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It’s first flight went just  37.5m </a:t>
                      </a:r>
                    </a:p>
                    <a:p>
                      <a:endParaRPr lang="en-GB" sz="100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The design for the first helicopter was designed by Leonardo Da Vinci in 1480.</a:t>
                      </a:r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95139"/>
                  </a:ext>
                </a:extLst>
              </a:tr>
            </a:tbl>
          </a:graphicData>
        </a:graphic>
      </p:graphicFrame>
      <p:pic>
        <p:nvPicPr>
          <p:cNvPr id="7" name="Picture 6" descr="A person in a suit&#10;&#10;Description automatically generated with medium confidence">
            <a:extLst>
              <a:ext uri="{FF2B5EF4-FFF2-40B4-BE49-F238E27FC236}">
                <a16:creationId xmlns:a16="http://schemas.microsoft.com/office/drawing/2014/main" id="{CC581B53-F576-084A-B9D7-4C9E39FC24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7057" y="2188029"/>
            <a:ext cx="826337" cy="1017952"/>
          </a:xfrm>
          <a:prstGeom prst="rect">
            <a:avLst/>
          </a:prstGeom>
        </p:spPr>
      </p:pic>
      <p:pic>
        <p:nvPicPr>
          <p:cNvPr id="9" name="Picture 8" descr="A person with a mustache&#10;&#10;Description automatically generated with medium confidence">
            <a:extLst>
              <a:ext uri="{FF2B5EF4-FFF2-40B4-BE49-F238E27FC236}">
                <a16:creationId xmlns:a16="http://schemas.microsoft.com/office/drawing/2014/main" id="{96147113-B61A-B644-88E4-6141E653CF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7302" y="2177520"/>
            <a:ext cx="826337" cy="1040352"/>
          </a:xfrm>
          <a:prstGeom prst="rect">
            <a:avLst/>
          </a:prstGeom>
        </p:spPr>
      </p:pic>
      <p:pic>
        <p:nvPicPr>
          <p:cNvPr id="16" name="Picture 15" descr="Diagram&#10;&#10;Description automatically generated">
            <a:extLst>
              <a:ext uri="{FF2B5EF4-FFF2-40B4-BE49-F238E27FC236}">
                <a16:creationId xmlns:a16="http://schemas.microsoft.com/office/drawing/2014/main" id="{2B30633D-CFD7-7046-9589-AEC5E747EAD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495" y="1901462"/>
            <a:ext cx="1820449" cy="1046296"/>
          </a:xfrm>
          <a:prstGeom prst="rect">
            <a:avLst/>
          </a:prstGeom>
        </p:spPr>
      </p:pic>
      <p:pic>
        <p:nvPicPr>
          <p:cNvPr id="13" name="Picture 12" descr="A picture containing outdoor, beach, nature, shore&#10;&#10;Description automatically generated">
            <a:extLst>
              <a:ext uri="{FF2B5EF4-FFF2-40B4-BE49-F238E27FC236}">
                <a16:creationId xmlns:a16="http://schemas.microsoft.com/office/drawing/2014/main" id="{F3A1B122-30B7-CE43-A400-8B1799CF40B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62" y="2618031"/>
            <a:ext cx="1820449" cy="1228245"/>
          </a:xfrm>
          <a:prstGeom prst="rect">
            <a:avLst/>
          </a:prstGeom>
        </p:spPr>
      </p:pic>
      <p:pic>
        <p:nvPicPr>
          <p:cNvPr id="18" name="Picture 17" descr="A person with long hair and a hat&#10;&#10;Description automatically generated with low confidence">
            <a:extLst>
              <a:ext uri="{FF2B5EF4-FFF2-40B4-BE49-F238E27FC236}">
                <a16:creationId xmlns:a16="http://schemas.microsoft.com/office/drawing/2014/main" id="{0EEFC243-2E10-ED40-B88D-7D841A6B9E3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1026" y="3586998"/>
            <a:ext cx="876769" cy="990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682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D5F50371DD8458AFE6318E1B05CB5" ma:contentTypeVersion="12" ma:contentTypeDescription="Create a new document." ma:contentTypeScope="" ma:versionID="5c0cfbefe576ca4b1b4ce793e1924731">
  <xsd:schema xmlns:xsd="http://www.w3.org/2001/XMLSchema" xmlns:xs="http://www.w3.org/2001/XMLSchema" xmlns:p="http://schemas.microsoft.com/office/2006/metadata/properties" xmlns:ns2="648e69cc-640f-431f-b062-262d95adac52" xmlns:ns3="061ec3ad-226f-4eb4-9e91-45b4f692dd17" targetNamespace="http://schemas.microsoft.com/office/2006/metadata/properties" ma:root="true" ma:fieldsID="c718f42a66d4b6307f100f22e365e506" ns2:_="" ns3:_="">
    <xsd:import namespace="648e69cc-640f-431f-b062-262d95adac52"/>
    <xsd:import namespace="061ec3ad-226f-4eb4-9e91-45b4f692dd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e69cc-640f-431f-b062-262d95adac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ec3ad-226f-4eb4-9e91-45b4f692dd1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d4a0d11-0137-432c-b157-368d1eff7620}" ma:internalName="TaxCatchAll" ma:showField="CatchAllData" ma:web="061ec3ad-226f-4eb4-9e91-45b4f692dd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48e69cc-640f-431f-b062-262d95adac52" xsi:nil="true"/>
    <lcf76f155ced4ddcb4097134ff3c332f xmlns="648e69cc-640f-431f-b062-262d95adac52">
      <Terms xmlns="http://schemas.microsoft.com/office/infopath/2007/PartnerControls"/>
    </lcf76f155ced4ddcb4097134ff3c332f>
    <TaxCatchAll xmlns="061ec3ad-226f-4eb4-9e91-45b4f692dd17" xsi:nil="true"/>
  </documentManagement>
</p:properties>
</file>

<file path=customXml/itemProps1.xml><?xml version="1.0" encoding="utf-8"?>
<ds:datastoreItem xmlns:ds="http://schemas.openxmlformats.org/officeDocument/2006/customXml" ds:itemID="{642CE76B-C2FB-4DC2-BBE2-B86350B0AC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8e69cc-640f-431f-b062-262d95adac52"/>
    <ds:schemaRef ds:uri="061ec3ad-226f-4eb4-9e91-45b4f692dd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EE0E797-684A-4007-A2E7-5220ADAE9C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1BF704-2DA2-4DF1-BE75-D2457827EF50}">
  <ds:schemaRefs>
    <ds:schemaRef ds:uri="http://schemas.microsoft.com/office/2006/metadata/properties"/>
    <ds:schemaRef ds:uri="http://schemas.microsoft.com/office/infopath/2007/PartnerControls"/>
    <ds:schemaRef ds:uri="648e69cc-640f-431f-b062-262d95adac52"/>
    <ds:schemaRef ds:uri="061ec3ad-226f-4eb4-9e91-45b4f692dd1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197</Words>
  <Application>Microsoft Office PowerPoint</Application>
  <PresentationFormat>A4 Paper (210x297 mm)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Georgia Pro Cond</vt:lpstr>
      <vt:lpstr>Ink Free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ewelsh@Muscliff.local</cp:lastModifiedBy>
  <cp:revision>2</cp:revision>
  <dcterms:created xsi:type="dcterms:W3CDTF">2020-03-26T19:22:25Z</dcterms:created>
  <dcterms:modified xsi:type="dcterms:W3CDTF">2023-07-05T10:51:21Z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0x010100E5FD5F50371DD8458AFE6318E1B05CB5</vt:lpwstr>
  </property>
  <property fmtid="{D5CDD505-2E9C-101B-9397-08002B2CF9AE}" pid="3" name="Order">
    <vt:r8>62200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