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2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F9F02F-6335-47ED-A2A3-9199E8F970F4}" v="1" dt="2020-04-27T15:21:39.627"/>
    <p1510:client id="{DDD757B4-97C5-6E0C-421F-97E9CC79B9BF}" v="55" dt="2020-04-27T11:01:25.6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284" y="6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t>16/06/2022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t>6/16/2022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7FE3FB7-5195-4FFF-845E-9FC1A467AA1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814"/>
          <a:stretch/>
        </p:blipFill>
        <p:spPr>
          <a:xfrm>
            <a:off x="3224809" y="4509120"/>
            <a:ext cx="6617230" cy="2278278"/>
          </a:xfrm>
          <a:prstGeom prst="rect">
            <a:avLst/>
          </a:prstGeom>
          <a:ln>
            <a:solidFill>
              <a:schemeClr val="tx1"/>
            </a:solidFill>
          </a:ln>
        </p:spPr>
      </p:pic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664B64C-B577-41E9-8A8B-82B05F7DF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244309"/>
              </p:ext>
            </p:extLst>
          </p:nvPr>
        </p:nvGraphicFramePr>
        <p:xfrm>
          <a:off x="63962" y="3607455"/>
          <a:ext cx="3016830" cy="2926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585444525"/>
                    </a:ext>
                  </a:extLst>
                </a:gridCol>
                <a:gridCol w="2224742">
                  <a:extLst>
                    <a:ext uri="{9D8B030D-6E8A-4147-A177-3AD203B41FA5}">
                      <a16:colId xmlns:a16="http://schemas.microsoft.com/office/drawing/2014/main" val="1294977767"/>
                    </a:ext>
                  </a:extLst>
                </a:gridCol>
              </a:tblGrid>
              <a:tr h="238486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Key Vocabulary</a:t>
                      </a:r>
                    </a:p>
                  </a:txBody>
                  <a:tcPr>
                    <a:solidFill>
                      <a:srgbClr val="E0B3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717958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/>
                        <a:t>Term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Definition 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29919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dirty="0"/>
                        <a:t>exile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To be sent away.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30468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dirty="0"/>
                        <a:t>invade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To enter and occupy land.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25025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dirty="0"/>
                        <a:t>kingdom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An area ruled by a King.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13316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dirty="0" err="1"/>
                        <a:t>Monastries</a:t>
                      </a:r>
                      <a:r>
                        <a:rPr lang="en-GB" sz="1000" baseline="0"/>
                        <a:t> 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 building</a:t>
                      </a:r>
                      <a:r>
                        <a:rPr lang="en-GB" sz="1000" baseline="0" dirty="0"/>
                        <a:t> where people worship and devote their time to God.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831705"/>
                  </a:ext>
                </a:extLst>
              </a:tr>
              <a:tr h="301605">
                <a:tc>
                  <a:txBody>
                    <a:bodyPr/>
                    <a:lstStyle/>
                    <a:p>
                      <a:r>
                        <a:rPr lang="en-GB" sz="1000" dirty="0"/>
                        <a:t>Pagans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 religion where many Gods and Goddesses are worshipped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458550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dirty="0"/>
                        <a:t>pillaged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To violently steal something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989985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dirty="0"/>
                        <a:t>raid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 surprise attack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721970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dirty="0"/>
                        <a:t>AD 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Anno Domini  - shows dates after the birth of Jesus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82069"/>
                  </a:ext>
                </a:extLst>
              </a:tr>
            </a:tbl>
          </a:graphicData>
        </a:graphic>
      </p:graphicFrame>
      <p:sp>
        <p:nvSpPr>
          <p:cNvPr id="30" name="Rectangle 29">
            <a:extLst>
              <a:ext uri="{FF2B5EF4-FFF2-40B4-BE49-F238E27FC236}">
                <a16:creationId xmlns:a16="http://schemas.microsoft.com/office/drawing/2014/main" id="{C5C76511-7441-4537-AE80-611D0A2022C6}"/>
              </a:ext>
            </a:extLst>
          </p:cNvPr>
          <p:cNvSpPr/>
          <p:nvPr/>
        </p:nvSpPr>
        <p:spPr>
          <a:xfrm>
            <a:off x="3071318" y="3990747"/>
            <a:ext cx="4390453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>
                <a:solidFill>
                  <a:schemeClr val="accent6">
                    <a:lumMod val="50000"/>
                  </a:schemeClr>
                </a:solidFill>
                <a:latin typeface="Georgia Pro Cond" panose="020B0604020202020204" pitchFamily="18" charset="0"/>
              </a:rPr>
              <a:t>“History is a version of past events that people have decided to agree upon.” – Napoleon Bonaparte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5D1AA385-7EE0-4193-BD80-8CE86A965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400028"/>
              </p:ext>
            </p:extLst>
          </p:nvPr>
        </p:nvGraphicFramePr>
        <p:xfrm>
          <a:off x="63962" y="85672"/>
          <a:ext cx="9778080" cy="16848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7808">
                  <a:extLst>
                    <a:ext uri="{9D8B030D-6E8A-4147-A177-3AD203B41FA5}">
                      <a16:colId xmlns:a16="http://schemas.microsoft.com/office/drawing/2014/main" val="2641213728"/>
                    </a:ext>
                  </a:extLst>
                </a:gridCol>
                <a:gridCol w="977808">
                  <a:extLst>
                    <a:ext uri="{9D8B030D-6E8A-4147-A177-3AD203B41FA5}">
                      <a16:colId xmlns:a16="http://schemas.microsoft.com/office/drawing/2014/main" val="131283050"/>
                    </a:ext>
                  </a:extLst>
                </a:gridCol>
                <a:gridCol w="977808">
                  <a:extLst>
                    <a:ext uri="{9D8B030D-6E8A-4147-A177-3AD203B41FA5}">
                      <a16:colId xmlns:a16="http://schemas.microsoft.com/office/drawing/2014/main" val="2818702890"/>
                    </a:ext>
                  </a:extLst>
                </a:gridCol>
                <a:gridCol w="977808">
                  <a:extLst>
                    <a:ext uri="{9D8B030D-6E8A-4147-A177-3AD203B41FA5}">
                      <a16:colId xmlns:a16="http://schemas.microsoft.com/office/drawing/2014/main" val="3351349240"/>
                    </a:ext>
                  </a:extLst>
                </a:gridCol>
                <a:gridCol w="977808">
                  <a:extLst>
                    <a:ext uri="{9D8B030D-6E8A-4147-A177-3AD203B41FA5}">
                      <a16:colId xmlns:a16="http://schemas.microsoft.com/office/drawing/2014/main" val="1747315551"/>
                    </a:ext>
                  </a:extLst>
                </a:gridCol>
                <a:gridCol w="977808">
                  <a:extLst>
                    <a:ext uri="{9D8B030D-6E8A-4147-A177-3AD203B41FA5}">
                      <a16:colId xmlns:a16="http://schemas.microsoft.com/office/drawing/2014/main" val="1862894989"/>
                    </a:ext>
                  </a:extLst>
                </a:gridCol>
                <a:gridCol w="977808">
                  <a:extLst>
                    <a:ext uri="{9D8B030D-6E8A-4147-A177-3AD203B41FA5}">
                      <a16:colId xmlns:a16="http://schemas.microsoft.com/office/drawing/2014/main" val="4160238066"/>
                    </a:ext>
                  </a:extLst>
                </a:gridCol>
                <a:gridCol w="977808">
                  <a:extLst>
                    <a:ext uri="{9D8B030D-6E8A-4147-A177-3AD203B41FA5}">
                      <a16:colId xmlns:a16="http://schemas.microsoft.com/office/drawing/2014/main" val="2317333551"/>
                    </a:ext>
                  </a:extLst>
                </a:gridCol>
                <a:gridCol w="977808">
                  <a:extLst>
                    <a:ext uri="{9D8B030D-6E8A-4147-A177-3AD203B41FA5}">
                      <a16:colId xmlns:a16="http://schemas.microsoft.com/office/drawing/2014/main" val="2903967974"/>
                    </a:ext>
                  </a:extLst>
                </a:gridCol>
                <a:gridCol w="977808">
                  <a:extLst>
                    <a:ext uri="{9D8B030D-6E8A-4147-A177-3AD203B41FA5}">
                      <a16:colId xmlns:a16="http://schemas.microsoft.com/office/drawing/2014/main" val="3367629270"/>
                    </a:ext>
                  </a:extLst>
                </a:gridCol>
              </a:tblGrid>
              <a:tr h="387520">
                <a:tc gridSpan="10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HISTORY: The</a:t>
                      </a:r>
                      <a:r>
                        <a:rPr lang="en-GB" sz="2000" b="1" baseline="0" dirty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 Anglo-Saxons and Vikings</a:t>
                      </a:r>
                      <a:endParaRPr lang="en-GB" sz="2000" b="1" dirty="0">
                        <a:solidFill>
                          <a:schemeClr val="bg1"/>
                        </a:solidFill>
                        <a:latin typeface="Ink Free" panose="03080402000500000000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B3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087402"/>
                  </a:ext>
                </a:extLst>
              </a:tr>
              <a:tr h="282792">
                <a:tc>
                  <a:txBody>
                    <a:bodyPr/>
                    <a:lstStyle/>
                    <a:p>
                      <a:r>
                        <a:rPr lang="en-GB" sz="1000">
                          <a:solidFill>
                            <a:sysClr val="windowText" lastClr="000000"/>
                          </a:solidFill>
                        </a:rPr>
                        <a:t>Date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410AD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450</a:t>
                      </a:r>
                      <a:r>
                        <a:rPr lang="en-GB" sz="1000" baseline="0" dirty="0">
                          <a:solidFill>
                            <a:sysClr val="windowText" lastClr="000000"/>
                          </a:solidFill>
                        </a:rPr>
                        <a:t>AD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633</a:t>
                      </a:r>
                      <a:r>
                        <a:rPr lang="en-GB" sz="1000" baseline="0" dirty="0">
                          <a:solidFill>
                            <a:sysClr val="windowText" lastClr="000000"/>
                          </a:solidFill>
                        </a:rPr>
                        <a:t> AD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793AD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867-878AD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886AD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1014AD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1066AD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1100AD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4703788"/>
                  </a:ext>
                </a:extLst>
              </a:tr>
              <a:tr h="873095">
                <a:tc>
                  <a:txBody>
                    <a:bodyPr/>
                    <a:lstStyle/>
                    <a:p>
                      <a:r>
                        <a:rPr lang="en-GB" sz="1000">
                          <a:solidFill>
                            <a:sysClr val="windowText" lastClr="000000"/>
                          </a:solidFill>
                        </a:rPr>
                        <a:t>Event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The Romans leave Britain.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Angles and Saxons invaded Britain.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ysClr val="windowText" lastClr="000000"/>
                          </a:solidFill>
                        </a:rPr>
                        <a:t>Lindsfarne</a:t>
                      </a:r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000" dirty="0" err="1">
                          <a:solidFill>
                            <a:sysClr val="windowText" lastClr="000000"/>
                          </a:solidFill>
                        </a:rPr>
                        <a:t>Monastry</a:t>
                      </a:r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 is built.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The Vikings attack and capture</a:t>
                      </a:r>
                      <a:r>
                        <a:rPr lang="en-GB" sz="1000" baseline="0" dirty="0">
                          <a:solidFill>
                            <a:sysClr val="windowText" lastClr="000000"/>
                          </a:solidFill>
                        </a:rPr>
                        <a:t> the city of York (</a:t>
                      </a:r>
                      <a:r>
                        <a:rPr lang="en-GB" sz="1000" baseline="0" dirty="0" err="1">
                          <a:solidFill>
                            <a:sysClr val="windowText" lastClr="000000"/>
                          </a:solidFill>
                        </a:rPr>
                        <a:t>Jorvik</a:t>
                      </a:r>
                      <a:r>
                        <a:rPr lang="en-GB" sz="1000" baseline="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Series</a:t>
                      </a:r>
                      <a:r>
                        <a:rPr lang="en-GB" sz="1000" baseline="0" dirty="0">
                          <a:solidFill>
                            <a:sysClr val="windowText" lastClr="000000"/>
                          </a:solidFill>
                        </a:rPr>
                        <a:t> of </a:t>
                      </a:r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Viking victories.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The Vikings and King Alfred divide England.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King Canute</a:t>
                      </a:r>
                      <a:r>
                        <a:rPr lang="en-GB" sz="1000" baseline="0" dirty="0">
                          <a:solidFill>
                            <a:sysClr val="windowText" lastClr="000000"/>
                          </a:solidFill>
                        </a:rPr>
                        <a:t> of Denmark becomes King of England.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William (the</a:t>
                      </a:r>
                      <a:r>
                        <a:rPr lang="en-GB" sz="1000" baseline="0" dirty="0">
                          <a:solidFill>
                            <a:sysClr val="windowText" lastClr="000000"/>
                          </a:solidFill>
                        </a:rPr>
                        <a:t> conqueror) is crowned King of England, after the Battle of Hastings.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End</a:t>
                      </a:r>
                      <a:r>
                        <a:rPr lang="en-GB" sz="1000" baseline="0" dirty="0">
                          <a:solidFill>
                            <a:sysClr val="windowText" lastClr="000000"/>
                          </a:solidFill>
                        </a:rPr>
                        <a:t> of the Viking age.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28947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71AF301-3753-41B2-8034-B3023030D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1820004"/>
              </p:ext>
            </p:extLst>
          </p:nvPr>
        </p:nvGraphicFramePr>
        <p:xfrm>
          <a:off x="7738912" y="1827808"/>
          <a:ext cx="2103126" cy="381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1563">
                  <a:extLst>
                    <a:ext uri="{9D8B030D-6E8A-4147-A177-3AD203B41FA5}">
                      <a16:colId xmlns:a16="http://schemas.microsoft.com/office/drawing/2014/main" val="3704050892"/>
                    </a:ext>
                  </a:extLst>
                </a:gridCol>
                <a:gridCol w="1051563">
                  <a:extLst>
                    <a:ext uri="{9D8B030D-6E8A-4147-A177-3AD203B41FA5}">
                      <a16:colId xmlns:a16="http://schemas.microsoft.com/office/drawing/2014/main" val="204150624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Key Figures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B3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5233060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Alfred the Great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538986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Made a peace agreement</a:t>
                      </a:r>
                      <a:r>
                        <a:rPr lang="en-GB" sz="1000" b="1" baseline="0" dirty="0">
                          <a:solidFill>
                            <a:sysClr val="windowText" lastClr="000000"/>
                          </a:solidFill>
                        </a:rPr>
                        <a:t> with the Vikings and divided England up.  They did however, continue to fight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384316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Erik the Red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8028154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Known to be the most blood</a:t>
                      </a:r>
                      <a:r>
                        <a:rPr lang="en-GB" sz="1000" b="1" baseline="0" dirty="0">
                          <a:solidFill>
                            <a:sysClr val="windowText" lastClr="000000"/>
                          </a:solidFill>
                        </a:rPr>
                        <a:t> thirsty Viking.  A violent character with flowing red hair.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6749292"/>
                  </a:ext>
                </a:extLst>
              </a:tr>
            </a:tbl>
          </a:graphicData>
        </a:graphic>
      </p:graphicFrame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78807EA4-2165-426E-A218-D5F21AB231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370442"/>
              </p:ext>
            </p:extLst>
          </p:nvPr>
        </p:nvGraphicFramePr>
        <p:xfrm>
          <a:off x="3202725" y="1733551"/>
          <a:ext cx="4390453" cy="3383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90453">
                  <a:extLst>
                    <a:ext uri="{9D8B030D-6E8A-4147-A177-3AD203B41FA5}">
                      <a16:colId xmlns:a16="http://schemas.microsoft.com/office/drawing/2014/main" val="2957074075"/>
                    </a:ext>
                  </a:extLst>
                </a:gridCol>
              </a:tblGrid>
              <a:tr h="147429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Key facts</a:t>
                      </a:r>
                    </a:p>
                  </a:txBody>
                  <a:tcPr>
                    <a:solidFill>
                      <a:srgbClr val="E0B3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438516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r>
                        <a:rPr lang="en-GB" sz="1000" dirty="0"/>
                        <a:t>Both Anglo-Saxons</a:t>
                      </a:r>
                      <a:r>
                        <a:rPr lang="en-GB" sz="1000" baseline="0" dirty="0"/>
                        <a:t> and Vikings came to Britain to invade.  Then they settled here, hoping for a better life.  </a:t>
                      </a:r>
                    </a:p>
                    <a:p>
                      <a:endParaRPr lang="en-GB" sz="1000" baseline="0" dirty="0"/>
                    </a:p>
                    <a:p>
                      <a:r>
                        <a:rPr lang="en-GB" sz="1000" baseline="0" dirty="0"/>
                        <a:t>They would use swords, spears, axes, shields, bows and arrows when fighting.</a:t>
                      </a:r>
                    </a:p>
                    <a:p>
                      <a:endParaRPr lang="en-GB" sz="1000" dirty="0"/>
                    </a:p>
                    <a:p>
                      <a:r>
                        <a:rPr lang="en-GB" sz="1000" dirty="0"/>
                        <a:t>When</a:t>
                      </a:r>
                      <a:r>
                        <a:rPr lang="en-GB" sz="1000" baseline="0" dirty="0"/>
                        <a:t> the Anglo-Saxons first settled in Britain, there were 7 kingdoms, but by AD 868, there was just one Kingdom left (Wessex) as the others had been overrun by the Vikings. </a:t>
                      </a:r>
                    </a:p>
                    <a:p>
                      <a:endParaRPr lang="en-GB" sz="1000" baseline="0" dirty="0"/>
                    </a:p>
                    <a:p>
                      <a:r>
                        <a:rPr lang="en-GB" sz="1000" baseline="0" dirty="0"/>
                        <a:t> Many Anglo-Saxon Kings tried to resist the Vikings and fought hard to keep control of their land.  </a:t>
                      </a:r>
                      <a:endParaRPr lang="en-GB" sz="1000" dirty="0"/>
                    </a:p>
                    <a:p>
                      <a:endParaRPr lang="en-GB" sz="1000" dirty="0"/>
                    </a:p>
                    <a:p>
                      <a:r>
                        <a:rPr lang="en-GB" sz="1000" dirty="0"/>
                        <a:t>The Anglo-Saxons and Vikings were Pagans and believed in many</a:t>
                      </a:r>
                      <a:r>
                        <a:rPr lang="en-GB" sz="1000" baseline="0" dirty="0"/>
                        <a:t> Gods.  </a:t>
                      </a:r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895139"/>
                  </a:ext>
                </a:extLst>
              </a:tr>
            </a:tbl>
          </a:graphicData>
        </a:graphic>
      </p:graphicFrame>
      <p:pic>
        <p:nvPicPr>
          <p:cNvPr id="4" name="Picture 4" descr="A close up of a map&#10;&#10;Description generated with high confidence">
            <a:extLst>
              <a:ext uri="{FF2B5EF4-FFF2-40B4-BE49-F238E27FC236}">
                <a16:creationId xmlns:a16="http://schemas.microsoft.com/office/drawing/2014/main" id="{00E56573-026B-4972-BEC1-7632EE6102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5" y="1710737"/>
            <a:ext cx="2743200" cy="18363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93F6224-A2D7-439A-9F37-2111EE3B9282}"/>
              </a:ext>
            </a:extLst>
          </p:cNvPr>
          <p:cNvSpPr txBox="1"/>
          <p:nvPr/>
        </p:nvSpPr>
        <p:spPr>
          <a:xfrm>
            <a:off x="740229" y="2188029"/>
            <a:ext cx="1894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Map: to change with each subject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2678" y="2291733"/>
            <a:ext cx="956889" cy="131572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7195" y="3897630"/>
            <a:ext cx="1130858" cy="174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682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48e69cc-640f-431f-b062-262d95adac52" xsi:nil="true"/>
    <lcf76f155ced4ddcb4097134ff3c332f xmlns="648e69cc-640f-431f-b062-262d95adac52">
      <Terms xmlns="http://schemas.microsoft.com/office/infopath/2007/PartnerControls"/>
    </lcf76f155ced4ddcb4097134ff3c332f>
    <TaxCatchAll xmlns="061ec3ad-226f-4eb4-9e91-45b4f692dd1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D5F50371DD8458AFE6318E1B05CB5" ma:contentTypeVersion="12" ma:contentTypeDescription="Create a new document." ma:contentTypeScope="" ma:versionID="5c0cfbefe576ca4b1b4ce793e1924731">
  <xsd:schema xmlns:xsd="http://www.w3.org/2001/XMLSchema" xmlns:xs="http://www.w3.org/2001/XMLSchema" xmlns:p="http://schemas.microsoft.com/office/2006/metadata/properties" xmlns:ns2="648e69cc-640f-431f-b062-262d95adac52" xmlns:ns3="061ec3ad-226f-4eb4-9e91-45b4f692dd17" targetNamespace="http://schemas.microsoft.com/office/2006/metadata/properties" ma:root="true" ma:fieldsID="c718f42a66d4b6307f100f22e365e506" ns2:_="" ns3:_="">
    <xsd:import namespace="648e69cc-640f-431f-b062-262d95adac52"/>
    <xsd:import namespace="061ec3ad-226f-4eb4-9e91-45b4f692dd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e69cc-640f-431f-b062-262d95adac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ec3ad-226f-4eb4-9e91-45b4f692dd1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d4a0d11-0137-432c-b157-368d1eff7620}" ma:internalName="TaxCatchAll" ma:showField="CatchAllData" ma:web="061ec3ad-226f-4eb4-9e91-45b4f692dd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AE5758-27EF-40D3-A468-9C69EEF1719A}">
  <ds:schemaRefs>
    <ds:schemaRef ds:uri="http://schemas.microsoft.com/office/infopath/2007/PartnerControls"/>
    <ds:schemaRef ds:uri="648e69cc-640f-431f-b062-262d95adac52"/>
    <ds:schemaRef ds:uri="http://purl.org/dc/terms/"/>
    <ds:schemaRef ds:uri="061ec3ad-226f-4eb4-9e91-45b4f692dd17"/>
    <ds:schemaRef ds:uri="http://schemas.microsoft.com/office/2006/metadata/properties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BD421AF-922A-4D81-8530-B81BFF8938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8e69cc-640f-431f-b062-262d95adac52"/>
    <ds:schemaRef ds:uri="061ec3ad-226f-4eb4-9e91-45b4f692dd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894119A-3899-4159-9503-356893C5562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339</Words>
  <Application>Microsoft Office PowerPoint</Application>
  <PresentationFormat>A4 Paper (210x297 mm)</PresentationFormat>
  <Paragraphs>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Georgia Pro Cond</vt:lpstr>
      <vt:lpstr>Ink Free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kspeer</cp:lastModifiedBy>
  <cp:revision>7</cp:revision>
  <dcterms:created xsi:type="dcterms:W3CDTF">2020-03-26T19:22:25Z</dcterms:created>
  <dcterms:modified xsi:type="dcterms:W3CDTF">2022-06-16T14:38:25Z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0x010100E5FD5F50371DD8458AFE6318E1B05CB5</vt:lpwstr>
  </property>
  <property fmtid="{D5CDD505-2E9C-101B-9397-08002B2CF9AE}" pid="3" name="Order">
    <vt:r8>63200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</Properties>
</file>