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4" r:id="rId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20A8E"/>
    <a:srgbClr val="FFC1C1"/>
    <a:srgbClr val="FF9999"/>
    <a:srgbClr val="B9DCFF"/>
    <a:srgbClr val="99CCFF"/>
    <a:srgbClr val="E2BFF9"/>
    <a:srgbClr val="B360E6"/>
    <a:srgbClr val="BF27E9"/>
    <a:srgbClr val="E0B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81A22-DA2A-42E1-AA33-1158AA54CA7E}" v="3957" dt="2020-04-03T14:29:58.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84" y="4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66045-E5D9-47F6-B56F-85E68F0884F7}" type="doc">
      <dgm:prSet loTypeId="urn:microsoft.com/office/officeart/2005/8/layout/hChevron3" loCatId="process" qsTypeId="urn:microsoft.com/office/officeart/2005/8/quickstyle/simple1" qsCatId="simple" csTypeId="urn:microsoft.com/office/officeart/2005/8/colors/accent5_1" csCatId="accent5" phldr="1"/>
      <dgm:spPr/>
      <dgm:t>
        <a:bodyPr/>
        <a:lstStyle/>
        <a:p>
          <a:endParaRPr lang="en-GB"/>
        </a:p>
      </dgm:t>
    </dgm:pt>
    <dgm:pt modelId="{8AA9E2BF-4711-4E4F-91F8-95041D4104DE}">
      <dgm:prSet phldrT="[Text]" custT="1"/>
      <dgm:spPr/>
      <dgm:t>
        <a:bodyPr/>
        <a:lstStyle/>
        <a:p>
          <a:r>
            <a:rPr lang="en-GB" sz="900" dirty="0"/>
            <a:t>1040: First compass used to navigate (In China).</a:t>
          </a:r>
        </a:p>
      </dgm:t>
    </dgm:pt>
    <dgm:pt modelId="{82785B6A-1912-468F-88C5-31392438AAF3}" type="parTrans" cxnId="{A6D95CC1-22EC-4C25-A5B0-71CEF9E311EB}">
      <dgm:prSet/>
      <dgm:spPr/>
      <dgm:t>
        <a:bodyPr/>
        <a:lstStyle/>
        <a:p>
          <a:endParaRPr lang="en-GB" sz="1000"/>
        </a:p>
      </dgm:t>
    </dgm:pt>
    <dgm:pt modelId="{3950B1B2-D4A1-46C6-B6EB-E15EF56B70A6}" type="sibTrans" cxnId="{A6D95CC1-22EC-4C25-A5B0-71CEF9E311EB}">
      <dgm:prSet/>
      <dgm:spPr/>
      <dgm:t>
        <a:bodyPr/>
        <a:lstStyle/>
        <a:p>
          <a:endParaRPr lang="en-GB" sz="1000"/>
        </a:p>
      </dgm:t>
    </dgm:pt>
    <dgm:pt modelId="{1DB7287C-E26E-4BD8-B12D-D2014810EF73}">
      <dgm:prSet phldrT="[Text]" custT="1"/>
      <dgm:spPr/>
      <dgm:t>
        <a:bodyPr/>
        <a:lstStyle/>
        <a:p>
          <a:r>
            <a:rPr lang="en-GB" sz="900" dirty="0"/>
            <a:t>1271: Marco Polo sets off for China</a:t>
          </a:r>
        </a:p>
      </dgm:t>
    </dgm:pt>
    <dgm:pt modelId="{D84C6C0A-C42C-4C0E-B65D-FAED399D7725}" type="parTrans" cxnId="{AC492EA9-D3D2-41EC-8359-139CC8170631}">
      <dgm:prSet/>
      <dgm:spPr/>
      <dgm:t>
        <a:bodyPr/>
        <a:lstStyle/>
        <a:p>
          <a:endParaRPr lang="en-GB" sz="1000"/>
        </a:p>
      </dgm:t>
    </dgm:pt>
    <dgm:pt modelId="{4F6C3A71-D768-4940-85BC-A438FA3671E5}" type="sibTrans" cxnId="{AC492EA9-D3D2-41EC-8359-139CC8170631}">
      <dgm:prSet/>
      <dgm:spPr/>
      <dgm:t>
        <a:bodyPr/>
        <a:lstStyle/>
        <a:p>
          <a:endParaRPr lang="en-GB" sz="1000"/>
        </a:p>
      </dgm:t>
    </dgm:pt>
    <dgm:pt modelId="{91101D1C-B30F-4D62-912E-D3945A225A53}">
      <dgm:prSet phldrT="[Text]" custT="1"/>
      <dgm:spPr/>
      <dgm:t>
        <a:bodyPr/>
        <a:lstStyle/>
        <a:p>
          <a:r>
            <a:rPr lang="en-GB" sz="900" dirty="0"/>
            <a:t>1492:  Columbus discovered America </a:t>
          </a:r>
        </a:p>
      </dgm:t>
    </dgm:pt>
    <dgm:pt modelId="{66DF6F57-033B-4500-A5AC-C20FD754BBF3}" type="parTrans" cxnId="{02A8EA1F-6A4D-41C2-A1F9-61C5B0504076}">
      <dgm:prSet/>
      <dgm:spPr/>
      <dgm:t>
        <a:bodyPr/>
        <a:lstStyle/>
        <a:p>
          <a:endParaRPr lang="en-GB" sz="1000"/>
        </a:p>
      </dgm:t>
    </dgm:pt>
    <dgm:pt modelId="{5FF8EF4D-5B72-43E9-AEAC-99C1E85E9C90}" type="sibTrans" cxnId="{02A8EA1F-6A4D-41C2-A1F9-61C5B0504076}">
      <dgm:prSet/>
      <dgm:spPr/>
      <dgm:t>
        <a:bodyPr/>
        <a:lstStyle/>
        <a:p>
          <a:endParaRPr lang="en-GB" sz="1000"/>
        </a:p>
      </dgm:t>
    </dgm:pt>
    <dgm:pt modelId="{0BCC0613-E168-427C-9916-27E94BB881A0}">
      <dgm:prSet/>
      <dgm:spPr/>
      <dgm:t>
        <a:bodyPr/>
        <a:lstStyle/>
        <a:p>
          <a:r>
            <a:rPr lang="en-GB" dirty="0"/>
            <a:t>1497: John and Sebastian Cabot discovered Canada</a:t>
          </a:r>
        </a:p>
      </dgm:t>
    </dgm:pt>
    <dgm:pt modelId="{F59AD304-A72D-45E5-A200-794BDC198CD0}" type="parTrans" cxnId="{6D3F49EE-8BD9-4AB2-8C6C-EED08E2BAC88}">
      <dgm:prSet/>
      <dgm:spPr/>
      <dgm:t>
        <a:bodyPr/>
        <a:lstStyle/>
        <a:p>
          <a:endParaRPr lang="en-GB"/>
        </a:p>
      </dgm:t>
    </dgm:pt>
    <dgm:pt modelId="{D5BA4B11-7371-4503-B14E-FFA540D8EAD7}" type="sibTrans" cxnId="{6D3F49EE-8BD9-4AB2-8C6C-EED08E2BAC88}">
      <dgm:prSet/>
      <dgm:spPr/>
      <dgm:t>
        <a:bodyPr/>
        <a:lstStyle/>
        <a:p>
          <a:endParaRPr lang="en-GB"/>
        </a:p>
      </dgm:t>
    </dgm:pt>
    <dgm:pt modelId="{54FE7EFB-7612-47DB-A689-34C60EC95DD5}">
      <dgm:prSet/>
      <dgm:spPr/>
      <dgm:t>
        <a:bodyPr/>
        <a:lstStyle/>
        <a:p>
          <a:r>
            <a:rPr lang="en-GB" dirty="0"/>
            <a:t>1540: Nicolaus Copernicus discovered the Solar System</a:t>
          </a:r>
        </a:p>
      </dgm:t>
    </dgm:pt>
    <dgm:pt modelId="{89B7C1C8-AF6F-4BA9-BA28-5F3F104BC2A8}" type="parTrans" cxnId="{C8F639C3-8AB4-4556-9E9B-1DC4C350702E}">
      <dgm:prSet/>
      <dgm:spPr/>
      <dgm:t>
        <a:bodyPr/>
        <a:lstStyle/>
        <a:p>
          <a:endParaRPr lang="en-GB"/>
        </a:p>
      </dgm:t>
    </dgm:pt>
    <dgm:pt modelId="{224243EA-D261-420A-B07A-A8AFCCD1FA01}" type="sibTrans" cxnId="{C8F639C3-8AB4-4556-9E9B-1DC4C350702E}">
      <dgm:prSet/>
      <dgm:spPr/>
      <dgm:t>
        <a:bodyPr/>
        <a:lstStyle/>
        <a:p>
          <a:endParaRPr lang="en-GB"/>
        </a:p>
      </dgm:t>
    </dgm:pt>
    <dgm:pt modelId="{3329E84E-C19E-4C7E-8FB2-A2AF2CBAB38B}">
      <dgm:prSet/>
      <dgm:spPr/>
      <dgm:t>
        <a:bodyPr/>
        <a:lstStyle/>
        <a:p>
          <a:r>
            <a:rPr lang="en-GB" dirty="0"/>
            <a:t>1770: Captain James Cook discovered Australia</a:t>
          </a:r>
        </a:p>
      </dgm:t>
    </dgm:pt>
    <dgm:pt modelId="{ACA882DC-3E81-483B-A0D7-2B6B4F0C81AD}" type="parTrans" cxnId="{F9FA13A7-2A20-45CC-ACB9-9CFAB5EFA807}">
      <dgm:prSet/>
      <dgm:spPr/>
      <dgm:t>
        <a:bodyPr/>
        <a:lstStyle/>
        <a:p>
          <a:endParaRPr lang="en-GB"/>
        </a:p>
      </dgm:t>
    </dgm:pt>
    <dgm:pt modelId="{676440D0-0E13-4444-9363-68D3E495AD77}" type="sibTrans" cxnId="{F9FA13A7-2A20-45CC-ACB9-9CFAB5EFA807}">
      <dgm:prSet/>
      <dgm:spPr/>
      <dgm:t>
        <a:bodyPr/>
        <a:lstStyle/>
        <a:p>
          <a:endParaRPr lang="en-GB"/>
        </a:p>
      </dgm:t>
    </dgm:pt>
    <dgm:pt modelId="{F564F4BE-02A7-44C9-9202-9F8F44004383}">
      <dgm:prSet/>
      <dgm:spPr/>
      <dgm:t>
        <a:bodyPr/>
        <a:lstStyle/>
        <a:p>
          <a:r>
            <a:rPr lang="en-GB" dirty="0"/>
            <a:t>1911: Roald Amundsen led the first expedition to the South Pole </a:t>
          </a:r>
        </a:p>
      </dgm:t>
    </dgm:pt>
    <dgm:pt modelId="{01524DB7-0E85-4D85-9173-91194671E6FB}" type="parTrans" cxnId="{34D55A76-23BE-40BE-973A-187633EEBD57}">
      <dgm:prSet/>
      <dgm:spPr/>
      <dgm:t>
        <a:bodyPr/>
        <a:lstStyle/>
        <a:p>
          <a:endParaRPr lang="en-GB"/>
        </a:p>
      </dgm:t>
    </dgm:pt>
    <dgm:pt modelId="{0A4349DF-C8E8-4D64-9C45-533437183D3A}" type="sibTrans" cxnId="{34D55A76-23BE-40BE-973A-187633EEBD57}">
      <dgm:prSet/>
      <dgm:spPr/>
      <dgm:t>
        <a:bodyPr/>
        <a:lstStyle/>
        <a:p>
          <a:endParaRPr lang="en-GB"/>
        </a:p>
      </dgm:t>
    </dgm:pt>
    <dgm:pt modelId="{39A91070-E564-4BC4-80B8-5A87DF12AA48}">
      <dgm:prSet/>
      <dgm:spPr/>
      <dgm:t>
        <a:bodyPr/>
        <a:lstStyle/>
        <a:p>
          <a:r>
            <a:rPr lang="en-GB" dirty="0"/>
            <a:t>1969: Neil Armstrong was the first man to walk on the moon.</a:t>
          </a:r>
        </a:p>
      </dgm:t>
    </dgm:pt>
    <dgm:pt modelId="{81930CBE-8C9D-40C6-AAB8-67E0ECDB03AD}" type="parTrans" cxnId="{CCAFA2F5-5DEF-45B3-88F5-DAB9090ADCB8}">
      <dgm:prSet/>
      <dgm:spPr/>
      <dgm:t>
        <a:bodyPr/>
        <a:lstStyle/>
        <a:p>
          <a:endParaRPr lang="en-GB"/>
        </a:p>
      </dgm:t>
    </dgm:pt>
    <dgm:pt modelId="{2F5F7177-3BD2-4C4F-A48F-BA75591C789D}" type="sibTrans" cxnId="{CCAFA2F5-5DEF-45B3-88F5-DAB9090ADCB8}">
      <dgm:prSet/>
      <dgm:spPr/>
      <dgm:t>
        <a:bodyPr/>
        <a:lstStyle/>
        <a:p>
          <a:endParaRPr lang="en-GB"/>
        </a:p>
      </dgm:t>
    </dgm:pt>
    <dgm:pt modelId="{EDE5E798-C126-45A0-99B1-65B2B73C32DD}">
      <dgm:prSet/>
      <dgm:spPr/>
      <dgm:t>
        <a:bodyPr/>
        <a:lstStyle/>
        <a:p>
          <a:r>
            <a:rPr lang="en-GB" dirty="0"/>
            <a:t>1507: First true map of the world by </a:t>
          </a:r>
          <a:r>
            <a:rPr lang="en-GB" b="0" i="0" u="none" dirty="0"/>
            <a:t>Martin </a:t>
          </a:r>
          <a:r>
            <a:rPr lang="en-GB" b="0" i="0" u="none" dirty="0" err="1"/>
            <a:t>Waldseemüller</a:t>
          </a:r>
          <a:endParaRPr lang="en-GB" dirty="0"/>
        </a:p>
      </dgm:t>
    </dgm:pt>
    <dgm:pt modelId="{7431DBBE-4880-48A0-9273-39DA61CBE47D}" type="parTrans" cxnId="{61731282-3C1E-4707-BDB6-8501B95AF38A}">
      <dgm:prSet/>
      <dgm:spPr/>
      <dgm:t>
        <a:bodyPr/>
        <a:lstStyle/>
        <a:p>
          <a:endParaRPr lang="en-GB"/>
        </a:p>
      </dgm:t>
    </dgm:pt>
    <dgm:pt modelId="{DE4B9C9C-4432-49FC-8A40-50B6DAF947BA}" type="sibTrans" cxnId="{61731282-3C1E-4707-BDB6-8501B95AF38A}">
      <dgm:prSet/>
      <dgm:spPr/>
      <dgm:t>
        <a:bodyPr/>
        <a:lstStyle/>
        <a:p>
          <a:endParaRPr lang="en-GB"/>
        </a:p>
      </dgm:t>
    </dgm:pt>
    <dgm:pt modelId="{4D32D036-6A13-443D-A95F-6CAE5E0DA523}" type="pres">
      <dgm:prSet presAssocID="{8C466045-E5D9-47F6-B56F-85E68F0884F7}" presName="Name0" presStyleCnt="0">
        <dgm:presLayoutVars>
          <dgm:dir/>
          <dgm:resizeHandles val="exact"/>
        </dgm:presLayoutVars>
      </dgm:prSet>
      <dgm:spPr/>
    </dgm:pt>
    <dgm:pt modelId="{08DA961D-64AE-45A5-BC67-BA9B806CF40A}" type="pres">
      <dgm:prSet presAssocID="{8AA9E2BF-4711-4E4F-91F8-95041D4104DE}" presName="parTxOnly" presStyleLbl="node1" presStyleIdx="0" presStyleCnt="9" custScaleX="76902">
        <dgm:presLayoutVars>
          <dgm:bulletEnabled val="1"/>
        </dgm:presLayoutVars>
      </dgm:prSet>
      <dgm:spPr/>
    </dgm:pt>
    <dgm:pt modelId="{982BCFA7-26CB-4928-A684-A44F7EE91123}" type="pres">
      <dgm:prSet presAssocID="{3950B1B2-D4A1-46C6-B6EB-E15EF56B70A6}" presName="parSpace" presStyleCnt="0"/>
      <dgm:spPr/>
    </dgm:pt>
    <dgm:pt modelId="{A535641D-91AA-4A00-9B31-116E2B7CCB86}" type="pres">
      <dgm:prSet presAssocID="{1DB7287C-E26E-4BD8-B12D-D2014810EF73}" presName="parTxOnly" presStyleLbl="node1" presStyleIdx="1" presStyleCnt="9" custScaleX="86108">
        <dgm:presLayoutVars>
          <dgm:bulletEnabled val="1"/>
        </dgm:presLayoutVars>
      </dgm:prSet>
      <dgm:spPr/>
    </dgm:pt>
    <dgm:pt modelId="{0FBA4477-DAE3-40B3-B977-9DB401E19CF5}" type="pres">
      <dgm:prSet presAssocID="{4F6C3A71-D768-4940-85BC-A438FA3671E5}" presName="parSpace" presStyleCnt="0"/>
      <dgm:spPr/>
    </dgm:pt>
    <dgm:pt modelId="{E1CC8A25-BA2D-44C1-BB8D-848439C87CDD}" type="pres">
      <dgm:prSet presAssocID="{91101D1C-B30F-4D62-912E-D3945A225A53}" presName="parTxOnly" presStyleLbl="node1" presStyleIdx="2" presStyleCnt="9">
        <dgm:presLayoutVars>
          <dgm:bulletEnabled val="1"/>
        </dgm:presLayoutVars>
      </dgm:prSet>
      <dgm:spPr/>
    </dgm:pt>
    <dgm:pt modelId="{B93864B0-B834-451D-92B7-E8E6F1500041}" type="pres">
      <dgm:prSet presAssocID="{5FF8EF4D-5B72-43E9-AEAC-99C1E85E9C90}" presName="parSpace" presStyleCnt="0"/>
      <dgm:spPr/>
    </dgm:pt>
    <dgm:pt modelId="{76E2E88E-708A-4B1D-A0F4-85975826C378}" type="pres">
      <dgm:prSet presAssocID="{0BCC0613-E168-427C-9916-27E94BB881A0}" presName="parTxOnly" presStyleLbl="node1" presStyleIdx="3" presStyleCnt="9">
        <dgm:presLayoutVars>
          <dgm:bulletEnabled val="1"/>
        </dgm:presLayoutVars>
      </dgm:prSet>
      <dgm:spPr/>
    </dgm:pt>
    <dgm:pt modelId="{2F07BE3D-33CD-49D5-81B0-91F198D11FEB}" type="pres">
      <dgm:prSet presAssocID="{D5BA4B11-7371-4503-B14E-FFA540D8EAD7}" presName="parSpace" presStyleCnt="0"/>
      <dgm:spPr/>
    </dgm:pt>
    <dgm:pt modelId="{7BDAD766-B372-4656-94A0-0FF5CF46931B}" type="pres">
      <dgm:prSet presAssocID="{EDE5E798-C126-45A0-99B1-65B2B73C32DD}" presName="parTxOnly" presStyleLbl="node1" presStyleIdx="4" presStyleCnt="9">
        <dgm:presLayoutVars>
          <dgm:bulletEnabled val="1"/>
        </dgm:presLayoutVars>
      </dgm:prSet>
      <dgm:spPr/>
    </dgm:pt>
    <dgm:pt modelId="{F058DB6A-38D6-4360-8563-A0D9FBB427EA}" type="pres">
      <dgm:prSet presAssocID="{DE4B9C9C-4432-49FC-8A40-50B6DAF947BA}" presName="parSpace" presStyleCnt="0"/>
      <dgm:spPr/>
    </dgm:pt>
    <dgm:pt modelId="{E958F9E7-9BA7-4DDD-BDE3-DB9953ED36F8}" type="pres">
      <dgm:prSet presAssocID="{54FE7EFB-7612-47DB-A689-34C60EC95DD5}" presName="parTxOnly" presStyleLbl="node1" presStyleIdx="5" presStyleCnt="9">
        <dgm:presLayoutVars>
          <dgm:bulletEnabled val="1"/>
        </dgm:presLayoutVars>
      </dgm:prSet>
      <dgm:spPr/>
    </dgm:pt>
    <dgm:pt modelId="{3CC2109A-0232-4A63-9D86-A552E5F0F40D}" type="pres">
      <dgm:prSet presAssocID="{224243EA-D261-420A-B07A-A8AFCCD1FA01}" presName="parSpace" presStyleCnt="0"/>
      <dgm:spPr/>
    </dgm:pt>
    <dgm:pt modelId="{08823E04-2231-4E16-BEEA-BB8719FBAD70}" type="pres">
      <dgm:prSet presAssocID="{3329E84E-C19E-4C7E-8FB2-A2AF2CBAB38B}" presName="parTxOnly" presStyleLbl="node1" presStyleIdx="6" presStyleCnt="9">
        <dgm:presLayoutVars>
          <dgm:bulletEnabled val="1"/>
        </dgm:presLayoutVars>
      </dgm:prSet>
      <dgm:spPr/>
    </dgm:pt>
    <dgm:pt modelId="{81AA7821-83E7-4B5F-B879-9E2344883721}" type="pres">
      <dgm:prSet presAssocID="{676440D0-0E13-4444-9363-68D3E495AD77}" presName="parSpace" presStyleCnt="0"/>
      <dgm:spPr/>
    </dgm:pt>
    <dgm:pt modelId="{868F73E9-7852-450F-9B3F-70D6879DBE57}" type="pres">
      <dgm:prSet presAssocID="{F564F4BE-02A7-44C9-9202-9F8F44004383}" presName="parTxOnly" presStyleLbl="node1" presStyleIdx="7" presStyleCnt="9">
        <dgm:presLayoutVars>
          <dgm:bulletEnabled val="1"/>
        </dgm:presLayoutVars>
      </dgm:prSet>
      <dgm:spPr/>
    </dgm:pt>
    <dgm:pt modelId="{1A5EFEF4-BA87-4F41-8AD1-DA7491D019CA}" type="pres">
      <dgm:prSet presAssocID="{0A4349DF-C8E8-4D64-9C45-533437183D3A}" presName="parSpace" presStyleCnt="0"/>
      <dgm:spPr/>
    </dgm:pt>
    <dgm:pt modelId="{7558EE4E-F6CC-4B86-A439-535F91E1AA6A}" type="pres">
      <dgm:prSet presAssocID="{39A91070-E564-4BC4-80B8-5A87DF12AA48}" presName="parTxOnly" presStyleLbl="node1" presStyleIdx="8" presStyleCnt="9">
        <dgm:presLayoutVars>
          <dgm:bulletEnabled val="1"/>
        </dgm:presLayoutVars>
      </dgm:prSet>
      <dgm:spPr/>
    </dgm:pt>
  </dgm:ptLst>
  <dgm:cxnLst>
    <dgm:cxn modelId="{FE02200D-13DA-4DF6-AEDB-8234E0D9F518}" type="presOf" srcId="{54FE7EFB-7612-47DB-A689-34C60EC95DD5}" destId="{E958F9E7-9BA7-4DDD-BDE3-DB9953ED36F8}" srcOrd="0" destOrd="0" presId="urn:microsoft.com/office/officeart/2005/8/layout/hChevron3"/>
    <dgm:cxn modelId="{5FD1041B-169F-4EB5-866B-0EF6E34E3F69}" type="presOf" srcId="{91101D1C-B30F-4D62-912E-D3945A225A53}" destId="{E1CC8A25-BA2D-44C1-BB8D-848439C87CDD}" srcOrd="0" destOrd="0" presId="urn:microsoft.com/office/officeart/2005/8/layout/hChevron3"/>
    <dgm:cxn modelId="{DD2D611C-9F82-44BF-A76C-A4269E384918}" type="presOf" srcId="{39A91070-E564-4BC4-80B8-5A87DF12AA48}" destId="{7558EE4E-F6CC-4B86-A439-535F91E1AA6A}" srcOrd="0" destOrd="0" presId="urn:microsoft.com/office/officeart/2005/8/layout/hChevron3"/>
    <dgm:cxn modelId="{02A8EA1F-6A4D-41C2-A1F9-61C5B0504076}" srcId="{8C466045-E5D9-47F6-B56F-85E68F0884F7}" destId="{91101D1C-B30F-4D62-912E-D3945A225A53}" srcOrd="2" destOrd="0" parTransId="{66DF6F57-033B-4500-A5AC-C20FD754BBF3}" sibTransId="{5FF8EF4D-5B72-43E9-AEAC-99C1E85E9C90}"/>
    <dgm:cxn modelId="{86BF5836-C56A-4CF7-9773-445310E5D011}" type="presOf" srcId="{0BCC0613-E168-427C-9916-27E94BB881A0}" destId="{76E2E88E-708A-4B1D-A0F4-85975826C378}" srcOrd="0" destOrd="0" presId="urn:microsoft.com/office/officeart/2005/8/layout/hChevron3"/>
    <dgm:cxn modelId="{8FBA0D41-CD45-4340-8108-1900D6A0F343}" type="presOf" srcId="{EDE5E798-C126-45A0-99B1-65B2B73C32DD}" destId="{7BDAD766-B372-4656-94A0-0FF5CF46931B}" srcOrd="0" destOrd="0" presId="urn:microsoft.com/office/officeart/2005/8/layout/hChevron3"/>
    <dgm:cxn modelId="{3E6C7273-9E4B-4CE7-89C8-DE79A41DEDD3}" type="presOf" srcId="{8AA9E2BF-4711-4E4F-91F8-95041D4104DE}" destId="{08DA961D-64AE-45A5-BC67-BA9B806CF40A}" srcOrd="0" destOrd="0" presId="urn:microsoft.com/office/officeart/2005/8/layout/hChevron3"/>
    <dgm:cxn modelId="{34D55A76-23BE-40BE-973A-187633EEBD57}" srcId="{8C466045-E5D9-47F6-B56F-85E68F0884F7}" destId="{F564F4BE-02A7-44C9-9202-9F8F44004383}" srcOrd="7" destOrd="0" parTransId="{01524DB7-0E85-4D85-9173-91194671E6FB}" sibTransId="{0A4349DF-C8E8-4D64-9C45-533437183D3A}"/>
    <dgm:cxn modelId="{27B97E57-5770-47D0-8499-C8A6E81A6EC5}" type="presOf" srcId="{3329E84E-C19E-4C7E-8FB2-A2AF2CBAB38B}" destId="{08823E04-2231-4E16-BEEA-BB8719FBAD70}" srcOrd="0" destOrd="0" presId="urn:microsoft.com/office/officeart/2005/8/layout/hChevron3"/>
    <dgm:cxn modelId="{61731282-3C1E-4707-BDB6-8501B95AF38A}" srcId="{8C466045-E5D9-47F6-B56F-85E68F0884F7}" destId="{EDE5E798-C126-45A0-99B1-65B2B73C32DD}" srcOrd="4" destOrd="0" parTransId="{7431DBBE-4880-48A0-9273-39DA61CBE47D}" sibTransId="{DE4B9C9C-4432-49FC-8A40-50B6DAF947BA}"/>
    <dgm:cxn modelId="{ADFC1EA4-0A90-460E-9C47-E56F79743574}" type="presOf" srcId="{1DB7287C-E26E-4BD8-B12D-D2014810EF73}" destId="{A535641D-91AA-4A00-9B31-116E2B7CCB86}" srcOrd="0" destOrd="0" presId="urn:microsoft.com/office/officeart/2005/8/layout/hChevron3"/>
    <dgm:cxn modelId="{F9FA13A7-2A20-45CC-ACB9-9CFAB5EFA807}" srcId="{8C466045-E5D9-47F6-B56F-85E68F0884F7}" destId="{3329E84E-C19E-4C7E-8FB2-A2AF2CBAB38B}" srcOrd="6" destOrd="0" parTransId="{ACA882DC-3E81-483B-A0D7-2B6B4F0C81AD}" sibTransId="{676440D0-0E13-4444-9363-68D3E495AD77}"/>
    <dgm:cxn modelId="{AC492EA9-D3D2-41EC-8359-139CC8170631}" srcId="{8C466045-E5D9-47F6-B56F-85E68F0884F7}" destId="{1DB7287C-E26E-4BD8-B12D-D2014810EF73}" srcOrd="1" destOrd="0" parTransId="{D84C6C0A-C42C-4C0E-B65D-FAED399D7725}" sibTransId="{4F6C3A71-D768-4940-85BC-A438FA3671E5}"/>
    <dgm:cxn modelId="{A6D95CC1-22EC-4C25-A5B0-71CEF9E311EB}" srcId="{8C466045-E5D9-47F6-B56F-85E68F0884F7}" destId="{8AA9E2BF-4711-4E4F-91F8-95041D4104DE}" srcOrd="0" destOrd="0" parTransId="{82785B6A-1912-468F-88C5-31392438AAF3}" sibTransId="{3950B1B2-D4A1-46C6-B6EB-E15EF56B70A6}"/>
    <dgm:cxn modelId="{C8F639C3-8AB4-4556-9E9B-1DC4C350702E}" srcId="{8C466045-E5D9-47F6-B56F-85E68F0884F7}" destId="{54FE7EFB-7612-47DB-A689-34C60EC95DD5}" srcOrd="5" destOrd="0" parTransId="{89B7C1C8-AF6F-4BA9-BA28-5F3F104BC2A8}" sibTransId="{224243EA-D261-420A-B07A-A8AFCCD1FA01}"/>
    <dgm:cxn modelId="{BE0340D0-56D9-446D-9A70-E22FC1BAF005}" type="presOf" srcId="{8C466045-E5D9-47F6-B56F-85E68F0884F7}" destId="{4D32D036-6A13-443D-A95F-6CAE5E0DA523}" srcOrd="0" destOrd="0" presId="urn:microsoft.com/office/officeart/2005/8/layout/hChevron3"/>
    <dgm:cxn modelId="{7C2CCAE1-66D8-4E81-B98E-2838B5A6E342}" type="presOf" srcId="{F564F4BE-02A7-44C9-9202-9F8F44004383}" destId="{868F73E9-7852-450F-9B3F-70D6879DBE57}" srcOrd="0" destOrd="0" presId="urn:microsoft.com/office/officeart/2005/8/layout/hChevron3"/>
    <dgm:cxn modelId="{6D3F49EE-8BD9-4AB2-8C6C-EED08E2BAC88}" srcId="{8C466045-E5D9-47F6-B56F-85E68F0884F7}" destId="{0BCC0613-E168-427C-9916-27E94BB881A0}" srcOrd="3" destOrd="0" parTransId="{F59AD304-A72D-45E5-A200-794BDC198CD0}" sibTransId="{D5BA4B11-7371-4503-B14E-FFA540D8EAD7}"/>
    <dgm:cxn modelId="{CCAFA2F5-5DEF-45B3-88F5-DAB9090ADCB8}" srcId="{8C466045-E5D9-47F6-B56F-85E68F0884F7}" destId="{39A91070-E564-4BC4-80B8-5A87DF12AA48}" srcOrd="8" destOrd="0" parTransId="{81930CBE-8C9D-40C6-AAB8-67E0ECDB03AD}" sibTransId="{2F5F7177-3BD2-4C4F-A48F-BA75591C789D}"/>
    <dgm:cxn modelId="{6389AC03-512F-4153-B46A-FADF59FD4D07}" type="presParOf" srcId="{4D32D036-6A13-443D-A95F-6CAE5E0DA523}" destId="{08DA961D-64AE-45A5-BC67-BA9B806CF40A}" srcOrd="0" destOrd="0" presId="urn:microsoft.com/office/officeart/2005/8/layout/hChevron3"/>
    <dgm:cxn modelId="{37B088E5-ABCA-42D2-AF7C-E31DDDC85F52}" type="presParOf" srcId="{4D32D036-6A13-443D-A95F-6CAE5E0DA523}" destId="{982BCFA7-26CB-4928-A684-A44F7EE91123}" srcOrd="1" destOrd="0" presId="urn:microsoft.com/office/officeart/2005/8/layout/hChevron3"/>
    <dgm:cxn modelId="{E64B6DE9-516C-4F00-A8EB-0FE05BB35EE7}" type="presParOf" srcId="{4D32D036-6A13-443D-A95F-6CAE5E0DA523}" destId="{A535641D-91AA-4A00-9B31-116E2B7CCB86}" srcOrd="2" destOrd="0" presId="urn:microsoft.com/office/officeart/2005/8/layout/hChevron3"/>
    <dgm:cxn modelId="{AF44BC77-2A9A-48FA-80A0-0BDA6EECF158}" type="presParOf" srcId="{4D32D036-6A13-443D-A95F-6CAE5E0DA523}" destId="{0FBA4477-DAE3-40B3-B977-9DB401E19CF5}" srcOrd="3" destOrd="0" presId="urn:microsoft.com/office/officeart/2005/8/layout/hChevron3"/>
    <dgm:cxn modelId="{6EF24032-6F45-4F49-A406-58D686AB8FBC}" type="presParOf" srcId="{4D32D036-6A13-443D-A95F-6CAE5E0DA523}" destId="{E1CC8A25-BA2D-44C1-BB8D-848439C87CDD}" srcOrd="4" destOrd="0" presId="urn:microsoft.com/office/officeart/2005/8/layout/hChevron3"/>
    <dgm:cxn modelId="{449BD02F-F0BD-47EB-9190-4AE370F3529B}" type="presParOf" srcId="{4D32D036-6A13-443D-A95F-6CAE5E0DA523}" destId="{B93864B0-B834-451D-92B7-E8E6F1500041}" srcOrd="5" destOrd="0" presId="urn:microsoft.com/office/officeart/2005/8/layout/hChevron3"/>
    <dgm:cxn modelId="{97B9F724-491F-474C-9314-3DFCF84F8BF4}" type="presParOf" srcId="{4D32D036-6A13-443D-A95F-6CAE5E0DA523}" destId="{76E2E88E-708A-4B1D-A0F4-85975826C378}" srcOrd="6" destOrd="0" presId="urn:microsoft.com/office/officeart/2005/8/layout/hChevron3"/>
    <dgm:cxn modelId="{0D7F77A2-FFE9-4C2A-9911-C0CA9C634324}" type="presParOf" srcId="{4D32D036-6A13-443D-A95F-6CAE5E0DA523}" destId="{2F07BE3D-33CD-49D5-81B0-91F198D11FEB}" srcOrd="7" destOrd="0" presId="urn:microsoft.com/office/officeart/2005/8/layout/hChevron3"/>
    <dgm:cxn modelId="{8C107D20-B896-4341-B9F1-5C5D1961B7C3}" type="presParOf" srcId="{4D32D036-6A13-443D-A95F-6CAE5E0DA523}" destId="{7BDAD766-B372-4656-94A0-0FF5CF46931B}" srcOrd="8" destOrd="0" presId="urn:microsoft.com/office/officeart/2005/8/layout/hChevron3"/>
    <dgm:cxn modelId="{E20193CC-14D6-496B-8E8E-67C5ABEACD6C}" type="presParOf" srcId="{4D32D036-6A13-443D-A95F-6CAE5E0DA523}" destId="{F058DB6A-38D6-4360-8563-A0D9FBB427EA}" srcOrd="9" destOrd="0" presId="urn:microsoft.com/office/officeart/2005/8/layout/hChevron3"/>
    <dgm:cxn modelId="{377762B5-CB66-432E-BBAB-D95F3C1C5678}" type="presParOf" srcId="{4D32D036-6A13-443D-A95F-6CAE5E0DA523}" destId="{E958F9E7-9BA7-4DDD-BDE3-DB9953ED36F8}" srcOrd="10" destOrd="0" presId="urn:microsoft.com/office/officeart/2005/8/layout/hChevron3"/>
    <dgm:cxn modelId="{3FF38E97-AA37-4B8C-87C4-FC938DD09438}" type="presParOf" srcId="{4D32D036-6A13-443D-A95F-6CAE5E0DA523}" destId="{3CC2109A-0232-4A63-9D86-A552E5F0F40D}" srcOrd="11" destOrd="0" presId="urn:microsoft.com/office/officeart/2005/8/layout/hChevron3"/>
    <dgm:cxn modelId="{8F82FE65-31D3-4F60-932A-6093DBDDDEE8}" type="presParOf" srcId="{4D32D036-6A13-443D-A95F-6CAE5E0DA523}" destId="{08823E04-2231-4E16-BEEA-BB8719FBAD70}" srcOrd="12" destOrd="0" presId="urn:microsoft.com/office/officeart/2005/8/layout/hChevron3"/>
    <dgm:cxn modelId="{83C30E5D-C566-4FCE-94B6-0F6E105FDF06}" type="presParOf" srcId="{4D32D036-6A13-443D-A95F-6CAE5E0DA523}" destId="{81AA7821-83E7-4B5F-B879-9E2344883721}" srcOrd="13" destOrd="0" presId="urn:microsoft.com/office/officeart/2005/8/layout/hChevron3"/>
    <dgm:cxn modelId="{02C5B315-7EF9-482C-988C-1ECE0C65E5FD}" type="presParOf" srcId="{4D32D036-6A13-443D-A95F-6CAE5E0DA523}" destId="{868F73E9-7852-450F-9B3F-70D6879DBE57}" srcOrd="14" destOrd="0" presId="urn:microsoft.com/office/officeart/2005/8/layout/hChevron3"/>
    <dgm:cxn modelId="{8A6DE7D7-64F6-4D0D-96D4-7B22235610AE}" type="presParOf" srcId="{4D32D036-6A13-443D-A95F-6CAE5E0DA523}" destId="{1A5EFEF4-BA87-4F41-8AD1-DA7491D019CA}" srcOrd="15" destOrd="0" presId="urn:microsoft.com/office/officeart/2005/8/layout/hChevron3"/>
    <dgm:cxn modelId="{BC6AE76C-19F9-40A3-9FA1-087FE8A0B2B8}" type="presParOf" srcId="{4D32D036-6A13-443D-A95F-6CAE5E0DA523}" destId="{7558EE4E-F6CC-4B86-A439-535F91E1AA6A}"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A961D-64AE-45A5-BC67-BA9B806CF40A}">
      <dsp:nvSpPr>
        <dsp:cNvPr id="0" name=""/>
        <dsp:cNvSpPr/>
      </dsp:nvSpPr>
      <dsp:spPr>
        <a:xfrm>
          <a:off x="5312" y="372113"/>
          <a:ext cx="1061086" cy="551916"/>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1040: First compass used to navigate (In China).</a:t>
          </a:r>
        </a:p>
      </dsp:txBody>
      <dsp:txXfrm>
        <a:off x="5312" y="372113"/>
        <a:ext cx="923107" cy="551916"/>
      </dsp:txXfrm>
    </dsp:sp>
    <dsp:sp modelId="{A535641D-91AA-4A00-9B31-116E2B7CCB86}">
      <dsp:nvSpPr>
        <dsp:cNvPr id="0" name=""/>
        <dsp:cNvSpPr/>
      </dsp:nvSpPr>
      <dsp:spPr>
        <a:xfrm>
          <a:off x="790440" y="372113"/>
          <a:ext cx="1188109"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1271: Marco Polo sets off for China</a:t>
          </a:r>
        </a:p>
      </dsp:txBody>
      <dsp:txXfrm>
        <a:off x="1066398" y="372113"/>
        <a:ext cx="636193" cy="551916"/>
      </dsp:txXfrm>
    </dsp:sp>
    <dsp:sp modelId="{E1CC8A25-BA2D-44C1-BB8D-848439C87CDD}">
      <dsp:nvSpPr>
        <dsp:cNvPr id="0" name=""/>
        <dsp:cNvSpPr/>
      </dsp:nvSpPr>
      <dsp:spPr>
        <a:xfrm>
          <a:off x="1702592"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1492:  Columbus discovered America </a:t>
          </a:r>
        </a:p>
      </dsp:txBody>
      <dsp:txXfrm>
        <a:off x="1978550" y="372113"/>
        <a:ext cx="827874" cy="551916"/>
      </dsp:txXfrm>
    </dsp:sp>
    <dsp:sp modelId="{76E2E88E-708A-4B1D-A0F4-85975826C378}">
      <dsp:nvSpPr>
        <dsp:cNvPr id="0" name=""/>
        <dsp:cNvSpPr/>
      </dsp:nvSpPr>
      <dsp:spPr>
        <a:xfrm>
          <a:off x="2806424"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1497: John and Sebastian Cabot discovered Canada</a:t>
          </a:r>
        </a:p>
      </dsp:txBody>
      <dsp:txXfrm>
        <a:off x="3082382" y="372113"/>
        <a:ext cx="827874" cy="551916"/>
      </dsp:txXfrm>
    </dsp:sp>
    <dsp:sp modelId="{7BDAD766-B372-4656-94A0-0FF5CF46931B}">
      <dsp:nvSpPr>
        <dsp:cNvPr id="0" name=""/>
        <dsp:cNvSpPr/>
      </dsp:nvSpPr>
      <dsp:spPr>
        <a:xfrm>
          <a:off x="3910256"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1507: First true map of the world by </a:t>
          </a:r>
          <a:r>
            <a:rPr lang="en-GB" sz="800" b="0" i="0" u="none" kern="1200" dirty="0"/>
            <a:t>Martin </a:t>
          </a:r>
          <a:r>
            <a:rPr lang="en-GB" sz="800" b="0" i="0" u="none" kern="1200" dirty="0" err="1"/>
            <a:t>Waldseemüller</a:t>
          </a:r>
          <a:endParaRPr lang="en-GB" sz="800" kern="1200" dirty="0"/>
        </a:p>
      </dsp:txBody>
      <dsp:txXfrm>
        <a:off x="4186214" y="372113"/>
        <a:ext cx="827874" cy="551916"/>
      </dsp:txXfrm>
    </dsp:sp>
    <dsp:sp modelId="{E958F9E7-9BA7-4DDD-BDE3-DB9953ED36F8}">
      <dsp:nvSpPr>
        <dsp:cNvPr id="0" name=""/>
        <dsp:cNvSpPr/>
      </dsp:nvSpPr>
      <dsp:spPr>
        <a:xfrm>
          <a:off x="5014088"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1540: Nicolaus Copernicus discovered the Solar System</a:t>
          </a:r>
        </a:p>
      </dsp:txBody>
      <dsp:txXfrm>
        <a:off x="5290046" y="372113"/>
        <a:ext cx="827874" cy="551916"/>
      </dsp:txXfrm>
    </dsp:sp>
    <dsp:sp modelId="{08823E04-2231-4E16-BEEA-BB8719FBAD70}">
      <dsp:nvSpPr>
        <dsp:cNvPr id="0" name=""/>
        <dsp:cNvSpPr/>
      </dsp:nvSpPr>
      <dsp:spPr>
        <a:xfrm>
          <a:off x="6117920"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1770: Captain James Cook discovered Australia</a:t>
          </a:r>
        </a:p>
      </dsp:txBody>
      <dsp:txXfrm>
        <a:off x="6393878" y="372113"/>
        <a:ext cx="827874" cy="551916"/>
      </dsp:txXfrm>
    </dsp:sp>
    <dsp:sp modelId="{868F73E9-7852-450F-9B3F-70D6879DBE57}">
      <dsp:nvSpPr>
        <dsp:cNvPr id="0" name=""/>
        <dsp:cNvSpPr/>
      </dsp:nvSpPr>
      <dsp:spPr>
        <a:xfrm>
          <a:off x="7221753"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1911: Roald Amundsen led the first expedition to the South Pole </a:t>
          </a:r>
        </a:p>
      </dsp:txBody>
      <dsp:txXfrm>
        <a:off x="7497711" y="372113"/>
        <a:ext cx="827874" cy="551916"/>
      </dsp:txXfrm>
    </dsp:sp>
    <dsp:sp modelId="{7558EE4E-F6CC-4B86-A439-535F91E1AA6A}">
      <dsp:nvSpPr>
        <dsp:cNvPr id="0" name=""/>
        <dsp:cNvSpPr/>
      </dsp:nvSpPr>
      <dsp:spPr>
        <a:xfrm>
          <a:off x="8325585" y="372113"/>
          <a:ext cx="1379790" cy="551916"/>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1969: Neil Armstrong was the first man to walk on the moon.</a:t>
          </a:r>
        </a:p>
      </dsp:txBody>
      <dsp:txXfrm>
        <a:off x="8601543" y="372113"/>
        <a:ext cx="827874" cy="5519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5FF7F-7EB1-46E6-8A2B-84B94C102B0F}" type="datetimeFigureOut">
              <a:rPr lang="en-GB" smtClean="0"/>
              <a:t>16/06/2022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8D7C8-BE53-485B-89E7-7BBD79201CDC}" type="slidenum">
              <a:rPr lang="en-GB" smtClean="0"/>
              <a:t>‹#›</a:t>
            </a:fld>
            <a:endParaRPr lang="en-GB"/>
          </a:p>
        </p:txBody>
      </p:sp>
    </p:spTree>
    <p:extLst>
      <p:ext uri="{BB962C8B-B14F-4D97-AF65-F5344CB8AC3E}">
        <p14:creationId xmlns:p14="http://schemas.microsoft.com/office/powerpoint/2010/main" val="10356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B8D7C8-BE53-485B-89E7-7BBD79201CDC}" type="slidenum">
              <a:rPr lang="en-GB" smtClean="0"/>
              <a:t>1</a:t>
            </a:fld>
            <a:endParaRPr lang="en-GB"/>
          </a:p>
        </p:txBody>
      </p:sp>
    </p:spTree>
    <p:extLst>
      <p:ext uri="{BB962C8B-B14F-4D97-AF65-F5344CB8AC3E}">
        <p14:creationId xmlns:p14="http://schemas.microsoft.com/office/powerpoint/2010/main" val="165583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6/16/2022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6/16/2022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6/16/2022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6/16/2022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7194-42D1-45DF-801F-2CB4FB3186B6}" type="datetimeFigureOut">
              <a:rPr lang="en-US" smtClean="0"/>
              <a:t>6/16/2022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D47194-42D1-45DF-801F-2CB4FB3186B6}" type="datetimeFigureOut">
              <a:rPr lang="en-US" smtClean="0"/>
              <a:t>6/16/2022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D47194-42D1-45DF-801F-2CB4FB3186B6}" type="datetimeFigureOut">
              <a:rPr lang="en-US" smtClean="0"/>
              <a:t>6/16/2022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D47194-42D1-45DF-801F-2CB4FB3186B6}" type="datetimeFigureOut">
              <a:rPr lang="en-US" smtClean="0"/>
              <a:t>6/16/2022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7194-42D1-45DF-801F-2CB4FB3186B6}" type="datetimeFigureOut">
              <a:rPr lang="en-US" smtClean="0"/>
              <a:t>6/16/2022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7194-42D1-45DF-801F-2CB4FB3186B6}" type="datetimeFigureOut">
              <a:rPr lang="en-US" smtClean="0"/>
              <a:t>6/16/2022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7194-42D1-45DF-801F-2CB4FB3186B6}" type="datetimeFigureOut">
              <a:rPr lang="en-US" smtClean="0"/>
              <a:t>6/16/2022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47194-42D1-45DF-801F-2CB4FB3186B6}" type="datetimeFigureOut">
              <a:rPr lang="en-US" smtClean="0"/>
              <a:t>6/16/2022</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32E2C-9B2F-47BB-94A6-DC4BA3801AC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664B64C-B577-41E9-8A8B-82B05F7DF05A}"/>
              </a:ext>
            </a:extLst>
          </p:cNvPr>
          <p:cNvGraphicFramePr>
            <a:graphicFrameLocks noGrp="1"/>
          </p:cNvGraphicFramePr>
          <p:nvPr>
            <p:extLst>
              <p:ext uri="{D42A27DB-BD31-4B8C-83A1-F6EECF244321}">
                <p14:modId xmlns:p14="http://schemas.microsoft.com/office/powerpoint/2010/main" val="1812413825"/>
              </p:ext>
            </p:extLst>
          </p:nvPr>
        </p:nvGraphicFramePr>
        <p:xfrm>
          <a:off x="6791514" y="1772816"/>
          <a:ext cx="3016830" cy="2736304"/>
        </p:xfrm>
        <a:graphic>
          <a:graphicData uri="http://schemas.openxmlformats.org/drawingml/2006/table">
            <a:tbl>
              <a:tblPr firstRow="1" bandRow="1">
                <a:tableStyleId>{5940675A-B579-460E-94D1-54222C63F5DA}</a:tableStyleId>
              </a:tblPr>
              <a:tblGrid>
                <a:gridCol w="969798">
                  <a:extLst>
                    <a:ext uri="{9D8B030D-6E8A-4147-A177-3AD203B41FA5}">
                      <a16:colId xmlns:a16="http://schemas.microsoft.com/office/drawing/2014/main" val="585444525"/>
                    </a:ext>
                  </a:extLst>
                </a:gridCol>
                <a:gridCol w="2047032">
                  <a:extLst>
                    <a:ext uri="{9D8B030D-6E8A-4147-A177-3AD203B41FA5}">
                      <a16:colId xmlns:a16="http://schemas.microsoft.com/office/drawing/2014/main" val="1294977767"/>
                    </a:ext>
                  </a:extLst>
                </a:gridCol>
              </a:tblGrid>
              <a:tr h="375906">
                <a:tc gridSpan="2">
                  <a:txBody>
                    <a:bodyPr/>
                    <a:lstStyle/>
                    <a:p>
                      <a:pPr algn="ctr"/>
                      <a:r>
                        <a:rPr lang="en-GB" sz="1200" b="1" dirty="0"/>
                        <a:t>Key Vocabulary</a:t>
                      </a:r>
                    </a:p>
                  </a:txBody>
                  <a:tcPr>
                    <a:solidFill>
                      <a:schemeClr val="accent5">
                        <a:lumMod val="75000"/>
                      </a:schemeClr>
                    </a:solidFill>
                  </a:tcPr>
                </a:tc>
                <a:tc hMerge="1">
                  <a:txBody>
                    <a:bodyPr/>
                    <a:lstStyle/>
                    <a:p>
                      <a:endParaRPr lang="en-GB" dirty="0"/>
                    </a:p>
                  </a:txBody>
                  <a:tcPr>
                    <a:solidFill>
                      <a:schemeClr val="bg1"/>
                    </a:solidFill>
                  </a:tcPr>
                </a:tc>
                <a:extLst>
                  <a:ext uri="{0D108BD9-81ED-4DB2-BD59-A6C34878D82A}">
                    <a16:rowId xmlns:a16="http://schemas.microsoft.com/office/drawing/2014/main" val="4179717958"/>
                  </a:ext>
                </a:extLst>
              </a:tr>
              <a:tr h="334139">
                <a:tc>
                  <a:txBody>
                    <a:bodyPr/>
                    <a:lstStyle/>
                    <a:p>
                      <a:r>
                        <a:rPr lang="en-GB" sz="1000" b="1" dirty="0"/>
                        <a:t>Term</a:t>
                      </a:r>
                    </a:p>
                  </a:txBody>
                  <a:tcPr>
                    <a:solidFill>
                      <a:schemeClr val="bg1">
                        <a:alpha val="69000"/>
                      </a:schemeClr>
                    </a:solidFill>
                  </a:tcPr>
                </a:tc>
                <a:tc>
                  <a:txBody>
                    <a:bodyPr/>
                    <a:lstStyle/>
                    <a:p>
                      <a:r>
                        <a:rPr lang="en-GB" sz="1000" b="1" dirty="0"/>
                        <a:t>Definition </a:t>
                      </a:r>
                    </a:p>
                  </a:txBody>
                  <a:tcPr>
                    <a:solidFill>
                      <a:schemeClr val="bg1">
                        <a:alpha val="69000"/>
                      </a:schemeClr>
                    </a:solidFill>
                  </a:tcPr>
                </a:tc>
                <a:extLst>
                  <a:ext uri="{0D108BD9-81ED-4DB2-BD59-A6C34878D82A}">
                    <a16:rowId xmlns:a16="http://schemas.microsoft.com/office/drawing/2014/main" val="3425299197"/>
                  </a:ext>
                </a:extLst>
              </a:tr>
              <a:tr h="632740">
                <a:tc>
                  <a:txBody>
                    <a:bodyPr/>
                    <a:lstStyle/>
                    <a:p>
                      <a:r>
                        <a:rPr lang="en-GB" sz="1100" dirty="0"/>
                        <a:t>Scandinavia</a:t>
                      </a:r>
                    </a:p>
                  </a:txBody>
                  <a:tcPr>
                    <a:solidFill>
                      <a:schemeClr val="bg1">
                        <a:alpha val="69000"/>
                      </a:schemeClr>
                    </a:solidFill>
                  </a:tcPr>
                </a:tc>
                <a:tc>
                  <a:txBody>
                    <a:bodyPr/>
                    <a:lstStyle/>
                    <a:p>
                      <a:r>
                        <a:rPr lang="en-US" sz="1100" dirty="0"/>
                        <a:t>The area made up of the countries Denmark, Sweden and Norway</a:t>
                      </a:r>
                      <a:endParaRPr lang="en-GB" sz="1100" dirty="0"/>
                    </a:p>
                  </a:txBody>
                  <a:tcPr>
                    <a:solidFill>
                      <a:schemeClr val="bg1">
                        <a:alpha val="69000"/>
                      </a:schemeClr>
                    </a:solidFill>
                  </a:tcPr>
                </a:tc>
                <a:extLst>
                  <a:ext uri="{0D108BD9-81ED-4DB2-BD59-A6C34878D82A}">
                    <a16:rowId xmlns:a16="http://schemas.microsoft.com/office/drawing/2014/main" val="463304682"/>
                  </a:ext>
                </a:extLst>
              </a:tr>
              <a:tr h="469622">
                <a:tc>
                  <a:txBody>
                    <a:bodyPr/>
                    <a:lstStyle/>
                    <a:p>
                      <a:r>
                        <a:rPr lang="en-GB" sz="1100" dirty="0"/>
                        <a:t>Settlement</a:t>
                      </a:r>
                    </a:p>
                  </a:txBody>
                  <a:tcPr>
                    <a:solidFill>
                      <a:schemeClr val="bg1">
                        <a:alpha val="69000"/>
                      </a:schemeClr>
                    </a:solidFill>
                  </a:tcPr>
                </a:tc>
                <a:tc>
                  <a:txBody>
                    <a:bodyPr/>
                    <a:lstStyle/>
                    <a:p>
                      <a:r>
                        <a:rPr lang="en-US" sz="1100" dirty="0"/>
                        <a:t>A place where people have come to live</a:t>
                      </a:r>
                      <a:endParaRPr lang="en-GB" sz="1100" dirty="0"/>
                    </a:p>
                  </a:txBody>
                  <a:tcPr>
                    <a:solidFill>
                      <a:schemeClr val="bg1">
                        <a:alpha val="69000"/>
                      </a:schemeClr>
                    </a:solidFill>
                  </a:tcPr>
                </a:tc>
                <a:extLst>
                  <a:ext uri="{0D108BD9-81ED-4DB2-BD59-A6C34878D82A}">
                    <a16:rowId xmlns:a16="http://schemas.microsoft.com/office/drawing/2014/main" val="2583250257"/>
                  </a:ext>
                </a:extLst>
              </a:tr>
              <a:tr h="469622">
                <a:tc>
                  <a:txBody>
                    <a:bodyPr/>
                    <a:lstStyle/>
                    <a:p>
                      <a:r>
                        <a:rPr lang="en-US" sz="1100" dirty="0"/>
                        <a:t>Viking longship </a:t>
                      </a:r>
                      <a:endParaRPr lang="en-GB" sz="1100" dirty="0"/>
                    </a:p>
                  </a:txBody>
                  <a:tcPr>
                    <a:solidFill>
                      <a:schemeClr val="bg1">
                        <a:alpha val="69000"/>
                      </a:schemeClr>
                    </a:solidFill>
                  </a:tcPr>
                </a:tc>
                <a:tc>
                  <a:txBody>
                    <a:bodyPr/>
                    <a:lstStyle/>
                    <a:p>
                      <a:r>
                        <a:rPr lang="en-US" sz="1100" dirty="0"/>
                        <a:t>a long, wooden ship used by Vikings for raids</a:t>
                      </a:r>
                      <a:endParaRPr lang="en-GB" sz="1100" dirty="0"/>
                    </a:p>
                  </a:txBody>
                  <a:tcPr>
                    <a:solidFill>
                      <a:schemeClr val="bg1">
                        <a:alpha val="69000"/>
                      </a:schemeClr>
                    </a:solidFill>
                  </a:tcPr>
                </a:tc>
                <a:extLst>
                  <a:ext uri="{0D108BD9-81ED-4DB2-BD59-A6C34878D82A}">
                    <a16:rowId xmlns:a16="http://schemas.microsoft.com/office/drawing/2014/main" val="243013316"/>
                  </a:ext>
                </a:extLst>
              </a:tr>
              <a:tr h="454275">
                <a:tc>
                  <a:txBody>
                    <a:bodyPr/>
                    <a:lstStyle/>
                    <a:p>
                      <a:r>
                        <a:rPr lang="en-US" sz="1100" dirty="0"/>
                        <a:t>Danelaw</a:t>
                      </a:r>
                      <a:endParaRPr lang="en-GB" sz="1100" dirty="0"/>
                    </a:p>
                  </a:txBody>
                  <a:tcPr>
                    <a:solidFill>
                      <a:schemeClr val="bg1">
                        <a:alpha val="69000"/>
                      </a:schemeClr>
                    </a:solidFill>
                  </a:tcPr>
                </a:tc>
                <a:tc>
                  <a:txBody>
                    <a:bodyPr/>
                    <a:lstStyle/>
                    <a:p>
                      <a:r>
                        <a:rPr lang="en-US" sz="1100" dirty="0"/>
                        <a:t>The area in Britain ruled by the Vikings</a:t>
                      </a:r>
                      <a:endParaRPr lang="en-GB" sz="1100" dirty="0"/>
                    </a:p>
                  </a:txBody>
                  <a:tcPr>
                    <a:solidFill>
                      <a:schemeClr val="bg1">
                        <a:alpha val="69000"/>
                      </a:schemeClr>
                    </a:solidFill>
                  </a:tcPr>
                </a:tc>
                <a:extLst>
                  <a:ext uri="{0D108BD9-81ED-4DB2-BD59-A6C34878D82A}">
                    <a16:rowId xmlns:a16="http://schemas.microsoft.com/office/drawing/2014/main" val="1156831705"/>
                  </a:ext>
                </a:extLst>
              </a:tr>
            </a:tbl>
          </a:graphicData>
        </a:graphic>
      </p:graphicFrame>
      <p:graphicFrame>
        <p:nvGraphicFramePr>
          <p:cNvPr id="10" name="Table 10">
            <a:extLst>
              <a:ext uri="{FF2B5EF4-FFF2-40B4-BE49-F238E27FC236}">
                <a16:creationId xmlns:a16="http://schemas.microsoft.com/office/drawing/2014/main" id="{5D1AA385-7EE0-4193-BD80-8CE86A965090}"/>
              </a:ext>
            </a:extLst>
          </p:cNvPr>
          <p:cNvGraphicFramePr>
            <a:graphicFrameLocks noGrp="1"/>
          </p:cNvGraphicFramePr>
          <p:nvPr>
            <p:extLst>
              <p:ext uri="{D42A27DB-BD31-4B8C-83A1-F6EECF244321}">
                <p14:modId xmlns:p14="http://schemas.microsoft.com/office/powerpoint/2010/main" val="51958412"/>
              </p:ext>
            </p:extLst>
          </p:nvPr>
        </p:nvGraphicFramePr>
        <p:xfrm>
          <a:off x="63962" y="85673"/>
          <a:ext cx="9778082" cy="1615135"/>
        </p:xfrm>
        <a:graphic>
          <a:graphicData uri="http://schemas.openxmlformats.org/drawingml/2006/table">
            <a:tbl>
              <a:tblPr firstRow="1" bandRow="1">
                <a:tableStyleId>{5940675A-B579-460E-94D1-54222C63F5DA}</a:tableStyleId>
              </a:tblPr>
              <a:tblGrid>
                <a:gridCol w="496550">
                  <a:extLst>
                    <a:ext uri="{9D8B030D-6E8A-4147-A177-3AD203B41FA5}">
                      <a16:colId xmlns:a16="http://schemas.microsoft.com/office/drawing/2014/main" val="3081700729"/>
                    </a:ext>
                  </a:extLst>
                </a:gridCol>
                <a:gridCol w="3096344">
                  <a:extLst>
                    <a:ext uri="{9D8B030D-6E8A-4147-A177-3AD203B41FA5}">
                      <a16:colId xmlns:a16="http://schemas.microsoft.com/office/drawing/2014/main" val="2641213728"/>
                    </a:ext>
                  </a:extLst>
                </a:gridCol>
                <a:gridCol w="3168352">
                  <a:extLst>
                    <a:ext uri="{9D8B030D-6E8A-4147-A177-3AD203B41FA5}">
                      <a16:colId xmlns:a16="http://schemas.microsoft.com/office/drawing/2014/main" val="1747315551"/>
                    </a:ext>
                  </a:extLst>
                </a:gridCol>
                <a:gridCol w="3016836">
                  <a:extLst>
                    <a:ext uri="{9D8B030D-6E8A-4147-A177-3AD203B41FA5}">
                      <a16:colId xmlns:a16="http://schemas.microsoft.com/office/drawing/2014/main" val="4160238066"/>
                    </a:ext>
                  </a:extLst>
                </a:gridCol>
              </a:tblGrid>
              <a:tr h="298197">
                <a:tc>
                  <a:txBody>
                    <a:bodyPr/>
                    <a:lstStyle/>
                    <a:p>
                      <a:pPr algn="ctr"/>
                      <a:endParaRPr lang="en-GB" sz="2000" b="1" dirty="0">
                        <a:solidFill>
                          <a:schemeClr val="bg1"/>
                        </a:solidFill>
                        <a:latin typeface="Ink Free" panose="03080402000500000000" pitchFamily="66"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3">
                  <a:txBody>
                    <a:bodyPr/>
                    <a:lstStyle/>
                    <a:p>
                      <a:pPr algn="ctr"/>
                      <a:r>
                        <a:rPr lang="en-GB" sz="2000" b="1" dirty="0">
                          <a:solidFill>
                            <a:schemeClr val="bg1"/>
                          </a:solidFill>
                          <a:latin typeface="Ink Free" panose="03080402000500000000" pitchFamily="66" charset="0"/>
                        </a:rPr>
                        <a:t>Geography: Vikings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087402"/>
                  </a:ext>
                </a:extLst>
              </a:tr>
              <a:tr h="1218895">
                <a:tc>
                  <a:txBody>
                    <a:bodyPr/>
                    <a:lstStyle/>
                    <a:p>
                      <a:pPr algn="ctr"/>
                      <a:r>
                        <a:rPr lang="en-GB" sz="1000" b="1" dirty="0">
                          <a:solidFill>
                            <a:schemeClr val="bg1"/>
                          </a:solidFill>
                        </a:rPr>
                        <a:t>Human Geography</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r>
                        <a:rPr lang="en-GB" sz="1100" b="1" i="0" u="sng" kern="1200" dirty="0">
                          <a:solidFill>
                            <a:schemeClr val="tx1"/>
                          </a:solidFill>
                          <a:effectLst/>
                          <a:latin typeface="+mn-lt"/>
                          <a:ea typeface="+mn-ea"/>
                          <a:cs typeface="+mn-cs"/>
                        </a:rPr>
                        <a:t>Viking settlements:</a:t>
                      </a:r>
                    </a:p>
                    <a:p>
                      <a:r>
                        <a:rPr lang="en-GB" sz="1100" b="0" i="0" kern="1200" dirty="0">
                          <a:solidFill>
                            <a:schemeClr val="tx1"/>
                          </a:solidFill>
                          <a:effectLst/>
                          <a:latin typeface="+mn-lt"/>
                          <a:ea typeface="+mn-ea"/>
                          <a:cs typeface="+mn-cs"/>
                        </a:rPr>
                        <a:t>The Vikings left their homeland because their land was too hilly, covered in forests or had poor sandy soil. They thought they would have a better life in England.</a:t>
                      </a:r>
                      <a:endParaRPr lang="en-GB" sz="1100" dirty="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sz="1100" b="1" u="sng" dirty="0">
                          <a:solidFill>
                            <a:sysClr val="windowText" lastClr="000000"/>
                          </a:solidFill>
                        </a:rPr>
                        <a:t>Viking Settlements:</a:t>
                      </a:r>
                    </a:p>
                    <a:p>
                      <a:r>
                        <a:rPr lang="en-US" sz="1100" dirty="0">
                          <a:solidFill>
                            <a:sysClr val="windowText" lastClr="000000"/>
                          </a:solidFill>
                        </a:rPr>
                        <a:t>The Vikings chose to settle in England because there was more flat land for farming, opportunities to trade, and lots of monasteries to steal from. </a:t>
                      </a:r>
                      <a:endParaRPr lang="en-GB" sz="1100" dirty="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sz="1100" b="1" u="sng" dirty="0">
                          <a:solidFill>
                            <a:sysClr val="windowText" lastClr="000000"/>
                          </a:solidFill>
                        </a:rPr>
                        <a:t>Viking settlements:</a:t>
                      </a:r>
                    </a:p>
                    <a:p>
                      <a:r>
                        <a:rPr lang="en-US" sz="1100" dirty="0">
                          <a:solidFill>
                            <a:sysClr val="windowText" lastClr="000000"/>
                          </a:solidFill>
                        </a:rPr>
                        <a:t>The Vikings chose their settlements as they had good flat land for farming, were close to the coastline for fishing and longship access and were close to the markets for trading.</a:t>
                      </a:r>
                      <a:endParaRPr lang="en-GB" sz="1100" dirty="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52289473"/>
                  </a:ext>
                </a:extLst>
              </a:tr>
            </a:tbl>
          </a:graphicData>
        </a:graphic>
      </p:graphicFrame>
      <p:graphicFrame>
        <p:nvGraphicFramePr>
          <p:cNvPr id="12" name="Table 11">
            <a:extLst>
              <a:ext uri="{FF2B5EF4-FFF2-40B4-BE49-F238E27FC236}">
                <a16:creationId xmlns:a16="http://schemas.microsoft.com/office/drawing/2014/main" id="{A71AF301-3753-41B2-8034-B3023030D0B1}"/>
              </a:ext>
            </a:extLst>
          </p:cNvPr>
          <p:cNvGraphicFramePr>
            <a:graphicFrameLocks noGrp="1"/>
          </p:cNvGraphicFramePr>
          <p:nvPr>
            <p:extLst>
              <p:ext uri="{D42A27DB-BD31-4B8C-83A1-F6EECF244321}">
                <p14:modId xmlns:p14="http://schemas.microsoft.com/office/powerpoint/2010/main" val="3082868428"/>
              </p:ext>
            </p:extLst>
          </p:nvPr>
        </p:nvGraphicFramePr>
        <p:xfrm>
          <a:off x="97656" y="4271460"/>
          <a:ext cx="6595705" cy="1964540"/>
        </p:xfrm>
        <a:graphic>
          <a:graphicData uri="http://schemas.openxmlformats.org/drawingml/2006/table">
            <a:tbl>
              <a:tblPr firstRow="1" bandRow="1">
                <a:tableStyleId>{5940675A-B579-460E-94D1-54222C63F5DA}</a:tableStyleId>
              </a:tblPr>
              <a:tblGrid>
                <a:gridCol w="1686992">
                  <a:extLst>
                    <a:ext uri="{9D8B030D-6E8A-4147-A177-3AD203B41FA5}">
                      <a16:colId xmlns:a16="http://schemas.microsoft.com/office/drawing/2014/main" val="3704050892"/>
                    </a:ext>
                  </a:extLst>
                </a:gridCol>
                <a:gridCol w="1512168">
                  <a:extLst>
                    <a:ext uri="{9D8B030D-6E8A-4147-A177-3AD203B41FA5}">
                      <a16:colId xmlns:a16="http://schemas.microsoft.com/office/drawing/2014/main" val="713532813"/>
                    </a:ext>
                  </a:extLst>
                </a:gridCol>
                <a:gridCol w="1512168">
                  <a:extLst>
                    <a:ext uri="{9D8B030D-6E8A-4147-A177-3AD203B41FA5}">
                      <a16:colId xmlns:a16="http://schemas.microsoft.com/office/drawing/2014/main" val="2882917568"/>
                    </a:ext>
                  </a:extLst>
                </a:gridCol>
                <a:gridCol w="1884377">
                  <a:extLst>
                    <a:ext uri="{9D8B030D-6E8A-4147-A177-3AD203B41FA5}">
                      <a16:colId xmlns:a16="http://schemas.microsoft.com/office/drawing/2014/main" val="2041506241"/>
                    </a:ext>
                  </a:extLst>
                </a:gridCol>
              </a:tblGrid>
              <a:tr h="144016">
                <a:tc gridSpan="4">
                  <a:txBody>
                    <a:bodyPr/>
                    <a:lstStyle/>
                    <a:p>
                      <a:pPr algn="ctr"/>
                      <a:r>
                        <a:rPr lang="en-GB" sz="1000" b="1">
                          <a:solidFill>
                            <a:sysClr val="windowText" lastClr="000000"/>
                          </a:solidFill>
                        </a:rPr>
                        <a:t>Key pictures or diagrams</a:t>
                      </a: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95233060"/>
                  </a:ext>
                </a:extLst>
              </a:tr>
              <a:tr h="0">
                <a:tc>
                  <a:txBody>
                    <a:bodyPr/>
                    <a:lstStyle/>
                    <a:p>
                      <a:pPr algn="ctr"/>
                      <a:r>
                        <a:rPr lang="en-US" sz="1000" b="1" dirty="0">
                          <a:solidFill>
                            <a:sysClr val="windowText" lastClr="000000"/>
                          </a:solidFill>
                        </a:rPr>
                        <a:t>Viking settlements in Danelaw  </a:t>
                      </a: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a:solidFill>
                            <a:sysClr val="windowText" lastClr="000000"/>
                          </a:solidFill>
                        </a:rPr>
                        <a:t>Areas in Danelaw</a:t>
                      </a: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a:solidFill>
                            <a:sysClr val="windowText" lastClr="000000"/>
                          </a:solidFill>
                        </a:rPr>
                        <a:t>Longship </a:t>
                      </a: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a:solidFill>
                            <a:sysClr val="windowText" lastClr="000000"/>
                          </a:solidFill>
                        </a:rPr>
                        <a:t>Viking house layout</a:t>
                      </a: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5538986"/>
                  </a:ext>
                </a:extLst>
              </a:tr>
              <a:tr h="1324460">
                <a:tc>
                  <a:txBody>
                    <a:bodyPr/>
                    <a:lstStyle/>
                    <a:p>
                      <a:pPr algn="ct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9384316"/>
                  </a:ext>
                </a:extLst>
              </a:tr>
            </a:tbl>
          </a:graphicData>
        </a:graphic>
      </p:graphicFrame>
      <p:graphicFrame>
        <p:nvGraphicFramePr>
          <p:cNvPr id="27" name="Table 26">
            <a:extLst>
              <a:ext uri="{FF2B5EF4-FFF2-40B4-BE49-F238E27FC236}">
                <a16:creationId xmlns:a16="http://schemas.microsoft.com/office/drawing/2014/main" id="{466C2C24-EB4C-4472-B1BB-4B44A692977A}"/>
              </a:ext>
            </a:extLst>
          </p:cNvPr>
          <p:cNvGraphicFramePr>
            <a:graphicFrameLocks noGrp="1"/>
          </p:cNvGraphicFramePr>
          <p:nvPr>
            <p:extLst>
              <p:ext uri="{D42A27DB-BD31-4B8C-83A1-F6EECF244321}">
                <p14:modId xmlns:p14="http://schemas.microsoft.com/office/powerpoint/2010/main" val="3318653841"/>
              </p:ext>
            </p:extLst>
          </p:nvPr>
        </p:nvGraphicFramePr>
        <p:xfrm>
          <a:off x="240352" y="1895196"/>
          <a:ext cx="1565560" cy="2181876"/>
        </p:xfrm>
        <a:graphic>
          <a:graphicData uri="http://schemas.openxmlformats.org/drawingml/2006/table">
            <a:tbl>
              <a:tblPr firstRow="1" bandRow="1">
                <a:tableStyleId>{5940675A-B579-460E-94D1-54222C63F5DA}</a:tableStyleId>
              </a:tblPr>
              <a:tblGrid>
                <a:gridCol w="1565560">
                  <a:extLst>
                    <a:ext uri="{9D8B030D-6E8A-4147-A177-3AD203B41FA5}">
                      <a16:colId xmlns:a16="http://schemas.microsoft.com/office/drawing/2014/main" val="263153224"/>
                    </a:ext>
                  </a:extLst>
                </a:gridCol>
              </a:tblGrid>
              <a:tr h="228004">
                <a:tc>
                  <a:txBody>
                    <a:bodyPr/>
                    <a:lstStyle/>
                    <a:p>
                      <a:pPr algn="ctr"/>
                      <a:r>
                        <a:rPr lang="en-GB" sz="1000" b="1" dirty="0">
                          <a:solidFill>
                            <a:sysClr val="windowText" lastClr="000000"/>
                          </a:solidFill>
                        </a:rPr>
                        <a:t>Important fieldwork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14160173"/>
                  </a:ext>
                </a:extLst>
              </a:tr>
              <a:tr h="1938036">
                <a:tc>
                  <a:txBody>
                    <a:bodyPr/>
                    <a:lstStyle/>
                    <a:p>
                      <a:pPr algn="ctr" rtl="0" fontAlgn="base"/>
                      <a:r>
                        <a:rPr lang="en-US" sz="1400" b="1" i="0" kern="1200" dirty="0">
                          <a:solidFill>
                            <a:schemeClr val="tx1"/>
                          </a:solidFill>
                          <a:effectLst/>
                          <a:latin typeface="+mn-lt"/>
                          <a:ea typeface="+mn-ea"/>
                          <a:cs typeface="+mn-cs"/>
                        </a:rPr>
                        <a:t>Cranborne Ancient Technology Centre. </a:t>
                      </a:r>
                    </a:p>
                    <a:p>
                      <a:pPr algn="ctr" rtl="0" fontAlgn="base"/>
                      <a:r>
                        <a:rPr lang="en-US" sz="1400" b="0" i="0" kern="1200" dirty="0">
                          <a:solidFill>
                            <a:schemeClr val="tx1"/>
                          </a:solidFill>
                          <a:effectLst/>
                          <a:latin typeface="+mn-lt"/>
                          <a:ea typeface="+mn-ea"/>
                          <a:cs typeface="+mn-cs"/>
                        </a:rPr>
                        <a:t>Comparing early settlements to modern settlements.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25644"/>
                  </a:ext>
                </a:extLst>
              </a:tr>
            </a:tbl>
          </a:graphicData>
        </a:graphic>
      </p:graphicFrame>
      <p:graphicFrame>
        <p:nvGraphicFramePr>
          <p:cNvPr id="28" name="Diagram 27">
            <a:extLst>
              <a:ext uri="{FF2B5EF4-FFF2-40B4-BE49-F238E27FC236}">
                <a16:creationId xmlns:a16="http://schemas.microsoft.com/office/drawing/2014/main" id="{76C007E3-0A2C-4FA2-A1D3-6BB3BF7B6377}"/>
              </a:ext>
            </a:extLst>
          </p:cNvPr>
          <p:cNvGraphicFramePr/>
          <p:nvPr>
            <p:extLst>
              <p:ext uri="{D42A27DB-BD31-4B8C-83A1-F6EECF244321}">
                <p14:modId xmlns:p14="http://schemas.microsoft.com/office/powerpoint/2010/main" val="895582736"/>
              </p:ext>
            </p:extLst>
          </p:nvPr>
        </p:nvGraphicFramePr>
        <p:xfrm>
          <a:off x="97656" y="5805265"/>
          <a:ext cx="971068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Viking Settlers - Children&amp;#39;s British History Encyclopedia">
            <a:extLst>
              <a:ext uri="{FF2B5EF4-FFF2-40B4-BE49-F238E27FC236}">
                <a16:creationId xmlns:a16="http://schemas.microsoft.com/office/drawing/2014/main" id="{A05DCDA0-6685-41F6-AE78-075F66E490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23" t="4381" r="12568" b="12724"/>
          <a:stretch/>
        </p:blipFill>
        <p:spPr bwMode="auto">
          <a:xfrm>
            <a:off x="392493" y="4932601"/>
            <a:ext cx="1270165" cy="12066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nglo-Saxon/Viking | Hickling Local History Group">
            <a:extLst>
              <a:ext uri="{FF2B5EF4-FFF2-40B4-BE49-F238E27FC236}">
                <a16:creationId xmlns:a16="http://schemas.microsoft.com/office/drawing/2014/main" id="{BEAD497F-692B-4C0A-8D2F-DEBFC6F0959D}"/>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 b="97168" l="9800" r="92624">
                        <a14:foregroundMark x1="92624" y1="59082" x2="92624" y2="53809"/>
                        <a14:foregroundMark x1="60169" y1="88672" x2="57218" y2="87695"/>
                        <a14:foregroundMark x1="28767" y1="93848" x2="17176" y2="91504"/>
                        <a14:foregroundMark x1="17176" y1="91504" x2="10221" y2="97168"/>
                        <a14:foregroundMark x1="22761" y1="23438" x2="23288" y2="26367"/>
                        <a14:foregroundMark x1="54795" y1="10156" x2="27503" y2="12207"/>
                        <a14:foregroundMark x1="27503" y1="12207" x2="20759" y2="8887"/>
                        <a14:foregroundMark x1="20759" y1="8887" x2="24658" y2="1074"/>
                        <a14:foregroundMark x1="24658" y1="1074" x2="24658" y2="977"/>
                        <a14:foregroundMark x1="47840" y1="5762" x2="49737" y2="5762"/>
                        <a14:foregroundMark x1="62065" y1="4688" x2="91570" y2="6250"/>
                      </a14:backgroundRemoval>
                    </a14:imgEffect>
                  </a14:imgLayer>
                </a14:imgProps>
              </a:ext>
              <a:ext uri="{28A0092B-C50C-407E-A947-70E740481C1C}">
                <a14:useLocalDpi xmlns:a14="http://schemas.microsoft.com/office/drawing/2010/main" val="0"/>
              </a:ext>
            </a:extLst>
          </a:blip>
          <a:srcRect l="25715" t="8629"/>
          <a:stretch/>
        </p:blipFill>
        <p:spPr bwMode="auto">
          <a:xfrm>
            <a:off x="1905070" y="4932601"/>
            <a:ext cx="1126321" cy="1364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64E5341-2D6E-7ADA-C0D3-56C3A39A079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893" t="42114" r="46703" b="21336"/>
          <a:stretch/>
        </p:blipFill>
        <p:spPr bwMode="auto">
          <a:xfrm>
            <a:off x="2005930" y="1772816"/>
            <a:ext cx="461997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viking_longship">
            <a:extLst>
              <a:ext uri="{FF2B5EF4-FFF2-40B4-BE49-F238E27FC236}">
                <a16:creationId xmlns:a16="http://schemas.microsoft.com/office/drawing/2014/main" id="{A2860BB2-7384-9612-A6DD-9B5468D9D64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7665" r="7423" b="6332"/>
          <a:stretch/>
        </p:blipFill>
        <p:spPr bwMode="auto">
          <a:xfrm>
            <a:off x="3467560" y="4923371"/>
            <a:ext cx="1175267" cy="119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elated image">
            <a:extLst>
              <a:ext uri="{FF2B5EF4-FFF2-40B4-BE49-F238E27FC236}">
                <a16:creationId xmlns:a16="http://schemas.microsoft.com/office/drawing/2014/main" id="{13D218DB-FB6A-58D8-38A9-708ACBA5FA1F}"/>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2235"/>
          <a:stretch/>
        </p:blipFill>
        <p:spPr bwMode="auto">
          <a:xfrm>
            <a:off x="4953000" y="5090165"/>
            <a:ext cx="1753310" cy="104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26751B5-416E-FEFA-E325-E85E190A6A53}"/>
              </a:ext>
            </a:extLst>
          </p:cNvPr>
          <p:cNvPicPr>
            <a:picLocks noChangeAspect="1"/>
          </p:cNvPicPr>
          <p:nvPr/>
        </p:nvPicPr>
        <p:blipFill rotWithShape="1">
          <a:blip r:embed="rId14"/>
          <a:srcRect l="16784" t="39727" r="57269" b="17294"/>
          <a:stretch/>
        </p:blipFill>
        <p:spPr>
          <a:xfrm>
            <a:off x="6791514" y="4637426"/>
            <a:ext cx="3016830" cy="1405499"/>
          </a:xfrm>
          <a:prstGeom prst="rect">
            <a:avLst/>
          </a:prstGeom>
        </p:spPr>
      </p:pic>
    </p:spTree>
    <p:extLst>
      <p:ext uri="{BB962C8B-B14F-4D97-AF65-F5344CB8AC3E}">
        <p14:creationId xmlns:p14="http://schemas.microsoft.com/office/powerpoint/2010/main" val="2486834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8710F9-5E87-47E1-8ED1-E0F2788CCECD}">
  <ds:schemaRefs>
    <ds:schemaRef ds:uri="http://schemas.microsoft.com/sharepoint/v3/contenttype/forms"/>
  </ds:schemaRefs>
</ds:datastoreItem>
</file>

<file path=customXml/itemProps2.xml><?xml version="1.0" encoding="utf-8"?>
<ds:datastoreItem xmlns:ds="http://schemas.openxmlformats.org/officeDocument/2006/customXml" ds:itemID="{992453B6-6FA1-4190-8765-8E40C61ED7EB}">
  <ds:schemaRefs>
    <ds:schemaRef ds:uri="http://schemas.microsoft.com/office/2006/metadata/properties"/>
    <ds:schemaRef ds:uri="http://schemas.microsoft.com/office/infopath/2007/PartnerControls"/>
    <ds:schemaRef ds:uri="648e69cc-640f-431f-b062-262d95adac52"/>
    <ds:schemaRef ds:uri="061ec3ad-226f-4eb4-9e91-45b4f692dd17"/>
  </ds:schemaRefs>
</ds:datastoreItem>
</file>

<file path=customXml/itemProps3.xml><?xml version="1.0" encoding="utf-8"?>
<ds:datastoreItem xmlns:ds="http://schemas.openxmlformats.org/officeDocument/2006/customXml" ds:itemID="{76E6C59F-A2E6-4D74-BED3-DA050E12B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611</TotalTime>
  <Words>268</Words>
  <Application>Microsoft Office PowerPoint</Application>
  <PresentationFormat>A4 Paper (210x297 mm)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kspeer</cp:lastModifiedBy>
  <cp:revision>4</cp:revision>
  <dcterms:created xsi:type="dcterms:W3CDTF">2020-03-26T19:22:25Z</dcterms:created>
  <dcterms:modified xsi:type="dcterms:W3CDTF">2022-06-16T14:36:54Z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62900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