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4"/>
  </p:sldMasterIdLst>
  <p:sldIdLst>
    <p:sldId id="262" r:id="rId5"/>
    <p:sldId id="263" r:id="rId6"/>
    <p:sldId id="264" r:id="rId7"/>
  </p:sldIdLst>
  <p:sldSz cx="6858000" cy="9906000" type="A4"/>
  <p:notesSz cx="6669088" cy="9872663"/>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2F2E0"/>
    <a:srgbClr val="B8EACF"/>
    <a:srgbClr val="CFEAE1"/>
    <a:srgbClr val="02765C"/>
    <a:srgbClr val="097C6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31" d="100"/>
          <a:sy n="31" d="100"/>
        </p:scale>
        <p:origin x="1890" y="60"/>
      </p:cViewPr>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customXml" Target="../customXml/item3.xml"/><Relationship Id="rId7" Type="http://schemas.openxmlformats.org/officeDocument/2006/relationships/slide" Target="slides/slide3.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tableStyles" Target="tableStyles.xml"/><Relationship Id="rId5" Type="http://schemas.openxmlformats.org/officeDocument/2006/relationships/slide" Target="slides/slide1.xml"/><Relationship Id="rId10"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14350" y="1621191"/>
            <a:ext cx="5829300" cy="3448756"/>
          </a:xfrm>
        </p:spPr>
        <p:txBody>
          <a:bodyPr anchor="b"/>
          <a:lstStyle>
            <a:lvl1pPr algn="ctr">
              <a:defRPr sz="4500"/>
            </a:lvl1pPr>
          </a:lstStyle>
          <a:p>
            <a:r>
              <a:rPr lang="en-US"/>
              <a:t>Click to edit Master title style</a:t>
            </a:r>
            <a:endParaRPr lang="en-US" dirty="0"/>
          </a:p>
        </p:txBody>
      </p:sp>
      <p:sp>
        <p:nvSpPr>
          <p:cNvPr id="3" name="Subtitle 2"/>
          <p:cNvSpPr>
            <a:spLocks noGrp="1"/>
          </p:cNvSpPr>
          <p:nvPr>
            <p:ph type="subTitle" idx="1"/>
          </p:nvPr>
        </p:nvSpPr>
        <p:spPr>
          <a:xfrm>
            <a:off x="857250" y="5202944"/>
            <a:ext cx="5143500" cy="2391656"/>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D2180649-6BD6-4310-AA3E-4212AE5D4952}" type="datetimeFigureOut">
              <a:rPr lang="en-GB" smtClean="0"/>
              <a:t>28/03/2023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FB9D902-7619-4FE9-85FD-13C2F25CAED9}" type="slidenum">
              <a:rPr lang="en-GB" smtClean="0"/>
              <a:t>‹#›</a:t>
            </a:fld>
            <a:endParaRPr lang="en-GB"/>
          </a:p>
        </p:txBody>
      </p:sp>
    </p:spTree>
    <p:extLst>
      <p:ext uri="{BB962C8B-B14F-4D97-AF65-F5344CB8AC3E}">
        <p14:creationId xmlns:p14="http://schemas.microsoft.com/office/powerpoint/2010/main" val="253921904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2180649-6BD6-4310-AA3E-4212AE5D4952}" type="datetimeFigureOut">
              <a:rPr lang="en-GB" smtClean="0"/>
              <a:t>28/03/2023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FB9D902-7619-4FE9-85FD-13C2F25CAED9}" type="slidenum">
              <a:rPr lang="en-GB" smtClean="0"/>
              <a:t>‹#›</a:t>
            </a:fld>
            <a:endParaRPr lang="en-GB"/>
          </a:p>
        </p:txBody>
      </p:sp>
    </p:spTree>
    <p:extLst>
      <p:ext uri="{BB962C8B-B14F-4D97-AF65-F5344CB8AC3E}">
        <p14:creationId xmlns:p14="http://schemas.microsoft.com/office/powerpoint/2010/main" val="204176229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07757" y="527403"/>
            <a:ext cx="1478756" cy="8394877"/>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471488" y="527403"/>
            <a:ext cx="4350544" cy="839487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2180649-6BD6-4310-AA3E-4212AE5D4952}" type="datetimeFigureOut">
              <a:rPr lang="en-GB" smtClean="0"/>
              <a:t>28/03/2023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FB9D902-7619-4FE9-85FD-13C2F25CAED9}" type="slidenum">
              <a:rPr lang="en-GB" smtClean="0"/>
              <a:t>‹#›</a:t>
            </a:fld>
            <a:endParaRPr lang="en-GB"/>
          </a:p>
        </p:txBody>
      </p:sp>
    </p:spTree>
    <p:extLst>
      <p:ext uri="{BB962C8B-B14F-4D97-AF65-F5344CB8AC3E}">
        <p14:creationId xmlns:p14="http://schemas.microsoft.com/office/powerpoint/2010/main" val="41667156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2180649-6BD6-4310-AA3E-4212AE5D4952}" type="datetimeFigureOut">
              <a:rPr lang="en-GB" smtClean="0"/>
              <a:t>28/03/2023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FB9D902-7619-4FE9-85FD-13C2F25CAED9}" type="slidenum">
              <a:rPr lang="en-GB" smtClean="0"/>
              <a:t>‹#›</a:t>
            </a:fld>
            <a:endParaRPr lang="en-GB"/>
          </a:p>
        </p:txBody>
      </p:sp>
    </p:spTree>
    <p:extLst>
      <p:ext uri="{BB962C8B-B14F-4D97-AF65-F5344CB8AC3E}">
        <p14:creationId xmlns:p14="http://schemas.microsoft.com/office/powerpoint/2010/main" val="28011775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67916" y="2469624"/>
            <a:ext cx="5915025" cy="4120620"/>
          </a:xfrm>
        </p:spPr>
        <p:txBody>
          <a:bodyPr anchor="b"/>
          <a:lstStyle>
            <a:lvl1pPr>
              <a:defRPr sz="4500"/>
            </a:lvl1pPr>
          </a:lstStyle>
          <a:p>
            <a:r>
              <a:rPr lang="en-US"/>
              <a:t>Click to edit Master title style</a:t>
            </a:r>
            <a:endParaRPr lang="en-US" dirty="0"/>
          </a:p>
        </p:txBody>
      </p:sp>
      <p:sp>
        <p:nvSpPr>
          <p:cNvPr id="3" name="Text Placeholder 2"/>
          <p:cNvSpPr>
            <a:spLocks noGrp="1"/>
          </p:cNvSpPr>
          <p:nvPr>
            <p:ph type="body" idx="1"/>
          </p:nvPr>
        </p:nvSpPr>
        <p:spPr>
          <a:xfrm>
            <a:off x="467916" y="6629226"/>
            <a:ext cx="5915025" cy="2166937"/>
          </a:xfrm>
        </p:spPr>
        <p:txBody>
          <a:bodyPr/>
          <a:lstStyle>
            <a:lvl1pPr marL="0" indent="0">
              <a:buNone/>
              <a:defRPr sz="1800">
                <a:solidFill>
                  <a:schemeClr val="tx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2180649-6BD6-4310-AA3E-4212AE5D4952}" type="datetimeFigureOut">
              <a:rPr lang="en-GB" smtClean="0"/>
              <a:t>28/03/2023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FB9D902-7619-4FE9-85FD-13C2F25CAED9}" type="slidenum">
              <a:rPr lang="en-GB" smtClean="0"/>
              <a:t>‹#›</a:t>
            </a:fld>
            <a:endParaRPr lang="en-GB"/>
          </a:p>
        </p:txBody>
      </p:sp>
    </p:spTree>
    <p:extLst>
      <p:ext uri="{BB962C8B-B14F-4D97-AF65-F5344CB8AC3E}">
        <p14:creationId xmlns:p14="http://schemas.microsoft.com/office/powerpoint/2010/main" val="24758742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471488" y="2637014"/>
            <a:ext cx="2914650" cy="628526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3471863" y="2637014"/>
            <a:ext cx="2914650" cy="628526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D2180649-6BD6-4310-AA3E-4212AE5D4952}" type="datetimeFigureOut">
              <a:rPr lang="en-GB" smtClean="0"/>
              <a:t>28/03/2023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1FB9D902-7619-4FE9-85FD-13C2F25CAED9}" type="slidenum">
              <a:rPr lang="en-GB" smtClean="0"/>
              <a:t>‹#›</a:t>
            </a:fld>
            <a:endParaRPr lang="en-GB"/>
          </a:p>
        </p:txBody>
      </p:sp>
    </p:spTree>
    <p:extLst>
      <p:ext uri="{BB962C8B-B14F-4D97-AF65-F5344CB8AC3E}">
        <p14:creationId xmlns:p14="http://schemas.microsoft.com/office/powerpoint/2010/main" val="6139476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72381" y="527405"/>
            <a:ext cx="5915025" cy="1914702"/>
          </a:xfrm>
        </p:spPr>
        <p:txBody>
          <a:bodyPr/>
          <a:lstStyle/>
          <a:p>
            <a:r>
              <a:rPr lang="en-US"/>
              <a:t>Click to edit Master title style</a:t>
            </a:r>
            <a:endParaRPr lang="en-US" dirty="0"/>
          </a:p>
        </p:txBody>
      </p:sp>
      <p:sp>
        <p:nvSpPr>
          <p:cNvPr id="3" name="Text Placeholder 2"/>
          <p:cNvSpPr>
            <a:spLocks noGrp="1"/>
          </p:cNvSpPr>
          <p:nvPr>
            <p:ph type="body" idx="1"/>
          </p:nvPr>
        </p:nvSpPr>
        <p:spPr>
          <a:xfrm>
            <a:off x="472381" y="2428347"/>
            <a:ext cx="2901255" cy="119009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472381" y="3618442"/>
            <a:ext cx="2901255" cy="532218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3471863" y="2428347"/>
            <a:ext cx="2915543" cy="119009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3471863" y="3618442"/>
            <a:ext cx="2915543" cy="532218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D2180649-6BD6-4310-AA3E-4212AE5D4952}" type="datetimeFigureOut">
              <a:rPr lang="en-GB" smtClean="0"/>
              <a:t>28/03/2023</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1FB9D902-7619-4FE9-85FD-13C2F25CAED9}" type="slidenum">
              <a:rPr lang="en-GB" smtClean="0"/>
              <a:t>‹#›</a:t>
            </a:fld>
            <a:endParaRPr lang="en-GB"/>
          </a:p>
        </p:txBody>
      </p:sp>
    </p:spTree>
    <p:extLst>
      <p:ext uri="{BB962C8B-B14F-4D97-AF65-F5344CB8AC3E}">
        <p14:creationId xmlns:p14="http://schemas.microsoft.com/office/powerpoint/2010/main" val="41707611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D2180649-6BD6-4310-AA3E-4212AE5D4952}" type="datetimeFigureOut">
              <a:rPr lang="en-GB" smtClean="0"/>
              <a:t>28/03/2023</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1FB9D902-7619-4FE9-85FD-13C2F25CAED9}" type="slidenum">
              <a:rPr lang="en-GB" smtClean="0"/>
              <a:t>‹#›</a:t>
            </a:fld>
            <a:endParaRPr lang="en-GB"/>
          </a:p>
        </p:txBody>
      </p:sp>
    </p:spTree>
    <p:extLst>
      <p:ext uri="{BB962C8B-B14F-4D97-AF65-F5344CB8AC3E}">
        <p14:creationId xmlns:p14="http://schemas.microsoft.com/office/powerpoint/2010/main" val="14604092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2180649-6BD6-4310-AA3E-4212AE5D4952}" type="datetimeFigureOut">
              <a:rPr lang="en-GB" smtClean="0"/>
              <a:t>28/03/2023</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1FB9D902-7619-4FE9-85FD-13C2F25CAED9}" type="slidenum">
              <a:rPr lang="en-GB" smtClean="0"/>
              <a:t>‹#›</a:t>
            </a:fld>
            <a:endParaRPr lang="en-GB"/>
          </a:p>
        </p:txBody>
      </p:sp>
    </p:spTree>
    <p:extLst>
      <p:ext uri="{BB962C8B-B14F-4D97-AF65-F5344CB8AC3E}">
        <p14:creationId xmlns:p14="http://schemas.microsoft.com/office/powerpoint/2010/main" val="406288410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4" cy="2311400"/>
          </a:xfrm>
        </p:spPr>
        <p:txBody>
          <a:bodyPr anchor="b"/>
          <a:lstStyle>
            <a:lvl1pPr>
              <a:defRPr sz="2400"/>
            </a:lvl1pPr>
          </a:lstStyle>
          <a:p>
            <a:r>
              <a:rPr lang="en-US"/>
              <a:t>Click to edit Master title style</a:t>
            </a:r>
            <a:endParaRPr lang="en-US" dirty="0"/>
          </a:p>
        </p:txBody>
      </p:sp>
      <p:sp>
        <p:nvSpPr>
          <p:cNvPr id="3" name="Content Placeholder 2"/>
          <p:cNvSpPr>
            <a:spLocks noGrp="1"/>
          </p:cNvSpPr>
          <p:nvPr>
            <p:ph idx="1"/>
          </p:nvPr>
        </p:nvSpPr>
        <p:spPr>
          <a:xfrm>
            <a:off x="2915543" y="1426283"/>
            <a:ext cx="3471863" cy="7039681"/>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72381" y="2971800"/>
            <a:ext cx="2211884" cy="550562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D2180649-6BD6-4310-AA3E-4212AE5D4952}" type="datetimeFigureOut">
              <a:rPr lang="en-GB" smtClean="0"/>
              <a:t>28/03/2023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1FB9D902-7619-4FE9-85FD-13C2F25CAED9}" type="slidenum">
              <a:rPr lang="en-GB" smtClean="0"/>
              <a:t>‹#›</a:t>
            </a:fld>
            <a:endParaRPr lang="en-GB"/>
          </a:p>
        </p:txBody>
      </p:sp>
    </p:spTree>
    <p:extLst>
      <p:ext uri="{BB962C8B-B14F-4D97-AF65-F5344CB8AC3E}">
        <p14:creationId xmlns:p14="http://schemas.microsoft.com/office/powerpoint/2010/main" val="172730726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4" cy="2311400"/>
          </a:xfrm>
        </p:spPr>
        <p:txBody>
          <a:bodyPr anchor="b"/>
          <a:lstStyle>
            <a:lvl1pPr>
              <a:defRPr sz="2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2915543" y="1426283"/>
            <a:ext cx="3471863" cy="7039681"/>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4" name="Text Placeholder 3"/>
          <p:cNvSpPr>
            <a:spLocks noGrp="1"/>
          </p:cNvSpPr>
          <p:nvPr>
            <p:ph type="body" sz="half" idx="2"/>
          </p:nvPr>
        </p:nvSpPr>
        <p:spPr>
          <a:xfrm>
            <a:off x="472381" y="2971800"/>
            <a:ext cx="2211884" cy="550562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D2180649-6BD6-4310-AA3E-4212AE5D4952}" type="datetimeFigureOut">
              <a:rPr lang="en-GB" smtClean="0"/>
              <a:t>28/03/2023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1FB9D902-7619-4FE9-85FD-13C2F25CAED9}" type="slidenum">
              <a:rPr lang="en-GB" smtClean="0"/>
              <a:t>‹#›</a:t>
            </a:fld>
            <a:endParaRPr lang="en-GB"/>
          </a:p>
        </p:txBody>
      </p:sp>
    </p:spTree>
    <p:extLst>
      <p:ext uri="{BB962C8B-B14F-4D97-AF65-F5344CB8AC3E}">
        <p14:creationId xmlns:p14="http://schemas.microsoft.com/office/powerpoint/2010/main" val="412353849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71488" y="527405"/>
            <a:ext cx="5915025" cy="1914702"/>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471488" y="2637014"/>
            <a:ext cx="5915025" cy="628526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471488" y="9181397"/>
            <a:ext cx="1543050" cy="527403"/>
          </a:xfrm>
          <a:prstGeom prst="rect">
            <a:avLst/>
          </a:prstGeom>
        </p:spPr>
        <p:txBody>
          <a:bodyPr vert="horz" lIns="91440" tIns="45720" rIns="91440" bIns="45720" rtlCol="0" anchor="ctr"/>
          <a:lstStyle>
            <a:lvl1pPr algn="l">
              <a:defRPr sz="900">
                <a:solidFill>
                  <a:schemeClr val="tx1">
                    <a:tint val="75000"/>
                  </a:schemeClr>
                </a:solidFill>
              </a:defRPr>
            </a:lvl1pPr>
          </a:lstStyle>
          <a:p>
            <a:fld id="{D2180649-6BD6-4310-AA3E-4212AE5D4952}" type="datetimeFigureOut">
              <a:rPr lang="en-GB" smtClean="0"/>
              <a:t>28/03/2023</a:t>
            </a:fld>
            <a:endParaRPr lang="en-GB"/>
          </a:p>
        </p:txBody>
      </p:sp>
      <p:sp>
        <p:nvSpPr>
          <p:cNvPr id="5" name="Footer Placeholder 4"/>
          <p:cNvSpPr>
            <a:spLocks noGrp="1"/>
          </p:cNvSpPr>
          <p:nvPr>
            <p:ph type="ftr" sz="quarter" idx="3"/>
          </p:nvPr>
        </p:nvSpPr>
        <p:spPr>
          <a:xfrm>
            <a:off x="2271713" y="9181397"/>
            <a:ext cx="2314575" cy="527403"/>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4843463" y="9181397"/>
            <a:ext cx="1543050" cy="527403"/>
          </a:xfrm>
          <a:prstGeom prst="rect">
            <a:avLst/>
          </a:prstGeom>
        </p:spPr>
        <p:txBody>
          <a:bodyPr vert="horz" lIns="91440" tIns="45720" rIns="91440" bIns="45720" rtlCol="0" anchor="ctr"/>
          <a:lstStyle>
            <a:lvl1pPr algn="r">
              <a:defRPr sz="900">
                <a:solidFill>
                  <a:schemeClr val="tx1">
                    <a:tint val="75000"/>
                  </a:schemeClr>
                </a:solidFill>
              </a:defRPr>
            </a:lvl1pPr>
          </a:lstStyle>
          <a:p>
            <a:fld id="{1FB9D902-7619-4FE9-85FD-13C2F25CAED9}" type="slidenum">
              <a:rPr lang="en-GB" smtClean="0"/>
              <a:t>‹#›</a:t>
            </a:fld>
            <a:endParaRPr lang="en-GB"/>
          </a:p>
        </p:txBody>
      </p:sp>
    </p:spTree>
    <p:extLst>
      <p:ext uri="{BB962C8B-B14F-4D97-AF65-F5344CB8AC3E}">
        <p14:creationId xmlns:p14="http://schemas.microsoft.com/office/powerpoint/2010/main" val="3182960155"/>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8" Type="http://schemas.openxmlformats.org/officeDocument/2006/relationships/image" Target="../media/image9.jpeg"/><Relationship Id="rId13" Type="http://schemas.openxmlformats.org/officeDocument/2006/relationships/image" Target="../media/image14.jpeg"/><Relationship Id="rId3" Type="http://schemas.openxmlformats.org/officeDocument/2006/relationships/image" Target="../media/image2.png"/><Relationship Id="rId7" Type="http://schemas.openxmlformats.org/officeDocument/2006/relationships/image" Target="../media/image6.png"/><Relationship Id="rId12" Type="http://schemas.openxmlformats.org/officeDocument/2006/relationships/image" Target="../media/image13.jpeg"/><Relationship Id="rId2" Type="http://schemas.openxmlformats.org/officeDocument/2006/relationships/image" Target="../media/image1.png"/><Relationship Id="rId16" Type="http://schemas.openxmlformats.org/officeDocument/2006/relationships/image" Target="../media/image17.png"/><Relationship Id="rId1" Type="http://schemas.openxmlformats.org/officeDocument/2006/relationships/slideLayout" Target="../slideLayouts/slideLayout1.xml"/><Relationship Id="rId6" Type="http://schemas.openxmlformats.org/officeDocument/2006/relationships/image" Target="../media/image5.png"/><Relationship Id="rId11" Type="http://schemas.openxmlformats.org/officeDocument/2006/relationships/image" Target="../media/image12.jpeg"/><Relationship Id="rId5" Type="http://schemas.openxmlformats.org/officeDocument/2006/relationships/image" Target="../media/image4.png"/><Relationship Id="rId15" Type="http://schemas.openxmlformats.org/officeDocument/2006/relationships/image" Target="../media/image16.png"/><Relationship Id="rId10" Type="http://schemas.openxmlformats.org/officeDocument/2006/relationships/image" Target="../media/image11.jpeg"/><Relationship Id="rId4" Type="http://schemas.openxmlformats.org/officeDocument/2006/relationships/image" Target="../media/image3.png"/><Relationship Id="rId9" Type="http://schemas.openxmlformats.org/officeDocument/2006/relationships/image" Target="../media/image10.jpeg"/><Relationship Id="rId14" Type="http://schemas.openxmlformats.org/officeDocument/2006/relationships/image" Target="../media/image15.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 name="Picture 45">
            <a:extLst>
              <a:ext uri="{FF2B5EF4-FFF2-40B4-BE49-F238E27FC236}">
                <a16:creationId xmlns:a16="http://schemas.microsoft.com/office/drawing/2014/main" id="{F7D55099-303D-46C6-90ED-720064FAC6B7}"/>
              </a:ext>
            </a:extLst>
          </p:cNvPr>
          <p:cNvPicPr>
            <a:picLocks noChangeAspect="1"/>
          </p:cNvPicPr>
          <p:nvPr/>
        </p:nvPicPr>
        <p:blipFill>
          <a:blip r:embed="rId2"/>
          <a:stretch>
            <a:fillRect/>
          </a:stretch>
        </p:blipFill>
        <p:spPr>
          <a:xfrm>
            <a:off x="0" y="152150"/>
            <a:ext cx="6858000" cy="951186"/>
          </a:xfrm>
          <a:prstGeom prst="rect">
            <a:avLst/>
          </a:prstGeom>
        </p:spPr>
      </p:pic>
      <p:sp>
        <p:nvSpPr>
          <p:cNvPr id="47" name="TextBox 46">
            <a:extLst>
              <a:ext uri="{FF2B5EF4-FFF2-40B4-BE49-F238E27FC236}">
                <a16:creationId xmlns:a16="http://schemas.microsoft.com/office/drawing/2014/main" id="{78BAA288-EF5E-4ADE-8163-A1EF3C7ED9A8}"/>
              </a:ext>
            </a:extLst>
          </p:cNvPr>
          <p:cNvSpPr txBox="1"/>
          <p:nvPr/>
        </p:nvSpPr>
        <p:spPr>
          <a:xfrm>
            <a:off x="5972755" y="296342"/>
            <a:ext cx="850900" cy="523220"/>
          </a:xfrm>
          <a:prstGeom prst="rect">
            <a:avLst/>
          </a:prstGeom>
          <a:noFill/>
        </p:spPr>
        <p:txBody>
          <a:bodyPr wrap="square" rtlCol="0">
            <a:spAutoFit/>
          </a:bodyPr>
          <a:lstStyle/>
          <a:p>
            <a:pPr algn="ctr"/>
            <a:r>
              <a:rPr lang="en-GB" sz="1400" b="1" dirty="0">
                <a:solidFill>
                  <a:srgbClr val="02765C"/>
                </a:solidFill>
                <a:latin typeface="Arial Narrow" panose="020B0606020202030204" pitchFamily="34" charset="0"/>
              </a:rPr>
              <a:t>Summer </a:t>
            </a:r>
          </a:p>
          <a:p>
            <a:pPr algn="ctr"/>
            <a:r>
              <a:rPr lang="en-GB" sz="1400" b="1" dirty="0">
                <a:solidFill>
                  <a:srgbClr val="02765C"/>
                </a:solidFill>
                <a:latin typeface="Arial Narrow" panose="020B0606020202030204" pitchFamily="34" charset="0"/>
              </a:rPr>
              <a:t>1</a:t>
            </a:r>
          </a:p>
        </p:txBody>
      </p:sp>
      <p:pic>
        <p:nvPicPr>
          <p:cNvPr id="8" name="Picture 7">
            <a:extLst>
              <a:ext uri="{FF2B5EF4-FFF2-40B4-BE49-F238E27FC236}">
                <a16:creationId xmlns:a16="http://schemas.microsoft.com/office/drawing/2014/main" id="{DB3FAF0D-940B-4A74-A09F-8C433CAA6434}"/>
              </a:ext>
            </a:extLst>
          </p:cNvPr>
          <p:cNvPicPr>
            <a:picLocks noChangeAspect="1"/>
          </p:cNvPicPr>
          <p:nvPr/>
        </p:nvPicPr>
        <p:blipFill>
          <a:blip r:embed="rId3"/>
          <a:stretch>
            <a:fillRect/>
          </a:stretch>
        </p:blipFill>
        <p:spPr>
          <a:xfrm>
            <a:off x="5681662" y="8879724"/>
            <a:ext cx="582186" cy="850714"/>
          </a:xfrm>
          <a:prstGeom prst="rect">
            <a:avLst/>
          </a:prstGeom>
        </p:spPr>
      </p:pic>
      <p:pic>
        <p:nvPicPr>
          <p:cNvPr id="9" name="Picture 8">
            <a:extLst>
              <a:ext uri="{FF2B5EF4-FFF2-40B4-BE49-F238E27FC236}">
                <a16:creationId xmlns:a16="http://schemas.microsoft.com/office/drawing/2014/main" id="{8E0DC850-C8B3-4331-8845-1E6DC421D2A3}"/>
              </a:ext>
            </a:extLst>
          </p:cNvPr>
          <p:cNvPicPr>
            <a:picLocks noChangeAspect="1"/>
          </p:cNvPicPr>
          <p:nvPr/>
        </p:nvPicPr>
        <p:blipFill>
          <a:blip r:embed="rId4"/>
          <a:stretch>
            <a:fillRect/>
          </a:stretch>
        </p:blipFill>
        <p:spPr>
          <a:xfrm>
            <a:off x="449718" y="8913305"/>
            <a:ext cx="573003" cy="840545"/>
          </a:xfrm>
          <a:prstGeom prst="rect">
            <a:avLst/>
          </a:prstGeom>
        </p:spPr>
      </p:pic>
      <p:pic>
        <p:nvPicPr>
          <p:cNvPr id="10" name="Picture 9">
            <a:extLst>
              <a:ext uri="{FF2B5EF4-FFF2-40B4-BE49-F238E27FC236}">
                <a16:creationId xmlns:a16="http://schemas.microsoft.com/office/drawing/2014/main" id="{9B880F79-2391-4A17-ADBB-504D325820C5}"/>
              </a:ext>
            </a:extLst>
          </p:cNvPr>
          <p:cNvPicPr>
            <a:picLocks noChangeAspect="1"/>
          </p:cNvPicPr>
          <p:nvPr/>
        </p:nvPicPr>
        <p:blipFill>
          <a:blip r:embed="rId5"/>
          <a:stretch>
            <a:fillRect/>
          </a:stretch>
        </p:blipFill>
        <p:spPr>
          <a:xfrm>
            <a:off x="1641159" y="8903120"/>
            <a:ext cx="582186" cy="850730"/>
          </a:xfrm>
          <a:prstGeom prst="rect">
            <a:avLst/>
          </a:prstGeom>
        </p:spPr>
      </p:pic>
      <p:pic>
        <p:nvPicPr>
          <p:cNvPr id="11" name="Picture 10">
            <a:extLst>
              <a:ext uri="{FF2B5EF4-FFF2-40B4-BE49-F238E27FC236}">
                <a16:creationId xmlns:a16="http://schemas.microsoft.com/office/drawing/2014/main" id="{42A8BEE8-C61C-49E8-95C8-C8955DAF7583}"/>
              </a:ext>
            </a:extLst>
          </p:cNvPr>
          <p:cNvPicPr>
            <a:picLocks noChangeAspect="1"/>
          </p:cNvPicPr>
          <p:nvPr/>
        </p:nvPicPr>
        <p:blipFill>
          <a:blip r:embed="rId6"/>
          <a:stretch>
            <a:fillRect/>
          </a:stretch>
        </p:blipFill>
        <p:spPr>
          <a:xfrm>
            <a:off x="2884495" y="8913305"/>
            <a:ext cx="654582" cy="850729"/>
          </a:xfrm>
          <a:prstGeom prst="rect">
            <a:avLst/>
          </a:prstGeom>
        </p:spPr>
      </p:pic>
      <p:pic>
        <p:nvPicPr>
          <p:cNvPr id="12" name="Picture 11">
            <a:extLst>
              <a:ext uri="{FF2B5EF4-FFF2-40B4-BE49-F238E27FC236}">
                <a16:creationId xmlns:a16="http://schemas.microsoft.com/office/drawing/2014/main" id="{C975B6B5-FBA7-4B14-B4CB-CDD6D8777A0A}"/>
              </a:ext>
            </a:extLst>
          </p:cNvPr>
          <p:cNvPicPr>
            <a:picLocks noChangeAspect="1"/>
          </p:cNvPicPr>
          <p:nvPr/>
        </p:nvPicPr>
        <p:blipFill>
          <a:blip r:embed="rId7"/>
          <a:stretch>
            <a:fillRect/>
          </a:stretch>
        </p:blipFill>
        <p:spPr>
          <a:xfrm>
            <a:off x="4278371" y="8889893"/>
            <a:ext cx="612275" cy="840545"/>
          </a:xfrm>
          <a:prstGeom prst="rect">
            <a:avLst/>
          </a:prstGeom>
        </p:spPr>
      </p:pic>
      <p:sp>
        <p:nvSpPr>
          <p:cNvPr id="13" name="TextBox 12">
            <a:extLst>
              <a:ext uri="{FF2B5EF4-FFF2-40B4-BE49-F238E27FC236}">
                <a16:creationId xmlns:a16="http://schemas.microsoft.com/office/drawing/2014/main" id="{8A486CD2-6334-4626-B130-57EE4E2BD986}"/>
              </a:ext>
            </a:extLst>
          </p:cNvPr>
          <p:cNvSpPr txBox="1"/>
          <p:nvPr/>
        </p:nvSpPr>
        <p:spPr>
          <a:xfrm>
            <a:off x="1641159" y="827525"/>
            <a:ext cx="4257099" cy="338554"/>
          </a:xfrm>
          <a:prstGeom prst="rect">
            <a:avLst/>
          </a:prstGeom>
          <a:noFill/>
        </p:spPr>
        <p:txBody>
          <a:bodyPr wrap="square" rtlCol="0">
            <a:spAutoFit/>
          </a:bodyPr>
          <a:lstStyle/>
          <a:p>
            <a:r>
              <a:rPr lang="en-GB" sz="1600" b="1" dirty="0">
                <a:solidFill>
                  <a:srgbClr val="02765C"/>
                </a:solidFill>
              </a:rPr>
              <a:t>Ready		Respectful			 Safe</a:t>
            </a:r>
          </a:p>
        </p:txBody>
      </p:sp>
      <p:sp>
        <p:nvSpPr>
          <p:cNvPr id="45" name="TextBox 44">
            <a:extLst>
              <a:ext uri="{FF2B5EF4-FFF2-40B4-BE49-F238E27FC236}">
                <a16:creationId xmlns:a16="http://schemas.microsoft.com/office/drawing/2014/main" id="{F578A029-71DB-40C3-BEB7-3DF0F26CE642}"/>
              </a:ext>
            </a:extLst>
          </p:cNvPr>
          <p:cNvSpPr txBox="1"/>
          <p:nvPr/>
        </p:nvSpPr>
        <p:spPr>
          <a:xfrm>
            <a:off x="2402146" y="175562"/>
            <a:ext cx="2273863" cy="338554"/>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GB" sz="1600" b="1" dirty="0">
                <a:solidFill>
                  <a:srgbClr val="02765C"/>
                </a:solidFill>
                <a:latin typeface="Arial Narrow" panose="020B0606020202030204" pitchFamily="34" charset="0"/>
              </a:rPr>
              <a:t>Year 3</a:t>
            </a:r>
          </a:p>
        </p:txBody>
      </p:sp>
      <p:sp>
        <p:nvSpPr>
          <p:cNvPr id="49" name="Rectangle 48">
            <a:extLst>
              <a:ext uri="{FF2B5EF4-FFF2-40B4-BE49-F238E27FC236}">
                <a16:creationId xmlns:a16="http://schemas.microsoft.com/office/drawing/2014/main" id="{FCC4F3D7-9E65-ABE4-8357-7C6057335BE2}"/>
              </a:ext>
            </a:extLst>
          </p:cNvPr>
          <p:cNvSpPr/>
          <p:nvPr/>
        </p:nvSpPr>
        <p:spPr>
          <a:xfrm>
            <a:off x="161447" y="1830470"/>
            <a:ext cx="6452349" cy="2336014"/>
          </a:xfrm>
          <a:prstGeom prst="rect">
            <a:avLst/>
          </a:prstGeom>
          <a:solidFill>
            <a:srgbClr val="D2F2E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b="1" dirty="0">
              <a:solidFill>
                <a:schemeClr val="tx1"/>
              </a:solidFill>
            </a:endParaRPr>
          </a:p>
          <a:p>
            <a:pPr algn="ctr"/>
            <a:r>
              <a:rPr lang="en-GB" sz="1400" b="1" dirty="0">
                <a:solidFill>
                  <a:schemeClr val="tx1"/>
                </a:solidFill>
              </a:rPr>
              <a:t>Why this particular book and not something else?</a:t>
            </a:r>
          </a:p>
          <a:p>
            <a:r>
              <a:rPr lang="en-GB" sz="1400" dirty="0">
                <a:solidFill>
                  <a:schemeClr val="tx1"/>
                </a:solidFill>
              </a:rPr>
              <a:t>This book aligns perfectly to our whole school value of aspiration. The Accidental Billionaire shows the children that success isn’t easy and that our goals should be driven by aspiring to improve ourselves. The lead character in this story, Jasper, shows Year 3 how his character is developed through overcoming difficulties and problems – the end result is that he is a better version of himself.</a:t>
            </a:r>
          </a:p>
          <a:p>
            <a:r>
              <a:rPr lang="en-GB" sz="1400" dirty="0">
                <a:solidFill>
                  <a:schemeClr val="tx1"/>
                </a:solidFill>
              </a:rPr>
              <a:t>We love the structure of this story – children quickly relate to the main character, the dilemma of the story is very easy to identify and then the end moral is clear. Y3 deconstruct the sequence of the story and analyse how the author, Tom McLaughlin, tackled each part of his wonderful story.</a:t>
            </a:r>
            <a:endParaRPr lang="en-GB" sz="1200" dirty="0">
              <a:solidFill>
                <a:schemeClr val="tx1"/>
              </a:solidFill>
            </a:endParaRPr>
          </a:p>
          <a:p>
            <a:pPr algn="ctr">
              <a:lnSpc>
                <a:spcPct val="150000"/>
              </a:lnSpc>
            </a:pPr>
            <a:endParaRPr lang="en-GB" sz="1200" b="1" dirty="0">
              <a:solidFill>
                <a:schemeClr val="tx1"/>
              </a:solidFill>
            </a:endParaRPr>
          </a:p>
        </p:txBody>
      </p:sp>
      <p:sp>
        <p:nvSpPr>
          <p:cNvPr id="50" name="Rectangle 49">
            <a:extLst>
              <a:ext uri="{FF2B5EF4-FFF2-40B4-BE49-F238E27FC236}">
                <a16:creationId xmlns:a16="http://schemas.microsoft.com/office/drawing/2014/main" id="{49906DA1-5D65-B727-2CFD-1EF0B3FBE53D}"/>
              </a:ext>
            </a:extLst>
          </p:cNvPr>
          <p:cNvSpPr/>
          <p:nvPr/>
        </p:nvSpPr>
        <p:spPr>
          <a:xfrm>
            <a:off x="161447" y="1206205"/>
            <a:ext cx="6469811" cy="504176"/>
          </a:xfrm>
          <a:prstGeom prst="rect">
            <a:avLst/>
          </a:prstGeom>
          <a:solidFill>
            <a:srgbClr val="D2F2E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dirty="0">
                <a:solidFill>
                  <a:schemeClr val="tx1"/>
                </a:solidFill>
              </a:rPr>
              <a:t>The Accidental Billionaire </a:t>
            </a:r>
          </a:p>
        </p:txBody>
      </p:sp>
      <p:sp>
        <p:nvSpPr>
          <p:cNvPr id="51" name="Rectangle 50">
            <a:extLst>
              <a:ext uri="{FF2B5EF4-FFF2-40B4-BE49-F238E27FC236}">
                <a16:creationId xmlns:a16="http://schemas.microsoft.com/office/drawing/2014/main" id="{FF0A0C2D-53E1-DCE5-3229-DFA113DB078B}"/>
              </a:ext>
            </a:extLst>
          </p:cNvPr>
          <p:cNvSpPr/>
          <p:nvPr/>
        </p:nvSpPr>
        <p:spPr>
          <a:xfrm>
            <a:off x="3465786" y="4316372"/>
            <a:ext cx="3148010" cy="4198289"/>
          </a:xfrm>
          <a:prstGeom prst="rect">
            <a:avLst/>
          </a:prstGeom>
          <a:solidFill>
            <a:srgbClr val="D2F2E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400" b="1" dirty="0">
                <a:solidFill>
                  <a:schemeClr val="tx1"/>
                </a:solidFill>
              </a:rPr>
              <a:t>School values this book reinforces:</a:t>
            </a:r>
          </a:p>
          <a:p>
            <a:r>
              <a:rPr lang="en-GB" sz="1400" dirty="0">
                <a:solidFill>
                  <a:schemeClr val="tx1"/>
                </a:solidFill>
              </a:rPr>
              <a:t>Aspiration is our key value within this unit and we discuss how we should all aspire to be the best version of ourselves.  – instead of measuring success by how much money we have, we should instead measure our success by happiness and the positive impact we have on others. </a:t>
            </a:r>
          </a:p>
          <a:p>
            <a:endParaRPr lang="en-GB" sz="1400" dirty="0">
              <a:solidFill>
                <a:schemeClr val="tx1"/>
              </a:solidFill>
            </a:endParaRPr>
          </a:p>
          <a:p>
            <a:r>
              <a:rPr lang="en-GB" sz="1400" dirty="0">
                <a:solidFill>
                  <a:schemeClr val="tx1"/>
                </a:solidFill>
              </a:rPr>
              <a:t>After creating an invention, Jasper has the wealth to buy anything he dreams of – mansions, cars, sports teams… But is it wealth that makes him happiest?  </a:t>
            </a:r>
          </a:p>
          <a:p>
            <a:endParaRPr lang="en-GB" sz="1400" dirty="0">
              <a:solidFill>
                <a:schemeClr val="tx1"/>
              </a:solidFill>
            </a:endParaRPr>
          </a:p>
          <a:p>
            <a:r>
              <a:rPr lang="en-GB" sz="1400" b="1" dirty="0">
                <a:solidFill>
                  <a:schemeClr val="tx1"/>
                </a:solidFill>
                <a:ea typeface="Calibri" panose="020F0502020204030204" pitchFamily="34" charset="0"/>
                <a:cs typeface="Times New Roman" panose="02020603050405020304" pitchFamily="18" charset="0"/>
              </a:rPr>
              <a:t>Key Question:</a:t>
            </a:r>
          </a:p>
          <a:p>
            <a:endParaRPr lang="en-GB" sz="1400" b="1" dirty="0">
              <a:solidFill>
                <a:schemeClr val="tx1"/>
              </a:solidFill>
              <a:ea typeface="Calibri" panose="020F0502020204030204" pitchFamily="34" charset="0"/>
              <a:cs typeface="Times New Roman" panose="02020603050405020304" pitchFamily="18" charset="0"/>
            </a:endParaRPr>
          </a:p>
          <a:p>
            <a:r>
              <a:rPr lang="en-GB" sz="1400" dirty="0">
                <a:solidFill>
                  <a:schemeClr val="tx1"/>
                </a:solidFill>
                <a:ea typeface="Calibri" panose="020F0502020204030204" pitchFamily="34" charset="0"/>
                <a:cs typeface="Times New Roman" panose="02020603050405020304" pitchFamily="18" charset="0"/>
              </a:rPr>
              <a:t>Is money always  sign of success?</a:t>
            </a:r>
          </a:p>
          <a:p>
            <a:r>
              <a:rPr lang="en-GB" sz="1400" dirty="0">
                <a:solidFill>
                  <a:schemeClr val="tx1"/>
                </a:solidFill>
                <a:ea typeface="Calibri" panose="020F0502020204030204" pitchFamily="34" charset="0"/>
                <a:cs typeface="Times New Roman" panose="02020603050405020304" pitchFamily="18" charset="0"/>
              </a:rPr>
              <a:t>Is Jasper happier when he is rich? </a:t>
            </a:r>
          </a:p>
        </p:txBody>
      </p:sp>
      <p:pic>
        <p:nvPicPr>
          <p:cNvPr id="1026" name="Picture 2">
            <a:extLst>
              <a:ext uri="{FF2B5EF4-FFF2-40B4-BE49-F238E27FC236}">
                <a16:creationId xmlns:a16="http://schemas.microsoft.com/office/drawing/2014/main" id="{8E469D2B-7A54-2558-BF0F-F323A37A03A9}"/>
              </a:ext>
            </a:extLst>
          </p:cNvPr>
          <p:cNvPicPr>
            <a:picLocks noChangeAspect="1" noChangeArrowheads="1"/>
          </p:cNvPicPr>
          <p:nvPr/>
        </p:nvPicPr>
        <p:blipFill rotWithShape="1">
          <a:blip r:embed="rId8">
            <a:extLst>
              <a:ext uri="{28A0092B-C50C-407E-A947-70E740481C1C}">
                <a14:useLocalDpi xmlns:a14="http://schemas.microsoft.com/office/drawing/2010/main" val="0"/>
              </a:ext>
            </a:extLst>
          </a:blip>
          <a:srcRect l="12460" t="6648" r="19309" b="4325"/>
          <a:stretch/>
        </p:blipFill>
        <p:spPr bwMode="auto">
          <a:xfrm>
            <a:off x="156866" y="4383534"/>
            <a:ext cx="3235349" cy="422146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2858338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 name="Picture 45">
            <a:extLst>
              <a:ext uri="{FF2B5EF4-FFF2-40B4-BE49-F238E27FC236}">
                <a16:creationId xmlns:a16="http://schemas.microsoft.com/office/drawing/2014/main" id="{F7D55099-303D-46C6-90ED-720064FAC6B7}"/>
              </a:ext>
            </a:extLst>
          </p:cNvPr>
          <p:cNvPicPr>
            <a:picLocks noChangeAspect="1"/>
          </p:cNvPicPr>
          <p:nvPr/>
        </p:nvPicPr>
        <p:blipFill>
          <a:blip r:embed="rId2"/>
          <a:stretch>
            <a:fillRect/>
          </a:stretch>
        </p:blipFill>
        <p:spPr>
          <a:xfrm>
            <a:off x="0" y="152150"/>
            <a:ext cx="6858000" cy="951186"/>
          </a:xfrm>
          <a:prstGeom prst="rect">
            <a:avLst/>
          </a:prstGeom>
        </p:spPr>
      </p:pic>
      <p:sp>
        <p:nvSpPr>
          <p:cNvPr id="47" name="TextBox 46">
            <a:extLst>
              <a:ext uri="{FF2B5EF4-FFF2-40B4-BE49-F238E27FC236}">
                <a16:creationId xmlns:a16="http://schemas.microsoft.com/office/drawing/2014/main" id="{78BAA288-EF5E-4ADE-8163-A1EF3C7ED9A8}"/>
              </a:ext>
            </a:extLst>
          </p:cNvPr>
          <p:cNvSpPr txBox="1"/>
          <p:nvPr/>
        </p:nvSpPr>
        <p:spPr>
          <a:xfrm>
            <a:off x="5972755" y="296342"/>
            <a:ext cx="850900" cy="738664"/>
          </a:xfrm>
          <a:prstGeom prst="rect">
            <a:avLst/>
          </a:prstGeom>
          <a:noFill/>
        </p:spPr>
        <p:txBody>
          <a:bodyPr wrap="square" rtlCol="0">
            <a:spAutoFit/>
          </a:bodyPr>
          <a:lstStyle/>
          <a:p>
            <a:pPr algn="ctr"/>
            <a:r>
              <a:rPr lang="en-GB" sz="1400" b="1" dirty="0">
                <a:solidFill>
                  <a:srgbClr val="02765C"/>
                </a:solidFill>
                <a:latin typeface="Arial Narrow" panose="020B0606020202030204" pitchFamily="34" charset="0"/>
              </a:rPr>
              <a:t>Summer term </a:t>
            </a:r>
          </a:p>
          <a:p>
            <a:pPr algn="ctr"/>
            <a:r>
              <a:rPr lang="en-GB" sz="1400" b="1" dirty="0">
                <a:solidFill>
                  <a:srgbClr val="02765C"/>
                </a:solidFill>
                <a:latin typeface="Arial Narrow" panose="020B0606020202030204" pitchFamily="34" charset="0"/>
              </a:rPr>
              <a:t>1</a:t>
            </a:r>
          </a:p>
        </p:txBody>
      </p:sp>
      <p:sp>
        <p:nvSpPr>
          <p:cNvPr id="13" name="TextBox 12">
            <a:extLst>
              <a:ext uri="{FF2B5EF4-FFF2-40B4-BE49-F238E27FC236}">
                <a16:creationId xmlns:a16="http://schemas.microsoft.com/office/drawing/2014/main" id="{8A486CD2-6334-4626-B130-57EE4E2BD986}"/>
              </a:ext>
            </a:extLst>
          </p:cNvPr>
          <p:cNvSpPr txBox="1"/>
          <p:nvPr/>
        </p:nvSpPr>
        <p:spPr>
          <a:xfrm>
            <a:off x="1641159" y="827525"/>
            <a:ext cx="4257099" cy="338554"/>
          </a:xfrm>
          <a:prstGeom prst="rect">
            <a:avLst/>
          </a:prstGeom>
          <a:noFill/>
        </p:spPr>
        <p:txBody>
          <a:bodyPr wrap="square" rtlCol="0">
            <a:spAutoFit/>
          </a:bodyPr>
          <a:lstStyle/>
          <a:p>
            <a:r>
              <a:rPr lang="en-GB" sz="1600" b="1" dirty="0">
                <a:solidFill>
                  <a:srgbClr val="02765C"/>
                </a:solidFill>
              </a:rPr>
              <a:t>Ready		Respectful			 Safe</a:t>
            </a:r>
          </a:p>
        </p:txBody>
      </p:sp>
      <p:sp>
        <p:nvSpPr>
          <p:cNvPr id="45" name="TextBox 44">
            <a:extLst>
              <a:ext uri="{FF2B5EF4-FFF2-40B4-BE49-F238E27FC236}">
                <a16:creationId xmlns:a16="http://schemas.microsoft.com/office/drawing/2014/main" id="{F578A029-71DB-40C3-BEB7-3DF0F26CE642}"/>
              </a:ext>
            </a:extLst>
          </p:cNvPr>
          <p:cNvSpPr txBox="1"/>
          <p:nvPr/>
        </p:nvSpPr>
        <p:spPr>
          <a:xfrm>
            <a:off x="2402146" y="175562"/>
            <a:ext cx="2273863" cy="338554"/>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GB" sz="1600" b="1" dirty="0">
                <a:solidFill>
                  <a:srgbClr val="02765C"/>
                </a:solidFill>
                <a:latin typeface="Arial Narrow" panose="020B0606020202030204" pitchFamily="34" charset="0"/>
              </a:rPr>
              <a:t>Year 3</a:t>
            </a:r>
          </a:p>
        </p:txBody>
      </p:sp>
      <p:sp>
        <p:nvSpPr>
          <p:cNvPr id="49" name="Rectangle 48">
            <a:extLst>
              <a:ext uri="{FF2B5EF4-FFF2-40B4-BE49-F238E27FC236}">
                <a16:creationId xmlns:a16="http://schemas.microsoft.com/office/drawing/2014/main" id="{FCC4F3D7-9E65-ABE4-8357-7C6057335BE2}"/>
              </a:ext>
            </a:extLst>
          </p:cNvPr>
          <p:cNvSpPr/>
          <p:nvPr/>
        </p:nvSpPr>
        <p:spPr>
          <a:xfrm>
            <a:off x="118317" y="4182438"/>
            <a:ext cx="6455787" cy="5548000"/>
          </a:xfrm>
          <a:prstGeom prst="rect">
            <a:avLst/>
          </a:prstGeom>
          <a:solidFill>
            <a:srgbClr val="D2F2E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solidFill>
                  <a:schemeClr val="tx1"/>
                </a:solidFill>
              </a:rPr>
              <a:t>Help at Home:</a:t>
            </a:r>
          </a:p>
          <a:p>
            <a:pPr algn="ctr"/>
            <a:endParaRPr lang="en-GB" sz="1200" b="1" dirty="0">
              <a:solidFill>
                <a:schemeClr val="tx1"/>
              </a:solidFill>
            </a:endParaRPr>
          </a:p>
          <a:p>
            <a:r>
              <a:rPr lang="en-GB" sz="1100" dirty="0">
                <a:solidFill>
                  <a:schemeClr val="tx1"/>
                </a:solidFill>
              </a:rPr>
              <a:t>1) Think about some of the things that help your everyday life. From a simple tin opener to a complex phone, there have been many inventions, each designed to make our lives easier. Draw a detailed diagram of an invention in your home. If you choose an electronic device (we expect many children to choose Xbox or </a:t>
            </a:r>
            <a:r>
              <a:rPr lang="en-GB" sz="1100" dirty="0" err="1">
                <a:solidFill>
                  <a:schemeClr val="tx1"/>
                </a:solidFill>
              </a:rPr>
              <a:t>Playstation</a:t>
            </a:r>
            <a:r>
              <a:rPr lang="en-GB" sz="1100" dirty="0">
                <a:solidFill>
                  <a:schemeClr val="tx1"/>
                </a:solidFill>
              </a:rPr>
              <a:t> or Nintendo Switch), try to find a diagram online of the inside of the machine rather than drawing just what it looks like on the outside.</a:t>
            </a:r>
          </a:p>
          <a:p>
            <a:r>
              <a:rPr lang="en-GB" sz="1100" dirty="0">
                <a:solidFill>
                  <a:schemeClr val="tx1"/>
                </a:solidFill>
              </a:rPr>
              <a:t>2) Research a real inventor. Create a profile including where and when they were born and if they needed to overcome any difficulties to make their invention a success.</a:t>
            </a:r>
          </a:p>
          <a:p>
            <a:r>
              <a:rPr lang="en-GB" sz="1100" dirty="0">
                <a:solidFill>
                  <a:schemeClr val="tx1"/>
                </a:solidFill>
              </a:rPr>
              <a:t>3) Thinking about aspiration… Can you think of any book characters that had dreams of success? What problems did they encounter along the way? Create a character profile of a fictional character, like Jasper in our story, who aimed high.</a:t>
            </a:r>
          </a:p>
          <a:p>
            <a:r>
              <a:rPr lang="en-GB" sz="1100" dirty="0">
                <a:solidFill>
                  <a:schemeClr val="tx1"/>
                </a:solidFill>
              </a:rPr>
              <a:t>4) Turn this cartoon into direct speech. Remember to punctuate your speech accurately.</a:t>
            </a:r>
          </a:p>
          <a:p>
            <a:endParaRPr lang="en-GB" sz="1100" dirty="0">
              <a:solidFill>
                <a:schemeClr val="tx1"/>
              </a:solidFill>
            </a:endParaRPr>
          </a:p>
          <a:p>
            <a:endParaRPr lang="en-GB" sz="1100" dirty="0">
              <a:solidFill>
                <a:schemeClr val="tx1"/>
              </a:solidFill>
            </a:endParaRPr>
          </a:p>
          <a:p>
            <a:endParaRPr lang="en-GB" sz="1100" dirty="0">
              <a:solidFill>
                <a:schemeClr val="tx1"/>
              </a:solidFill>
            </a:endParaRPr>
          </a:p>
          <a:p>
            <a:endParaRPr lang="en-GB" sz="1100" dirty="0">
              <a:solidFill>
                <a:schemeClr val="tx1"/>
              </a:solidFill>
            </a:endParaRPr>
          </a:p>
          <a:p>
            <a:endParaRPr lang="en-GB" sz="1100" dirty="0">
              <a:solidFill>
                <a:schemeClr val="tx1"/>
              </a:solidFill>
            </a:endParaRPr>
          </a:p>
          <a:p>
            <a:endParaRPr lang="en-GB" sz="1100" dirty="0">
              <a:solidFill>
                <a:schemeClr val="tx1"/>
              </a:solidFill>
            </a:endParaRPr>
          </a:p>
          <a:p>
            <a:endParaRPr lang="en-GB" sz="1100" dirty="0">
              <a:solidFill>
                <a:schemeClr val="tx1"/>
              </a:solidFill>
            </a:endParaRPr>
          </a:p>
          <a:p>
            <a:endParaRPr lang="en-GB" sz="1100" dirty="0">
              <a:solidFill>
                <a:schemeClr val="tx1"/>
              </a:solidFill>
            </a:endParaRPr>
          </a:p>
          <a:p>
            <a:endParaRPr lang="en-GB" sz="1100" dirty="0">
              <a:solidFill>
                <a:schemeClr val="tx1"/>
              </a:solidFill>
            </a:endParaRPr>
          </a:p>
          <a:p>
            <a:endParaRPr lang="en-GB" sz="1100" dirty="0">
              <a:solidFill>
                <a:schemeClr val="tx1"/>
              </a:solidFill>
            </a:endParaRPr>
          </a:p>
          <a:p>
            <a:endParaRPr lang="en-GB" sz="1100" dirty="0">
              <a:solidFill>
                <a:schemeClr val="tx1"/>
              </a:solidFill>
            </a:endParaRPr>
          </a:p>
          <a:p>
            <a:endParaRPr lang="en-GB" sz="1100" dirty="0">
              <a:solidFill>
                <a:schemeClr val="tx1"/>
              </a:solidFill>
            </a:endParaRPr>
          </a:p>
          <a:p>
            <a:endParaRPr lang="en-GB" sz="1100" dirty="0">
              <a:solidFill>
                <a:schemeClr val="tx1"/>
              </a:solidFill>
            </a:endParaRPr>
          </a:p>
          <a:p>
            <a:endParaRPr lang="en-GB" sz="1100" dirty="0">
              <a:solidFill>
                <a:schemeClr val="tx1"/>
              </a:solidFill>
            </a:endParaRPr>
          </a:p>
          <a:p>
            <a:endParaRPr lang="en-GB" sz="1100" dirty="0">
              <a:solidFill>
                <a:schemeClr val="tx1"/>
              </a:solidFill>
            </a:endParaRPr>
          </a:p>
          <a:p>
            <a:endParaRPr lang="en-GB" sz="1100" dirty="0">
              <a:solidFill>
                <a:schemeClr val="tx1"/>
              </a:solidFill>
            </a:endParaRPr>
          </a:p>
          <a:p>
            <a:endParaRPr lang="en-GB" sz="1100" dirty="0">
              <a:solidFill>
                <a:schemeClr val="tx1"/>
              </a:solidFill>
            </a:endParaRPr>
          </a:p>
          <a:p>
            <a:r>
              <a:rPr lang="en-GB" sz="1100" dirty="0">
                <a:solidFill>
                  <a:schemeClr val="tx1"/>
                </a:solidFill>
              </a:rPr>
              <a:t>5) What would be your ideal job when you are an adult and why?</a:t>
            </a:r>
          </a:p>
          <a:p>
            <a:r>
              <a:rPr lang="en-GB" sz="1100" dirty="0">
                <a:solidFill>
                  <a:schemeClr val="tx1"/>
                </a:solidFill>
              </a:rPr>
              <a:t>6) Would you rather have a talking cat or a dog that can fly?</a:t>
            </a:r>
          </a:p>
        </p:txBody>
      </p:sp>
      <p:sp>
        <p:nvSpPr>
          <p:cNvPr id="2" name="Rectangle 1">
            <a:extLst>
              <a:ext uri="{FF2B5EF4-FFF2-40B4-BE49-F238E27FC236}">
                <a16:creationId xmlns:a16="http://schemas.microsoft.com/office/drawing/2014/main" id="{B111C7C9-4401-CC6A-E4F1-66B6BFF95CD9}"/>
              </a:ext>
            </a:extLst>
          </p:cNvPr>
          <p:cNvSpPr/>
          <p:nvPr/>
        </p:nvSpPr>
        <p:spPr>
          <a:xfrm>
            <a:off x="118318" y="2930572"/>
            <a:ext cx="6455787" cy="1172302"/>
          </a:xfrm>
          <a:prstGeom prst="rect">
            <a:avLst/>
          </a:prstGeom>
          <a:solidFill>
            <a:srgbClr val="D2F2E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solidFill>
                  <a:schemeClr val="tx1"/>
                </a:solidFill>
              </a:rPr>
              <a:t>Writing Composition in school:</a:t>
            </a:r>
          </a:p>
          <a:p>
            <a:pPr algn="ctr"/>
            <a:endParaRPr lang="en-GB" sz="1200" b="1" dirty="0">
              <a:solidFill>
                <a:schemeClr val="tx1"/>
              </a:solidFill>
            </a:endParaRPr>
          </a:p>
          <a:p>
            <a:r>
              <a:rPr lang="en-GB" sz="1100" dirty="0">
                <a:solidFill>
                  <a:schemeClr val="tx1"/>
                </a:solidFill>
              </a:rPr>
              <a:t>Children will build a character profile which will make the character’s moral values obvious to the reader – of course, their character will show aspiration and curiosity.</a:t>
            </a:r>
          </a:p>
          <a:p>
            <a:r>
              <a:rPr lang="en-GB" sz="1100" dirty="0">
                <a:solidFill>
                  <a:schemeClr val="tx1"/>
                </a:solidFill>
              </a:rPr>
              <a:t>We look forward to the Year 3 children inventing a crazy machine… which goes wrong! This will give a perfect opportunity to describe the dilemma and the outcome.</a:t>
            </a:r>
          </a:p>
        </p:txBody>
      </p:sp>
      <p:sp>
        <p:nvSpPr>
          <p:cNvPr id="3" name="Rectangle 2">
            <a:extLst>
              <a:ext uri="{FF2B5EF4-FFF2-40B4-BE49-F238E27FC236}">
                <a16:creationId xmlns:a16="http://schemas.microsoft.com/office/drawing/2014/main" id="{480D3765-3B02-5778-7095-C267619F44F5}"/>
              </a:ext>
            </a:extLst>
          </p:cNvPr>
          <p:cNvSpPr/>
          <p:nvPr/>
        </p:nvSpPr>
        <p:spPr>
          <a:xfrm>
            <a:off x="120512" y="1209487"/>
            <a:ext cx="6455787" cy="1657623"/>
          </a:xfrm>
          <a:prstGeom prst="rect">
            <a:avLst/>
          </a:prstGeom>
          <a:solidFill>
            <a:srgbClr val="D2F2E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solidFill>
                  <a:schemeClr val="tx1"/>
                </a:solidFill>
                <a:latin typeface="Calibri" panose="020F0502020204030204" pitchFamily="34" charset="0"/>
                <a:cs typeface="Calibri" panose="020F0502020204030204" pitchFamily="34" charset="0"/>
              </a:rPr>
              <a:t>English Skills that will be developed through this unit</a:t>
            </a:r>
            <a:r>
              <a:rPr lang="en-GB" sz="1200" dirty="0">
                <a:solidFill>
                  <a:schemeClr val="tx1"/>
                </a:solidFill>
                <a:latin typeface="Comic Sans MS" panose="030F0702030302020204" pitchFamily="66" charset="0"/>
              </a:rPr>
              <a:t>:</a:t>
            </a:r>
          </a:p>
          <a:p>
            <a:r>
              <a:rPr lang="en-GB" sz="1100" dirty="0">
                <a:solidFill>
                  <a:schemeClr val="tx1"/>
                </a:solidFill>
              </a:rPr>
              <a:t>We use this book to unpick successful story structures. Stories tend to follow a set formula in that the reader is introduced to a main character, there will be a dilemma, the problem will get worse and then there will be a resolution and the main character will learn an important moral lesson. </a:t>
            </a:r>
          </a:p>
          <a:p>
            <a:pPr marL="171450" indent="-171450">
              <a:buFont typeface="Arial" panose="020B0604020202020204" pitchFamily="34" charset="0"/>
              <a:buChar char="•"/>
            </a:pPr>
            <a:r>
              <a:rPr lang="en-GB" sz="1100" dirty="0">
                <a:solidFill>
                  <a:schemeClr val="tx1"/>
                </a:solidFill>
              </a:rPr>
              <a:t>Children unpick how the author builds a character that the reader can relate to and like.</a:t>
            </a:r>
          </a:p>
          <a:p>
            <a:pPr marL="171450" indent="-171450">
              <a:buFont typeface="Arial" panose="020B0604020202020204" pitchFamily="34" charset="0"/>
              <a:buChar char="•"/>
            </a:pPr>
            <a:r>
              <a:rPr lang="en-GB" sz="1100" dirty="0">
                <a:solidFill>
                  <a:schemeClr val="tx1"/>
                </a:solidFill>
              </a:rPr>
              <a:t>Children create a character profile which leads to innovating their own character.</a:t>
            </a:r>
          </a:p>
          <a:p>
            <a:pPr marL="171450" indent="-171450">
              <a:buFont typeface="Arial" panose="020B0604020202020204" pitchFamily="34" charset="0"/>
              <a:buChar char="•"/>
            </a:pPr>
            <a:r>
              <a:rPr lang="en-GB" sz="1100" dirty="0">
                <a:solidFill>
                  <a:schemeClr val="tx1"/>
                </a:solidFill>
              </a:rPr>
              <a:t>Children learn how to plan a story using a range of story maps and plans.</a:t>
            </a:r>
          </a:p>
          <a:p>
            <a:pPr marL="171450" indent="-171450">
              <a:buFont typeface="Arial" panose="020B0604020202020204" pitchFamily="34" charset="0"/>
              <a:buChar char="•"/>
            </a:pPr>
            <a:r>
              <a:rPr lang="en-GB" sz="1100" dirty="0">
                <a:solidFill>
                  <a:schemeClr val="tx1"/>
                </a:solidFill>
              </a:rPr>
              <a:t>Children innovate a problem and an invention</a:t>
            </a:r>
          </a:p>
          <a:p>
            <a:pPr marL="171450" indent="-171450">
              <a:buFont typeface="Arial" panose="020B0604020202020204" pitchFamily="34" charset="0"/>
              <a:buChar char="•"/>
            </a:pPr>
            <a:r>
              <a:rPr lang="en-GB" sz="1100" dirty="0">
                <a:solidFill>
                  <a:schemeClr val="tx1"/>
                </a:solidFill>
              </a:rPr>
              <a:t>Children develop direct speech.</a:t>
            </a:r>
          </a:p>
        </p:txBody>
      </p:sp>
      <p:pic>
        <p:nvPicPr>
          <p:cNvPr id="2050" name="Picture 2" descr="Modern Inventions | Page 6 | Green Planet 4 Kids">
            <a:extLst>
              <a:ext uri="{FF2B5EF4-FFF2-40B4-BE49-F238E27FC236}">
                <a16:creationId xmlns:a16="http://schemas.microsoft.com/office/drawing/2014/main" id="{C6846FC3-9D8F-A13F-F179-9972BDDB67C0}"/>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2714" t="21154" r="1757"/>
          <a:stretch/>
        </p:blipFill>
        <p:spPr bwMode="auto">
          <a:xfrm>
            <a:off x="181927" y="6607533"/>
            <a:ext cx="6277453" cy="201611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5450814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 name="Picture 45">
            <a:extLst>
              <a:ext uri="{FF2B5EF4-FFF2-40B4-BE49-F238E27FC236}">
                <a16:creationId xmlns:a16="http://schemas.microsoft.com/office/drawing/2014/main" id="{F7D55099-303D-46C6-90ED-720064FAC6B7}"/>
              </a:ext>
            </a:extLst>
          </p:cNvPr>
          <p:cNvPicPr>
            <a:picLocks noChangeAspect="1"/>
          </p:cNvPicPr>
          <p:nvPr/>
        </p:nvPicPr>
        <p:blipFill>
          <a:blip r:embed="rId2"/>
          <a:stretch>
            <a:fillRect/>
          </a:stretch>
        </p:blipFill>
        <p:spPr>
          <a:xfrm>
            <a:off x="0" y="152150"/>
            <a:ext cx="6858000" cy="951186"/>
          </a:xfrm>
          <a:prstGeom prst="rect">
            <a:avLst/>
          </a:prstGeom>
        </p:spPr>
      </p:pic>
      <p:sp>
        <p:nvSpPr>
          <p:cNvPr id="47" name="TextBox 46">
            <a:extLst>
              <a:ext uri="{FF2B5EF4-FFF2-40B4-BE49-F238E27FC236}">
                <a16:creationId xmlns:a16="http://schemas.microsoft.com/office/drawing/2014/main" id="{78BAA288-EF5E-4ADE-8163-A1EF3C7ED9A8}"/>
              </a:ext>
            </a:extLst>
          </p:cNvPr>
          <p:cNvSpPr txBox="1"/>
          <p:nvPr/>
        </p:nvSpPr>
        <p:spPr>
          <a:xfrm>
            <a:off x="5972755" y="296342"/>
            <a:ext cx="850900" cy="738664"/>
          </a:xfrm>
          <a:prstGeom prst="rect">
            <a:avLst/>
          </a:prstGeom>
          <a:noFill/>
        </p:spPr>
        <p:txBody>
          <a:bodyPr wrap="square" rtlCol="0">
            <a:spAutoFit/>
          </a:bodyPr>
          <a:lstStyle/>
          <a:p>
            <a:pPr algn="ctr"/>
            <a:r>
              <a:rPr lang="en-GB" sz="1400" b="1" dirty="0">
                <a:solidFill>
                  <a:srgbClr val="02765C"/>
                </a:solidFill>
                <a:latin typeface="Arial Narrow" panose="020B0606020202030204" pitchFamily="34" charset="0"/>
              </a:rPr>
              <a:t>Summer term </a:t>
            </a:r>
          </a:p>
          <a:p>
            <a:pPr algn="ctr"/>
            <a:r>
              <a:rPr lang="en-GB" sz="1400" b="1" dirty="0">
                <a:solidFill>
                  <a:srgbClr val="02765C"/>
                </a:solidFill>
                <a:latin typeface="Arial Narrow" panose="020B0606020202030204" pitchFamily="34" charset="0"/>
              </a:rPr>
              <a:t>1</a:t>
            </a:r>
          </a:p>
        </p:txBody>
      </p:sp>
      <p:pic>
        <p:nvPicPr>
          <p:cNvPr id="8" name="Picture 7">
            <a:extLst>
              <a:ext uri="{FF2B5EF4-FFF2-40B4-BE49-F238E27FC236}">
                <a16:creationId xmlns:a16="http://schemas.microsoft.com/office/drawing/2014/main" id="{DB3FAF0D-940B-4A74-A09F-8C433CAA6434}"/>
              </a:ext>
            </a:extLst>
          </p:cNvPr>
          <p:cNvPicPr>
            <a:picLocks noChangeAspect="1"/>
          </p:cNvPicPr>
          <p:nvPr/>
        </p:nvPicPr>
        <p:blipFill>
          <a:blip r:embed="rId3"/>
          <a:stretch>
            <a:fillRect/>
          </a:stretch>
        </p:blipFill>
        <p:spPr>
          <a:xfrm>
            <a:off x="5681662" y="9127514"/>
            <a:ext cx="412611" cy="602924"/>
          </a:xfrm>
          <a:prstGeom prst="rect">
            <a:avLst/>
          </a:prstGeom>
        </p:spPr>
      </p:pic>
      <p:pic>
        <p:nvPicPr>
          <p:cNvPr id="9" name="Picture 8">
            <a:extLst>
              <a:ext uri="{FF2B5EF4-FFF2-40B4-BE49-F238E27FC236}">
                <a16:creationId xmlns:a16="http://schemas.microsoft.com/office/drawing/2014/main" id="{8E0DC850-C8B3-4331-8845-1E6DC421D2A3}"/>
              </a:ext>
            </a:extLst>
          </p:cNvPr>
          <p:cNvPicPr>
            <a:picLocks noChangeAspect="1"/>
          </p:cNvPicPr>
          <p:nvPr/>
        </p:nvPicPr>
        <p:blipFill>
          <a:blip r:embed="rId4"/>
          <a:stretch>
            <a:fillRect/>
          </a:stretch>
        </p:blipFill>
        <p:spPr>
          <a:xfrm>
            <a:off x="449718" y="9150927"/>
            <a:ext cx="411015" cy="602923"/>
          </a:xfrm>
          <a:prstGeom prst="rect">
            <a:avLst/>
          </a:prstGeom>
        </p:spPr>
      </p:pic>
      <p:pic>
        <p:nvPicPr>
          <p:cNvPr id="10" name="Picture 9">
            <a:extLst>
              <a:ext uri="{FF2B5EF4-FFF2-40B4-BE49-F238E27FC236}">
                <a16:creationId xmlns:a16="http://schemas.microsoft.com/office/drawing/2014/main" id="{9B880F79-2391-4A17-ADBB-504D325820C5}"/>
              </a:ext>
            </a:extLst>
          </p:cNvPr>
          <p:cNvPicPr>
            <a:picLocks noChangeAspect="1"/>
          </p:cNvPicPr>
          <p:nvPr/>
        </p:nvPicPr>
        <p:blipFill>
          <a:blip r:embed="rId5"/>
          <a:stretch>
            <a:fillRect/>
          </a:stretch>
        </p:blipFill>
        <p:spPr>
          <a:xfrm>
            <a:off x="1641159" y="9150926"/>
            <a:ext cx="412603" cy="602923"/>
          </a:xfrm>
          <a:prstGeom prst="rect">
            <a:avLst/>
          </a:prstGeom>
        </p:spPr>
      </p:pic>
      <p:pic>
        <p:nvPicPr>
          <p:cNvPr id="11" name="Picture 10">
            <a:extLst>
              <a:ext uri="{FF2B5EF4-FFF2-40B4-BE49-F238E27FC236}">
                <a16:creationId xmlns:a16="http://schemas.microsoft.com/office/drawing/2014/main" id="{42A8BEE8-C61C-49E8-95C8-C8955DAF7583}"/>
              </a:ext>
            </a:extLst>
          </p:cNvPr>
          <p:cNvPicPr>
            <a:picLocks noChangeAspect="1"/>
          </p:cNvPicPr>
          <p:nvPr/>
        </p:nvPicPr>
        <p:blipFill>
          <a:blip r:embed="rId6"/>
          <a:stretch>
            <a:fillRect/>
          </a:stretch>
        </p:blipFill>
        <p:spPr>
          <a:xfrm>
            <a:off x="2884495" y="9161111"/>
            <a:ext cx="463911" cy="602923"/>
          </a:xfrm>
          <a:prstGeom prst="rect">
            <a:avLst/>
          </a:prstGeom>
        </p:spPr>
      </p:pic>
      <p:pic>
        <p:nvPicPr>
          <p:cNvPr id="12" name="Picture 11">
            <a:extLst>
              <a:ext uri="{FF2B5EF4-FFF2-40B4-BE49-F238E27FC236}">
                <a16:creationId xmlns:a16="http://schemas.microsoft.com/office/drawing/2014/main" id="{C975B6B5-FBA7-4B14-B4CB-CDD6D8777A0A}"/>
              </a:ext>
            </a:extLst>
          </p:cNvPr>
          <p:cNvPicPr>
            <a:picLocks noChangeAspect="1"/>
          </p:cNvPicPr>
          <p:nvPr/>
        </p:nvPicPr>
        <p:blipFill>
          <a:blip r:embed="rId7"/>
          <a:stretch>
            <a:fillRect/>
          </a:stretch>
        </p:blipFill>
        <p:spPr>
          <a:xfrm>
            <a:off x="4278371" y="9161111"/>
            <a:ext cx="414713" cy="569327"/>
          </a:xfrm>
          <a:prstGeom prst="rect">
            <a:avLst/>
          </a:prstGeom>
        </p:spPr>
      </p:pic>
      <p:sp>
        <p:nvSpPr>
          <p:cNvPr id="13" name="TextBox 12">
            <a:extLst>
              <a:ext uri="{FF2B5EF4-FFF2-40B4-BE49-F238E27FC236}">
                <a16:creationId xmlns:a16="http://schemas.microsoft.com/office/drawing/2014/main" id="{8A486CD2-6334-4626-B130-57EE4E2BD986}"/>
              </a:ext>
            </a:extLst>
          </p:cNvPr>
          <p:cNvSpPr txBox="1"/>
          <p:nvPr/>
        </p:nvSpPr>
        <p:spPr>
          <a:xfrm>
            <a:off x="1641159" y="827525"/>
            <a:ext cx="4257099" cy="338554"/>
          </a:xfrm>
          <a:prstGeom prst="rect">
            <a:avLst/>
          </a:prstGeom>
          <a:noFill/>
        </p:spPr>
        <p:txBody>
          <a:bodyPr wrap="square" rtlCol="0">
            <a:spAutoFit/>
          </a:bodyPr>
          <a:lstStyle/>
          <a:p>
            <a:r>
              <a:rPr lang="en-GB" sz="1600" b="1" dirty="0">
                <a:solidFill>
                  <a:srgbClr val="02765C"/>
                </a:solidFill>
              </a:rPr>
              <a:t>Ready		Respectful			 Safe</a:t>
            </a:r>
          </a:p>
        </p:txBody>
      </p:sp>
      <p:sp>
        <p:nvSpPr>
          <p:cNvPr id="45" name="TextBox 44">
            <a:extLst>
              <a:ext uri="{FF2B5EF4-FFF2-40B4-BE49-F238E27FC236}">
                <a16:creationId xmlns:a16="http://schemas.microsoft.com/office/drawing/2014/main" id="{F578A029-71DB-40C3-BEB7-3DF0F26CE642}"/>
              </a:ext>
            </a:extLst>
          </p:cNvPr>
          <p:cNvSpPr txBox="1"/>
          <p:nvPr/>
        </p:nvSpPr>
        <p:spPr>
          <a:xfrm>
            <a:off x="2402146" y="175562"/>
            <a:ext cx="2273863" cy="338554"/>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GB" sz="1600" b="1" dirty="0">
                <a:solidFill>
                  <a:srgbClr val="02765C"/>
                </a:solidFill>
                <a:latin typeface="Arial Narrow" panose="020B0606020202030204" pitchFamily="34" charset="0"/>
              </a:rPr>
              <a:t>Year 3</a:t>
            </a:r>
          </a:p>
        </p:txBody>
      </p:sp>
      <p:sp>
        <p:nvSpPr>
          <p:cNvPr id="4" name="Rectangle 1">
            <a:extLst>
              <a:ext uri="{FF2B5EF4-FFF2-40B4-BE49-F238E27FC236}">
                <a16:creationId xmlns:a16="http://schemas.microsoft.com/office/drawing/2014/main" id="{E56F7592-BA31-BF76-C967-254C1A86E1FD}"/>
              </a:ext>
            </a:extLst>
          </p:cNvPr>
          <p:cNvSpPr>
            <a:spLocks noChangeArrowheads="1"/>
          </p:cNvSpPr>
          <p:nvPr/>
        </p:nvSpPr>
        <p:spPr bwMode="auto">
          <a:xfrm>
            <a:off x="704850" y="2636838"/>
            <a:ext cx="6858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5" name="TextBox 4">
            <a:extLst>
              <a:ext uri="{FF2B5EF4-FFF2-40B4-BE49-F238E27FC236}">
                <a16:creationId xmlns:a16="http://schemas.microsoft.com/office/drawing/2014/main" id="{12777FC4-CFBE-ADD0-5604-003CBAB05150}"/>
              </a:ext>
            </a:extLst>
          </p:cNvPr>
          <p:cNvSpPr txBox="1"/>
          <p:nvPr/>
        </p:nvSpPr>
        <p:spPr>
          <a:xfrm>
            <a:off x="190500" y="1160698"/>
            <a:ext cx="6362699" cy="2739211"/>
          </a:xfrm>
          <a:prstGeom prst="rect">
            <a:avLst/>
          </a:prstGeom>
          <a:noFill/>
        </p:spPr>
        <p:txBody>
          <a:bodyPr wrap="square">
            <a:spAutoFit/>
          </a:bodyPr>
          <a:lstStyle/>
          <a:p>
            <a:pPr algn="ctr"/>
            <a:r>
              <a:rPr lang="en-GB" sz="2000" b="1" dirty="0">
                <a:solidFill>
                  <a:schemeClr val="tx1"/>
                </a:solidFill>
              </a:rPr>
              <a:t>Other texts we use </a:t>
            </a:r>
            <a:r>
              <a:rPr lang="en-GB" sz="2000" b="1" dirty="0"/>
              <a:t>in school:</a:t>
            </a:r>
            <a:endParaRPr lang="en-GB" sz="2000" b="1" dirty="0">
              <a:solidFill>
                <a:schemeClr val="tx1"/>
              </a:solidFill>
            </a:endParaRPr>
          </a:p>
          <a:p>
            <a:pPr algn="ctr"/>
            <a:endParaRPr lang="en-GB" sz="2000" b="1" dirty="0"/>
          </a:p>
          <a:p>
            <a:pPr algn="ctr"/>
            <a:endParaRPr lang="en-GB" sz="2000" b="1" dirty="0">
              <a:solidFill>
                <a:schemeClr val="tx1"/>
              </a:solidFill>
            </a:endParaRPr>
          </a:p>
          <a:p>
            <a:pPr algn="ctr"/>
            <a:endParaRPr lang="en-GB" sz="2000" b="1" dirty="0"/>
          </a:p>
          <a:p>
            <a:pPr algn="ctr"/>
            <a:endParaRPr lang="en-GB" sz="2000" b="1" dirty="0">
              <a:solidFill>
                <a:schemeClr val="tx1"/>
              </a:solidFill>
            </a:endParaRPr>
          </a:p>
          <a:p>
            <a:pPr algn="ctr"/>
            <a:endParaRPr lang="en-GB" sz="2000" b="1" dirty="0"/>
          </a:p>
          <a:p>
            <a:pPr algn="ctr"/>
            <a:endParaRPr lang="en-GB" sz="2000" b="1" dirty="0">
              <a:solidFill>
                <a:schemeClr val="tx1"/>
              </a:solidFill>
            </a:endParaRPr>
          </a:p>
          <a:p>
            <a:pPr algn="ctr"/>
            <a:r>
              <a:rPr lang="en-GB" sz="2000" b="1" dirty="0">
                <a:solidFill>
                  <a:schemeClr val="tx1"/>
                </a:solidFill>
              </a:rPr>
              <a:t>Our Extended Book Spine</a:t>
            </a:r>
          </a:p>
          <a:p>
            <a:endParaRPr lang="en-GB" sz="1200" dirty="0">
              <a:solidFill>
                <a:schemeClr val="tx1"/>
              </a:solidFill>
            </a:endParaRPr>
          </a:p>
        </p:txBody>
      </p:sp>
      <p:pic>
        <p:nvPicPr>
          <p:cNvPr id="1026" name="Picture 2" descr="The Person Controller by David Baddiel | WHSmith">
            <a:extLst>
              <a:ext uri="{FF2B5EF4-FFF2-40B4-BE49-F238E27FC236}">
                <a16:creationId xmlns:a16="http://schemas.microsoft.com/office/drawing/2014/main" id="{87F39F59-2974-515B-711C-3EC7D61F1A64}"/>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90500" y="3622512"/>
            <a:ext cx="1262749" cy="2016258"/>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a:extLst>
              <a:ext uri="{FF2B5EF4-FFF2-40B4-BE49-F238E27FC236}">
                <a16:creationId xmlns:a16="http://schemas.microsoft.com/office/drawing/2014/main" id="{8C16BA52-EAB3-E355-1647-CCCA97770F09}"/>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31264" y="1610585"/>
            <a:ext cx="1265536" cy="1570143"/>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13470387-3B75-2FD3-5BC8-3BB83BBD6FE6}"/>
              </a:ext>
            </a:extLst>
          </p:cNvPr>
          <p:cNvSpPr txBox="1"/>
          <p:nvPr/>
        </p:nvSpPr>
        <p:spPr>
          <a:xfrm>
            <a:off x="1368492" y="1587052"/>
            <a:ext cx="1188326" cy="1615827"/>
          </a:xfrm>
          <a:prstGeom prst="rect">
            <a:avLst/>
          </a:prstGeom>
          <a:noFill/>
        </p:spPr>
        <p:txBody>
          <a:bodyPr wrap="square">
            <a:spAutoFit/>
          </a:bodyPr>
          <a:lstStyle/>
          <a:p>
            <a:r>
              <a:rPr lang="en-US" sz="1100" b="0" i="0" dirty="0">
                <a:solidFill>
                  <a:srgbClr val="0F1111"/>
                </a:solidFill>
                <a:effectLst/>
              </a:rPr>
              <a:t>Find out how, when and why the inventions which we take for granted today happened, and learn more about the people who created them. </a:t>
            </a:r>
            <a:endParaRPr lang="en-GB" sz="1100" dirty="0"/>
          </a:p>
        </p:txBody>
      </p:sp>
      <p:pic>
        <p:nvPicPr>
          <p:cNvPr id="1030" name="Picture 6">
            <a:extLst>
              <a:ext uri="{FF2B5EF4-FFF2-40B4-BE49-F238E27FC236}">
                <a16:creationId xmlns:a16="http://schemas.microsoft.com/office/drawing/2014/main" id="{D76D81E4-EC3C-85B2-027C-38C462DF67B4}"/>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527408" y="1610585"/>
            <a:ext cx="1212538" cy="1535677"/>
          </a:xfrm>
          <a:prstGeom prst="rect">
            <a:avLst/>
          </a:prstGeom>
          <a:noFill/>
          <a:extLst>
            <a:ext uri="{909E8E84-426E-40DD-AFC4-6F175D3DCCD1}">
              <a14:hiddenFill xmlns:a14="http://schemas.microsoft.com/office/drawing/2010/main">
                <a:solidFill>
                  <a:srgbClr val="FFFFFF"/>
                </a:solidFill>
              </a14:hiddenFill>
            </a:ext>
          </a:extLst>
        </p:spPr>
      </p:pic>
      <p:sp>
        <p:nvSpPr>
          <p:cNvPr id="17" name="TextBox 16">
            <a:extLst>
              <a:ext uri="{FF2B5EF4-FFF2-40B4-BE49-F238E27FC236}">
                <a16:creationId xmlns:a16="http://schemas.microsoft.com/office/drawing/2014/main" id="{4592B86E-AF27-DF63-392D-5BB84E2D5170}"/>
              </a:ext>
            </a:extLst>
          </p:cNvPr>
          <p:cNvSpPr txBox="1"/>
          <p:nvPr/>
        </p:nvSpPr>
        <p:spPr>
          <a:xfrm>
            <a:off x="3710535" y="1588412"/>
            <a:ext cx="1343048" cy="1615827"/>
          </a:xfrm>
          <a:prstGeom prst="rect">
            <a:avLst/>
          </a:prstGeom>
          <a:noFill/>
        </p:spPr>
        <p:txBody>
          <a:bodyPr wrap="square">
            <a:spAutoFit/>
          </a:bodyPr>
          <a:lstStyle/>
          <a:p>
            <a:r>
              <a:rPr lang="en-US" sz="1100" b="0" i="0" dirty="0">
                <a:solidFill>
                  <a:srgbClr val="0F1111"/>
                </a:solidFill>
                <a:effectLst/>
              </a:rPr>
              <a:t>Immerse yourself in the world of the spellbinding genius Leonardo da Vinci, master of art, architecture, engineering, mathematics and more. </a:t>
            </a:r>
            <a:endParaRPr lang="en-GB" sz="1100" dirty="0"/>
          </a:p>
        </p:txBody>
      </p:sp>
      <p:pic>
        <p:nvPicPr>
          <p:cNvPr id="1032" name="Picture 8" descr="Albert Einstein (72): Volume 69 (Little People, BIG DREAMS) : Sanchez  Vegara, Maria Isabel, Claude, Jean: Amazon.co.uk: Books">
            <a:extLst>
              <a:ext uri="{FF2B5EF4-FFF2-40B4-BE49-F238E27FC236}">
                <a16:creationId xmlns:a16="http://schemas.microsoft.com/office/drawing/2014/main" id="{3D92A12C-2079-E34E-0991-D9BD3567464E}"/>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90500" y="7354182"/>
            <a:ext cx="1402574" cy="1717828"/>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Nikola Tesla (83) (Little People, BIG DREAMS) : Sanchez Vegara, Maria  Isabel, Mostov, Alexander: Amazon.co.uk: Books">
            <a:extLst>
              <a:ext uri="{FF2B5EF4-FFF2-40B4-BE49-F238E27FC236}">
                <a16:creationId xmlns:a16="http://schemas.microsoft.com/office/drawing/2014/main" id="{3468DA48-0BCC-3813-4F96-EC3A5BA1916A}"/>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698999" y="7348819"/>
            <a:ext cx="1407764" cy="1731681"/>
          </a:xfrm>
          <a:prstGeom prst="rect">
            <a:avLst/>
          </a:prstGeom>
          <a:noFill/>
          <a:extLst>
            <a:ext uri="{909E8E84-426E-40DD-AFC4-6F175D3DCCD1}">
              <a14:hiddenFill xmlns:a14="http://schemas.microsoft.com/office/drawing/2010/main">
                <a:solidFill>
                  <a:srgbClr val="FFFFFF"/>
                </a:solidFill>
              </a14:hiddenFill>
            </a:ext>
          </a:extLst>
        </p:spPr>
      </p:pic>
      <p:pic>
        <p:nvPicPr>
          <p:cNvPr id="1038" name="Picture 14" descr="Leonora Bolt: Secret Inventor">
            <a:extLst>
              <a:ext uri="{FF2B5EF4-FFF2-40B4-BE49-F238E27FC236}">
                <a16:creationId xmlns:a16="http://schemas.microsoft.com/office/drawing/2014/main" id="{DC214532-9E12-B308-7BA6-02752184450C}"/>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3641334" y="4923967"/>
            <a:ext cx="1481450" cy="2272162"/>
          </a:xfrm>
          <a:prstGeom prst="rect">
            <a:avLst/>
          </a:prstGeom>
          <a:noFill/>
          <a:extLst>
            <a:ext uri="{909E8E84-426E-40DD-AFC4-6F175D3DCCD1}">
              <a14:hiddenFill xmlns:a14="http://schemas.microsoft.com/office/drawing/2010/main">
                <a:solidFill>
                  <a:srgbClr val="FFFFFF"/>
                </a:solidFill>
              </a14:hiddenFill>
            </a:ext>
          </a:extLst>
        </p:spPr>
      </p:pic>
      <p:sp>
        <p:nvSpPr>
          <p:cNvPr id="19" name="TextBox 18">
            <a:extLst>
              <a:ext uri="{FF2B5EF4-FFF2-40B4-BE49-F238E27FC236}">
                <a16:creationId xmlns:a16="http://schemas.microsoft.com/office/drawing/2014/main" id="{B76859E2-5BC2-950A-59E5-6A590B97ED69}"/>
              </a:ext>
            </a:extLst>
          </p:cNvPr>
          <p:cNvSpPr txBox="1"/>
          <p:nvPr/>
        </p:nvSpPr>
        <p:spPr>
          <a:xfrm>
            <a:off x="5232030" y="5751604"/>
            <a:ext cx="1481450" cy="1277273"/>
          </a:xfrm>
          <a:prstGeom prst="rect">
            <a:avLst/>
          </a:prstGeom>
          <a:noFill/>
        </p:spPr>
        <p:txBody>
          <a:bodyPr wrap="square">
            <a:spAutoFit/>
          </a:bodyPr>
          <a:lstStyle/>
          <a:p>
            <a:r>
              <a:rPr lang="en-US" sz="1100" b="0" i="0" dirty="0">
                <a:solidFill>
                  <a:srgbClr val="0F1111"/>
                </a:solidFill>
                <a:effectLst/>
              </a:rPr>
              <a:t>Leonora Bolt spends her days creating incredible inventions in her TOP SECRET laboratory, under the watchful eye of her terrifying uncle.</a:t>
            </a:r>
            <a:endParaRPr lang="en-GB" sz="1100" dirty="0"/>
          </a:p>
        </p:txBody>
      </p:sp>
      <p:sp>
        <p:nvSpPr>
          <p:cNvPr id="23" name="TextBox 22">
            <a:extLst>
              <a:ext uri="{FF2B5EF4-FFF2-40B4-BE49-F238E27FC236}">
                <a16:creationId xmlns:a16="http://schemas.microsoft.com/office/drawing/2014/main" id="{01D86984-0AEE-F286-9448-7E2DA2E97C5A}"/>
              </a:ext>
            </a:extLst>
          </p:cNvPr>
          <p:cNvSpPr txBox="1"/>
          <p:nvPr/>
        </p:nvSpPr>
        <p:spPr>
          <a:xfrm>
            <a:off x="5009827" y="3043043"/>
            <a:ext cx="1668440" cy="1785104"/>
          </a:xfrm>
          <a:prstGeom prst="rect">
            <a:avLst/>
          </a:prstGeom>
          <a:noFill/>
        </p:spPr>
        <p:txBody>
          <a:bodyPr wrap="square">
            <a:spAutoFit/>
          </a:bodyPr>
          <a:lstStyle/>
          <a:p>
            <a:r>
              <a:rPr lang="en-US" sz="1100" i="0" dirty="0">
                <a:solidFill>
                  <a:srgbClr val="0F1111"/>
                </a:solidFill>
                <a:effectLst/>
              </a:rPr>
              <a:t>Accidents happen. Sometimes that’s a good thing.</a:t>
            </a:r>
            <a:br>
              <a:rPr lang="en-US" sz="1100" i="0" dirty="0">
                <a:solidFill>
                  <a:srgbClr val="0F1111"/>
                </a:solidFill>
                <a:effectLst/>
              </a:rPr>
            </a:br>
            <a:r>
              <a:rPr lang="en-US" sz="1100" i="0" dirty="0">
                <a:solidFill>
                  <a:srgbClr val="0F1111"/>
                </a:solidFill>
                <a:effectLst/>
              </a:rPr>
              <a:t>Did you realize cheese puffs, Coca-Cola, bubble wrap, and the Post-it note were all invented by accident?</a:t>
            </a:r>
            <a:br>
              <a:rPr lang="en-US" sz="1100" i="0" dirty="0">
                <a:solidFill>
                  <a:srgbClr val="0F1111"/>
                </a:solidFill>
                <a:effectLst/>
              </a:rPr>
            </a:br>
            <a:r>
              <a:rPr lang="en-US" sz="1100" i="0" dirty="0">
                <a:solidFill>
                  <a:srgbClr val="0F1111"/>
                </a:solidFill>
                <a:effectLst/>
              </a:rPr>
              <a:t>With Fun Illustrations For Every Story!</a:t>
            </a:r>
            <a:endParaRPr lang="en-GB" sz="1100" dirty="0"/>
          </a:p>
        </p:txBody>
      </p:sp>
      <p:pic>
        <p:nvPicPr>
          <p:cNvPr id="1040" name="Picture 16">
            <a:extLst>
              <a:ext uri="{FF2B5EF4-FFF2-40B4-BE49-F238E27FC236}">
                <a16:creationId xmlns:a16="http://schemas.microsoft.com/office/drawing/2014/main" id="{EA6FD66F-11D0-9472-286E-ED2268AFD5A0}"/>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5118212" y="1601536"/>
            <a:ext cx="1451670" cy="1451670"/>
          </a:xfrm>
          <a:prstGeom prst="rect">
            <a:avLst/>
          </a:prstGeom>
          <a:noFill/>
          <a:extLst>
            <a:ext uri="{909E8E84-426E-40DD-AFC4-6F175D3DCCD1}">
              <a14:hiddenFill xmlns:a14="http://schemas.microsoft.com/office/drawing/2010/main">
                <a:solidFill>
                  <a:srgbClr val="FFFFFF"/>
                </a:solidFill>
              </a14:hiddenFill>
            </a:ext>
          </a:extLst>
        </p:spPr>
      </p:pic>
      <p:pic>
        <p:nvPicPr>
          <p:cNvPr id="1042" name="Picture 18">
            <a:extLst>
              <a:ext uri="{FF2B5EF4-FFF2-40B4-BE49-F238E27FC236}">
                <a16:creationId xmlns:a16="http://schemas.microsoft.com/office/drawing/2014/main" id="{AEF7A896-71BA-C4E0-BA1D-21AB5E035980}"/>
              </a:ext>
            </a:extLst>
          </p:cNvPr>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3254760" y="7348819"/>
            <a:ext cx="1448776" cy="1778695"/>
          </a:xfrm>
          <a:prstGeom prst="rect">
            <a:avLst/>
          </a:prstGeom>
          <a:noFill/>
          <a:extLst>
            <a:ext uri="{909E8E84-426E-40DD-AFC4-6F175D3DCCD1}">
              <a14:hiddenFill xmlns:a14="http://schemas.microsoft.com/office/drawing/2010/main">
                <a:solidFill>
                  <a:srgbClr val="FFFFFF"/>
                </a:solidFill>
              </a14:hiddenFill>
            </a:ext>
          </a:extLst>
        </p:spPr>
      </p:pic>
      <p:pic>
        <p:nvPicPr>
          <p:cNvPr id="1044" name="Picture 20">
            <a:extLst>
              <a:ext uri="{FF2B5EF4-FFF2-40B4-BE49-F238E27FC236}">
                <a16:creationId xmlns:a16="http://schemas.microsoft.com/office/drawing/2014/main" id="{B7D14628-5EEB-AC8A-05D6-A86808A34781}"/>
              </a:ext>
            </a:extLst>
          </p:cNvPr>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1653033" y="3938939"/>
            <a:ext cx="1847642" cy="1699831"/>
          </a:xfrm>
          <a:prstGeom prst="rect">
            <a:avLst/>
          </a:prstGeom>
          <a:noFill/>
          <a:extLst>
            <a:ext uri="{909E8E84-426E-40DD-AFC4-6F175D3DCCD1}">
              <a14:hiddenFill xmlns:a14="http://schemas.microsoft.com/office/drawing/2010/main">
                <a:solidFill>
                  <a:srgbClr val="FFFFFF"/>
                </a:solidFill>
              </a14:hiddenFill>
            </a:ext>
          </a:extLst>
        </p:spPr>
      </p:pic>
      <p:sp>
        <p:nvSpPr>
          <p:cNvPr id="25" name="TextBox 24">
            <a:extLst>
              <a:ext uri="{FF2B5EF4-FFF2-40B4-BE49-F238E27FC236}">
                <a16:creationId xmlns:a16="http://schemas.microsoft.com/office/drawing/2014/main" id="{077A7B6F-75EB-F79A-5D3E-C2FC7A061A8A}"/>
              </a:ext>
            </a:extLst>
          </p:cNvPr>
          <p:cNvSpPr txBox="1"/>
          <p:nvPr/>
        </p:nvSpPr>
        <p:spPr>
          <a:xfrm>
            <a:off x="203098" y="5751604"/>
            <a:ext cx="2725639" cy="1107996"/>
          </a:xfrm>
          <a:prstGeom prst="rect">
            <a:avLst/>
          </a:prstGeom>
          <a:noFill/>
        </p:spPr>
        <p:txBody>
          <a:bodyPr wrap="square">
            <a:spAutoFit/>
          </a:bodyPr>
          <a:lstStyle/>
          <a:p>
            <a:r>
              <a:rPr lang="en-US" sz="1100" b="0" i="0" dirty="0">
                <a:solidFill>
                  <a:srgbClr val="000000"/>
                </a:solidFill>
                <a:effectLst/>
                <a:latin typeface="Calibri" panose="020F0502020204030204" pitchFamily="34" charset="0"/>
                <a:cs typeface="Calibri" panose="020F0502020204030204" pitchFamily="34" charset="0"/>
              </a:rPr>
              <a:t>On a Beam of Light celebrates curiosity and the powerful mind of a quiet little boy called Albert. Albert watched the world in silence – not speaking at all as a young child. Then one day he is given a magnetic compass, and it sparks a lifetime of exploration. </a:t>
            </a:r>
            <a:endParaRPr lang="en-GB" sz="1100" dirty="0">
              <a:latin typeface="Calibri" panose="020F0502020204030204" pitchFamily="34" charset="0"/>
              <a:cs typeface="Calibri" panose="020F0502020204030204" pitchFamily="34" charset="0"/>
            </a:endParaRPr>
          </a:p>
        </p:txBody>
      </p:sp>
      <p:sp>
        <p:nvSpPr>
          <p:cNvPr id="26" name="TextBox 25">
            <a:extLst>
              <a:ext uri="{FF2B5EF4-FFF2-40B4-BE49-F238E27FC236}">
                <a16:creationId xmlns:a16="http://schemas.microsoft.com/office/drawing/2014/main" id="{A2584FCC-8AA0-C77E-4691-75819EDB0BC4}"/>
              </a:ext>
            </a:extLst>
          </p:cNvPr>
          <p:cNvSpPr txBox="1"/>
          <p:nvPr/>
        </p:nvSpPr>
        <p:spPr>
          <a:xfrm>
            <a:off x="4766651" y="7412877"/>
            <a:ext cx="1830021" cy="1600438"/>
          </a:xfrm>
          <a:prstGeom prst="rect">
            <a:avLst/>
          </a:prstGeom>
          <a:noFill/>
        </p:spPr>
        <p:txBody>
          <a:bodyPr wrap="square">
            <a:spAutoFit/>
          </a:bodyPr>
          <a:lstStyle/>
          <a:p>
            <a:r>
              <a:rPr lang="en-US" sz="1400" b="0" i="0" dirty="0">
                <a:solidFill>
                  <a:srgbClr val="0F1111"/>
                </a:solidFill>
                <a:effectLst/>
              </a:rPr>
              <a:t>We adore these books in the series Little People, Big Dreams. These 3 have made it into our list of top recommendations for Year 3 this half term.</a:t>
            </a:r>
            <a:endParaRPr lang="en-GB" sz="1400" dirty="0"/>
          </a:p>
        </p:txBody>
      </p:sp>
    </p:spTree>
    <p:extLst>
      <p:ext uri="{BB962C8B-B14F-4D97-AF65-F5344CB8AC3E}">
        <p14:creationId xmlns:p14="http://schemas.microsoft.com/office/powerpoint/2010/main" val="3522865057"/>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1D9A78"/>
      </a:accent1>
      <a:accent2>
        <a:srgbClr val="8BC145"/>
      </a:accent2>
      <a:accent3>
        <a:srgbClr val="36AFCE"/>
      </a:accent3>
      <a:accent4>
        <a:srgbClr val="1D6FA9"/>
      </a:accent4>
      <a:accent5>
        <a:srgbClr val="B74919"/>
      </a:accent5>
      <a:accent6>
        <a:srgbClr val="F19D19"/>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AE6F2518-B084-4896-AF52-66CC2144AA26}"/>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E5FD5F50371DD8458AFE6318E1B05CB5" ma:contentTypeVersion="12" ma:contentTypeDescription="Create a new document." ma:contentTypeScope="" ma:versionID="5c0cfbefe576ca4b1b4ce793e1924731">
  <xsd:schema xmlns:xsd="http://www.w3.org/2001/XMLSchema" xmlns:xs="http://www.w3.org/2001/XMLSchema" xmlns:p="http://schemas.microsoft.com/office/2006/metadata/properties" xmlns:ns2="648e69cc-640f-431f-b062-262d95adac52" xmlns:ns3="061ec3ad-226f-4eb4-9e91-45b4f692dd17" targetNamespace="http://schemas.microsoft.com/office/2006/metadata/properties" ma:root="true" ma:fieldsID="c718f42a66d4b6307f100f22e365e506" ns2:_="" ns3:_="">
    <xsd:import namespace="648e69cc-640f-431f-b062-262d95adac52"/>
    <xsd:import namespace="061ec3ad-226f-4eb4-9e91-45b4f692dd17"/>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KeyPoints" minOccurs="0"/>
                <xsd:element ref="ns2:MediaServiceKeyPoints" minOccurs="0"/>
                <xsd:element ref="ns2:MediaLengthInSeconds" minOccurs="0"/>
                <xsd:element ref="ns2:MediaServiceGenerationTime" minOccurs="0"/>
                <xsd:element ref="ns2:MediaServiceEventHashCode"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48e69cc-640f-431f-b062-262d95adac5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KeyPoints" ma:index="11" nillable="true" ma:displayName="MediaServiceAutoKeyPoints" ma:hidden="true" ma:internalName="MediaServiceAutoKeyPoints" ma:readOnly="true">
      <xsd:simpleType>
        <xsd:restriction base="dms:Note"/>
      </xsd:simpleType>
    </xsd:element>
    <xsd:element name="MediaServiceKeyPoints" ma:index="12" nillable="true" ma:displayName="KeyPoints" ma:internalName="MediaServiceKeyPoints" ma:readOnly="true">
      <xsd:simpleType>
        <xsd:restriction base="dms:Note">
          <xsd:maxLength value="255"/>
        </xsd:restriction>
      </xsd:simpleType>
    </xsd:element>
    <xsd:element name="MediaLengthInSeconds" ma:index="13" nillable="true" ma:displayName="Length (seconds)" ma:internalName="MediaLengthInSeconds" ma:readOnly="true">
      <xsd:simpleType>
        <xsd:restriction base="dms:Unknow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lcf76f155ced4ddcb4097134ff3c332f" ma:index="17" nillable="true" ma:taxonomy="true" ma:internalName="lcf76f155ced4ddcb4097134ff3c332f" ma:taxonomyFieldName="MediaServiceImageTags" ma:displayName="Image Tags" ma:readOnly="false" ma:fieldId="{5cf76f15-5ced-4ddc-b409-7134ff3c332f}" ma:taxonomyMulti="true" ma:sspId="f05d3ca9-34b9-4998-9a20-aed4db4a722e"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061ec3ad-226f-4eb4-9e91-45b4f692dd17" elementFormDefault="qualified">
    <xsd:import namespace="http://schemas.microsoft.com/office/2006/documentManagement/types"/>
    <xsd:import namespace="http://schemas.microsoft.com/office/infopath/2007/PartnerControls"/>
    <xsd:element name="TaxCatchAll" ma:index="18" nillable="true" ma:displayName="Taxonomy Catch All Column" ma:hidden="true" ma:list="{bd4a0d11-0137-432c-b157-368d1eff7620}" ma:internalName="TaxCatchAll" ma:showField="CatchAllData" ma:web="061ec3ad-226f-4eb4-9e91-45b4f692dd17">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MediaLengthInSeconds xmlns="648e69cc-640f-431f-b062-262d95adac52" xsi:nil="true"/>
    <lcf76f155ced4ddcb4097134ff3c332f xmlns="648e69cc-640f-431f-b062-262d95adac52">
      <Terms xmlns="http://schemas.microsoft.com/office/infopath/2007/PartnerControls"/>
    </lcf76f155ced4ddcb4097134ff3c332f>
    <TaxCatchAll xmlns="061ec3ad-226f-4eb4-9e91-45b4f692dd17"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AD9A3161-ED27-4727-BA32-7B6DBE285C9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648e69cc-640f-431f-b062-262d95adac52"/>
    <ds:schemaRef ds:uri="061ec3ad-226f-4eb4-9e91-45b4f692dd1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81429D3F-B6D0-4703-9689-0CE15CEF2049}">
  <ds:schemaRefs>
    <ds:schemaRef ds:uri="http://www.w3.org/XML/1998/namespace"/>
    <ds:schemaRef ds:uri="http://purl.org/dc/terms/"/>
    <ds:schemaRef ds:uri="http://purl.org/dc/elements/1.1/"/>
    <ds:schemaRef ds:uri="http://schemas.openxmlformats.org/package/2006/metadata/core-properties"/>
    <ds:schemaRef ds:uri="648e69cc-640f-431f-b062-262d95adac52"/>
    <ds:schemaRef ds:uri="http://purl.org/dc/dcmitype/"/>
    <ds:schemaRef ds:uri="061ec3ad-226f-4eb4-9e91-45b4f692dd17"/>
    <ds:schemaRef ds:uri="http://schemas.microsoft.com/office/2006/documentManagement/types"/>
    <ds:schemaRef ds:uri="http://schemas.microsoft.com/office/infopath/2007/PartnerControls"/>
    <ds:schemaRef ds:uri="http://schemas.microsoft.com/office/2006/metadata/properties"/>
  </ds:schemaRefs>
</ds:datastoreItem>
</file>

<file path=customXml/itemProps3.xml><?xml version="1.0" encoding="utf-8"?>
<ds:datastoreItem xmlns:ds="http://schemas.openxmlformats.org/officeDocument/2006/customXml" ds:itemID="{E6D2728B-3AC5-4874-9DC8-97F538A1C25C}">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Office Theme</Template>
  <TotalTime>0</TotalTime>
  <Words>914</Words>
  <Application>Microsoft Office PowerPoint</Application>
  <PresentationFormat>A4 Paper (210x297 mm)</PresentationFormat>
  <Paragraphs>76</Paragraphs>
  <Slides>3</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vt:i4>
      </vt:variant>
    </vt:vector>
  </HeadingPairs>
  <TitlesOfParts>
    <vt:vector size="9" baseType="lpstr">
      <vt:lpstr>Arial</vt:lpstr>
      <vt:lpstr>Arial Narrow</vt:lpstr>
      <vt:lpstr>Calibri</vt:lpstr>
      <vt:lpstr>Calibri Light</vt:lpstr>
      <vt:lpstr>Comic Sans MS</vt:lpstr>
      <vt:lpstr>Office Theme</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Denise Pipe</dc:creator>
  <cp:lastModifiedBy>lpatrick</cp:lastModifiedBy>
  <cp:revision>81</cp:revision>
  <cp:lastPrinted>2022-12-01T12:26:52Z</cp:lastPrinted>
  <dcterms:created xsi:type="dcterms:W3CDTF">2020-04-17T10:06:09Z</dcterms:created>
  <dcterms:modified xsi:type="dcterms:W3CDTF">2023-03-28T11:02:53Z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0x010100E5FD5F50371DD8458AFE6318E1B05CB5</vt:lpwstr>
  </property>
  <property fmtid="{D5CDD505-2E9C-101B-9397-08002B2CF9AE}" pid="3" name="Order">
    <vt:r8>53100</vt:r8>
  </property>
  <property fmtid="{D5CDD505-2E9C-101B-9397-08002B2CF9AE}" pid="4" name="xd_Signature">
    <vt:bool>false</vt:bool>
  </property>
  <property fmtid="{D5CDD505-2E9C-101B-9397-08002B2CF9AE}" pid="5" name="xd_ProgID">
    <vt:lpwstr/>
  </property>
  <property fmtid="{D5CDD505-2E9C-101B-9397-08002B2CF9AE}" pid="6" name="_ExtendedDescription">
    <vt:lpwstr/>
  </property>
  <property fmtid="{D5CDD505-2E9C-101B-9397-08002B2CF9AE}" pid="7" name="TriggerFlowInfo">
    <vt:lpwstr/>
  </property>
  <property fmtid="{D5CDD505-2E9C-101B-9397-08002B2CF9AE}" pid="8" name="_SourceUrl">
    <vt:lpwstr/>
  </property>
  <property fmtid="{D5CDD505-2E9C-101B-9397-08002B2CF9AE}" pid="9" name="_SharedFileIndex">
    <vt:lpwstr/>
  </property>
  <property fmtid="{D5CDD505-2E9C-101B-9397-08002B2CF9AE}" pid="10" name="ComplianceAssetId">
    <vt:lpwstr/>
  </property>
  <property fmtid="{D5CDD505-2E9C-101B-9397-08002B2CF9AE}" pid="11" name="TemplateUrl">
    <vt:lpwstr/>
  </property>
  <property fmtid="{D5CDD505-2E9C-101B-9397-08002B2CF9AE}" pid="12" name="MediaServiceImageTags">
    <vt:lpwstr/>
  </property>
</Properties>
</file>