
<file path=[Content_Types].xml><?xml version="1.0" encoding="utf-8"?>
<Types xmlns="http://schemas.openxmlformats.org/package/2006/content-types">
  <Default Extension="jfif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3" r:id="rId5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B20A8E"/>
    <a:srgbClr val="FFC1C1"/>
    <a:srgbClr val="FF9999"/>
    <a:srgbClr val="B9DCFF"/>
    <a:srgbClr val="99CCFF"/>
    <a:srgbClr val="E2BFF9"/>
    <a:srgbClr val="B360E6"/>
    <a:srgbClr val="BF27E9"/>
    <a:srgbClr val="E0B3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181A22-DA2A-42E1-AA33-1158AA54CA7E}" v="3957" dt="2020-04-03T14:29:58.3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950" autoAdjust="0"/>
  </p:normalViewPr>
  <p:slideViewPr>
    <p:cSldViewPr>
      <p:cViewPr varScale="1">
        <p:scale>
          <a:sx n="67" d="100"/>
          <a:sy n="67" d="100"/>
        </p:scale>
        <p:origin x="1314" y="4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466045-E5D9-47F6-B56F-85E68F0884F7}" type="doc">
      <dgm:prSet loTypeId="urn:microsoft.com/office/officeart/2005/8/layout/hChevron3" loCatId="process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en-GB"/>
        </a:p>
      </dgm:t>
    </dgm:pt>
    <dgm:pt modelId="{8AA9E2BF-4711-4E4F-91F8-95041D4104DE}">
      <dgm:prSet phldrT="[Text]" custT="1"/>
      <dgm:spPr/>
      <dgm:t>
        <a:bodyPr/>
        <a:lstStyle/>
        <a:p>
          <a:r>
            <a:rPr lang="en-GB" sz="1000" dirty="0"/>
            <a:t>1609: The moon is observed for the first time by Galileo using a  telescope</a:t>
          </a:r>
        </a:p>
      </dgm:t>
    </dgm:pt>
    <dgm:pt modelId="{82785B6A-1912-468F-88C5-31392438AAF3}" type="parTrans" cxnId="{A6D95CC1-22EC-4C25-A5B0-71CEF9E311EB}">
      <dgm:prSet/>
      <dgm:spPr/>
      <dgm:t>
        <a:bodyPr/>
        <a:lstStyle/>
        <a:p>
          <a:endParaRPr lang="en-GB" sz="1000"/>
        </a:p>
      </dgm:t>
    </dgm:pt>
    <dgm:pt modelId="{3950B1B2-D4A1-46C6-B6EB-E15EF56B70A6}" type="sibTrans" cxnId="{A6D95CC1-22EC-4C25-A5B0-71CEF9E311EB}">
      <dgm:prSet/>
      <dgm:spPr/>
      <dgm:t>
        <a:bodyPr/>
        <a:lstStyle/>
        <a:p>
          <a:endParaRPr lang="en-GB" sz="1000"/>
        </a:p>
      </dgm:t>
    </dgm:pt>
    <dgm:pt modelId="{1DB7287C-E26E-4BD8-B12D-D2014810EF73}">
      <dgm:prSet phldrT="[Text]" custT="1"/>
      <dgm:spPr/>
      <dgm:t>
        <a:bodyPr/>
        <a:lstStyle/>
        <a:p>
          <a:r>
            <a:rPr lang="en-GB" sz="1000" dirty="0"/>
            <a:t>1687: Newton discovers the law of gravity and motion</a:t>
          </a:r>
        </a:p>
      </dgm:t>
    </dgm:pt>
    <dgm:pt modelId="{D84C6C0A-C42C-4C0E-B65D-FAED399D7725}" type="parTrans" cxnId="{AC492EA9-D3D2-41EC-8359-139CC8170631}">
      <dgm:prSet/>
      <dgm:spPr/>
      <dgm:t>
        <a:bodyPr/>
        <a:lstStyle/>
        <a:p>
          <a:endParaRPr lang="en-GB" sz="1000"/>
        </a:p>
      </dgm:t>
    </dgm:pt>
    <dgm:pt modelId="{4F6C3A71-D768-4940-85BC-A438FA3671E5}" type="sibTrans" cxnId="{AC492EA9-D3D2-41EC-8359-139CC8170631}">
      <dgm:prSet/>
      <dgm:spPr/>
      <dgm:t>
        <a:bodyPr/>
        <a:lstStyle/>
        <a:p>
          <a:endParaRPr lang="en-GB" sz="1000"/>
        </a:p>
      </dgm:t>
    </dgm:pt>
    <dgm:pt modelId="{91101D1C-B30F-4D62-912E-D3945A225A53}">
      <dgm:prSet phldrT="[Text]" custT="1"/>
      <dgm:spPr/>
      <dgm:t>
        <a:bodyPr/>
        <a:lstStyle/>
        <a:p>
          <a:r>
            <a:rPr lang="en-GB" sz="800" dirty="0"/>
            <a:t>1751: Benjamin Franklin </a:t>
          </a:r>
          <a:r>
            <a:rPr lang="en-GB" sz="800" baseline="0" dirty="0"/>
            <a:t>establishes</a:t>
          </a:r>
          <a:r>
            <a:rPr lang="en-GB" sz="800" dirty="0"/>
            <a:t> that lightening is electrical (kite). </a:t>
          </a:r>
        </a:p>
      </dgm:t>
    </dgm:pt>
    <dgm:pt modelId="{66DF6F57-033B-4500-A5AC-C20FD754BBF3}" type="parTrans" cxnId="{02A8EA1F-6A4D-41C2-A1F9-61C5B0504076}">
      <dgm:prSet/>
      <dgm:spPr/>
      <dgm:t>
        <a:bodyPr/>
        <a:lstStyle/>
        <a:p>
          <a:endParaRPr lang="en-GB" sz="1000"/>
        </a:p>
      </dgm:t>
    </dgm:pt>
    <dgm:pt modelId="{5FF8EF4D-5B72-43E9-AEAC-99C1E85E9C90}" type="sibTrans" cxnId="{02A8EA1F-6A4D-41C2-A1F9-61C5B0504076}">
      <dgm:prSet/>
      <dgm:spPr/>
      <dgm:t>
        <a:bodyPr/>
        <a:lstStyle/>
        <a:p>
          <a:endParaRPr lang="en-GB" sz="1000"/>
        </a:p>
      </dgm:t>
    </dgm:pt>
    <dgm:pt modelId="{0BCC0613-E168-427C-9916-27E94BB881A0}">
      <dgm:prSet/>
      <dgm:spPr/>
      <dgm:t>
        <a:bodyPr/>
        <a:lstStyle/>
        <a:p>
          <a:r>
            <a:rPr lang="en-GB" dirty="0"/>
            <a:t>1859: Charlies Darwin publishes Theory of Evolution</a:t>
          </a:r>
        </a:p>
      </dgm:t>
    </dgm:pt>
    <dgm:pt modelId="{F59AD304-A72D-45E5-A200-794BDC198CD0}" type="parTrans" cxnId="{6D3F49EE-8BD9-4AB2-8C6C-EED08E2BAC88}">
      <dgm:prSet/>
      <dgm:spPr/>
      <dgm:t>
        <a:bodyPr/>
        <a:lstStyle/>
        <a:p>
          <a:endParaRPr lang="en-GB"/>
        </a:p>
      </dgm:t>
    </dgm:pt>
    <dgm:pt modelId="{D5BA4B11-7371-4503-B14E-FFA540D8EAD7}" type="sibTrans" cxnId="{6D3F49EE-8BD9-4AB2-8C6C-EED08E2BAC88}">
      <dgm:prSet/>
      <dgm:spPr/>
      <dgm:t>
        <a:bodyPr/>
        <a:lstStyle/>
        <a:p>
          <a:endParaRPr lang="en-GB"/>
        </a:p>
      </dgm:t>
    </dgm:pt>
    <dgm:pt modelId="{54FE7EFB-7612-47DB-A689-34C60EC95DD5}">
      <dgm:prSet/>
      <dgm:spPr/>
      <dgm:t>
        <a:bodyPr/>
        <a:lstStyle/>
        <a:p>
          <a:r>
            <a:rPr lang="en-GB" dirty="0"/>
            <a:t>1905: Albert Einstein’s theory of relativity E=MC2</a:t>
          </a:r>
        </a:p>
      </dgm:t>
    </dgm:pt>
    <dgm:pt modelId="{89B7C1C8-AF6F-4BA9-BA28-5F3F104BC2A8}" type="parTrans" cxnId="{C8F639C3-8AB4-4556-9E9B-1DC4C350702E}">
      <dgm:prSet/>
      <dgm:spPr/>
      <dgm:t>
        <a:bodyPr/>
        <a:lstStyle/>
        <a:p>
          <a:endParaRPr lang="en-GB"/>
        </a:p>
      </dgm:t>
    </dgm:pt>
    <dgm:pt modelId="{224243EA-D261-420A-B07A-A8AFCCD1FA01}" type="sibTrans" cxnId="{C8F639C3-8AB4-4556-9E9B-1DC4C350702E}">
      <dgm:prSet/>
      <dgm:spPr/>
      <dgm:t>
        <a:bodyPr/>
        <a:lstStyle/>
        <a:p>
          <a:endParaRPr lang="en-GB"/>
        </a:p>
      </dgm:t>
    </dgm:pt>
    <dgm:pt modelId="{3329E84E-C19E-4C7E-8FB2-A2AF2CBAB38B}">
      <dgm:prSet/>
      <dgm:spPr/>
      <dgm:t>
        <a:bodyPr/>
        <a:lstStyle/>
        <a:p>
          <a:r>
            <a:rPr lang="en-GB" dirty="0"/>
            <a:t>1927: </a:t>
          </a:r>
          <a:r>
            <a:rPr lang="en-GB" b="0" i="0" u="none" dirty="0" err="1"/>
            <a:t>Lemaître</a:t>
          </a:r>
          <a:r>
            <a:rPr lang="en-GB" b="0" i="0" u="none" dirty="0"/>
            <a:t> produces the Big Bang theory</a:t>
          </a:r>
          <a:endParaRPr lang="en-GB" dirty="0"/>
        </a:p>
      </dgm:t>
    </dgm:pt>
    <dgm:pt modelId="{ACA882DC-3E81-483B-A0D7-2B6B4F0C81AD}" type="parTrans" cxnId="{F9FA13A7-2A20-45CC-ACB9-9CFAB5EFA807}">
      <dgm:prSet/>
      <dgm:spPr/>
      <dgm:t>
        <a:bodyPr/>
        <a:lstStyle/>
        <a:p>
          <a:endParaRPr lang="en-GB"/>
        </a:p>
      </dgm:t>
    </dgm:pt>
    <dgm:pt modelId="{676440D0-0E13-4444-9363-68D3E495AD77}" type="sibTrans" cxnId="{F9FA13A7-2A20-45CC-ACB9-9CFAB5EFA807}">
      <dgm:prSet/>
      <dgm:spPr/>
      <dgm:t>
        <a:bodyPr/>
        <a:lstStyle/>
        <a:p>
          <a:endParaRPr lang="en-GB"/>
        </a:p>
      </dgm:t>
    </dgm:pt>
    <dgm:pt modelId="{F564F4BE-02A7-44C9-9202-9F8F44004383}">
      <dgm:prSet/>
      <dgm:spPr/>
      <dgm:t>
        <a:bodyPr/>
        <a:lstStyle/>
        <a:p>
          <a:r>
            <a:rPr lang="en-GB" dirty="0"/>
            <a:t>1969: The moon is walked on for the first time by Neil Armstrong</a:t>
          </a:r>
        </a:p>
      </dgm:t>
    </dgm:pt>
    <dgm:pt modelId="{01524DB7-0E85-4D85-9173-91194671E6FB}" type="parTrans" cxnId="{34D55A76-23BE-40BE-973A-187633EEBD57}">
      <dgm:prSet/>
      <dgm:spPr/>
      <dgm:t>
        <a:bodyPr/>
        <a:lstStyle/>
        <a:p>
          <a:endParaRPr lang="en-GB"/>
        </a:p>
      </dgm:t>
    </dgm:pt>
    <dgm:pt modelId="{0A4349DF-C8E8-4D64-9C45-533437183D3A}" type="sibTrans" cxnId="{34D55A76-23BE-40BE-973A-187633EEBD57}">
      <dgm:prSet/>
      <dgm:spPr/>
      <dgm:t>
        <a:bodyPr/>
        <a:lstStyle/>
        <a:p>
          <a:endParaRPr lang="en-GB"/>
        </a:p>
      </dgm:t>
    </dgm:pt>
    <dgm:pt modelId="{39A91070-E564-4BC4-80B8-5A87DF12AA48}">
      <dgm:prSet/>
      <dgm:spPr/>
      <dgm:t>
        <a:bodyPr/>
        <a:lstStyle/>
        <a:p>
          <a:r>
            <a:rPr lang="en-GB" dirty="0"/>
            <a:t>1997: Dolly the sheep is cloned by the Roslin Institute</a:t>
          </a:r>
        </a:p>
      </dgm:t>
    </dgm:pt>
    <dgm:pt modelId="{81930CBE-8C9D-40C6-AAB8-67E0ECDB03AD}" type="parTrans" cxnId="{CCAFA2F5-5DEF-45B3-88F5-DAB9090ADCB8}">
      <dgm:prSet/>
      <dgm:spPr/>
      <dgm:t>
        <a:bodyPr/>
        <a:lstStyle/>
        <a:p>
          <a:endParaRPr lang="en-GB"/>
        </a:p>
      </dgm:t>
    </dgm:pt>
    <dgm:pt modelId="{2F5F7177-3BD2-4C4F-A48F-BA75591C789D}" type="sibTrans" cxnId="{CCAFA2F5-5DEF-45B3-88F5-DAB9090ADCB8}">
      <dgm:prSet/>
      <dgm:spPr/>
      <dgm:t>
        <a:bodyPr/>
        <a:lstStyle/>
        <a:p>
          <a:endParaRPr lang="en-GB"/>
        </a:p>
      </dgm:t>
    </dgm:pt>
    <dgm:pt modelId="{4D32D036-6A13-443D-A95F-6CAE5E0DA523}" type="pres">
      <dgm:prSet presAssocID="{8C466045-E5D9-47F6-B56F-85E68F0884F7}" presName="Name0" presStyleCnt="0">
        <dgm:presLayoutVars>
          <dgm:dir/>
          <dgm:resizeHandles val="exact"/>
        </dgm:presLayoutVars>
      </dgm:prSet>
      <dgm:spPr/>
    </dgm:pt>
    <dgm:pt modelId="{08DA961D-64AE-45A5-BC67-BA9B806CF40A}" type="pres">
      <dgm:prSet presAssocID="{8AA9E2BF-4711-4E4F-91F8-95041D4104DE}" presName="parTxOnly" presStyleLbl="node1" presStyleIdx="0" presStyleCnt="8">
        <dgm:presLayoutVars>
          <dgm:bulletEnabled val="1"/>
        </dgm:presLayoutVars>
      </dgm:prSet>
      <dgm:spPr/>
    </dgm:pt>
    <dgm:pt modelId="{982BCFA7-26CB-4928-A684-A44F7EE91123}" type="pres">
      <dgm:prSet presAssocID="{3950B1B2-D4A1-46C6-B6EB-E15EF56B70A6}" presName="parSpace" presStyleCnt="0"/>
      <dgm:spPr/>
    </dgm:pt>
    <dgm:pt modelId="{A535641D-91AA-4A00-9B31-116E2B7CCB86}" type="pres">
      <dgm:prSet presAssocID="{1DB7287C-E26E-4BD8-B12D-D2014810EF73}" presName="parTxOnly" presStyleLbl="node1" presStyleIdx="1" presStyleCnt="8">
        <dgm:presLayoutVars>
          <dgm:bulletEnabled val="1"/>
        </dgm:presLayoutVars>
      </dgm:prSet>
      <dgm:spPr/>
    </dgm:pt>
    <dgm:pt modelId="{0FBA4477-DAE3-40B3-B977-9DB401E19CF5}" type="pres">
      <dgm:prSet presAssocID="{4F6C3A71-D768-4940-85BC-A438FA3671E5}" presName="parSpace" presStyleCnt="0"/>
      <dgm:spPr/>
    </dgm:pt>
    <dgm:pt modelId="{E1CC8A25-BA2D-44C1-BB8D-848439C87CDD}" type="pres">
      <dgm:prSet presAssocID="{91101D1C-B30F-4D62-912E-D3945A225A53}" presName="parTxOnly" presStyleLbl="node1" presStyleIdx="2" presStyleCnt="8">
        <dgm:presLayoutVars>
          <dgm:bulletEnabled val="1"/>
        </dgm:presLayoutVars>
      </dgm:prSet>
      <dgm:spPr/>
    </dgm:pt>
    <dgm:pt modelId="{B93864B0-B834-451D-92B7-E8E6F1500041}" type="pres">
      <dgm:prSet presAssocID="{5FF8EF4D-5B72-43E9-AEAC-99C1E85E9C90}" presName="parSpace" presStyleCnt="0"/>
      <dgm:spPr/>
    </dgm:pt>
    <dgm:pt modelId="{76E2E88E-708A-4B1D-A0F4-85975826C378}" type="pres">
      <dgm:prSet presAssocID="{0BCC0613-E168-427C-9916-27E94BB881A0}" presName="parTxOnly" presStyleLbl="node1" presStyleIdx="3" presStyleCnt="8">
        <dgm:presLayoutVars>
          <dgm:bulletEnabled val="1"/>
        </dgm:presLayoutVars>
      </dgm:prSet>
      <dgm:spPr/>
    </dgm:pt>
    <dgm:pt modelId="{2F07BE3D-33CD-49D5-81B0-91F198D11FEB}" type="pres">
      <dgm:prSet presAssocID="{D5BA4B11-7371-4503-B14E-FFA540D8EAD7}" presName="parSpace" presStyleCnt="0"/>
      <dgm:spPr/>
    </dgm:pt>
    <dgm:pt modelId="{E958F9E7-9BA7-4DDD-BDE3-DB9953ED36F8}" type="pres">
      <dgm:prSet presAssocID="{54FE7EFB-7612-47DB-A689-34C60EC95DD5}" presName="parTxOnly" presStyleLbl="node1" presStyleIdx="4" presStyleCnt="8">
        <dgm:presLayoutVars>
          <dgm:bulletEnabled val="1"/>
        </dgm:presLayoutVars>
      </dgm:prSet>
      <dgm:spPr/>
    </dgm:pt>
    <dgm:pt modelId="{3CC2109A-0232-4A63-9D86-A552E5F0F40D}" type="pres">
      <dgm:prSet presAssocID="{224243EA-D261-420A-B07A-A8AFCCD1FA01}" presName="parSpace" presStyleCnt="0"/>
      <dgm:spPr/>
    </dgm:pt>
    <dgm:pt modelId="{08823E04-2231-4E16-BEEA-BB8719FBAD70}" type="pres">
      <dgm:prSet presAssocID="{3329E84E-C19E-4C7E-8FB2-A2AF2CBAB38B}" presName="parTxOnly" presStyleLbl="node1" presStyleIdx="5" presStyleCnt="8">
        <dgm:presLayoutVars>
          <dgm:bulletEnabled val="1"/>
        </dgm:presLayoutVars>
      </dgm:prSet>
      <dgm:spPr/>
    </dgm:pt>
    <dgm:pt modelId="{81AA7821-83E7-4B5F-B879-9E2344883721}" type="pres">
      <dgm:prSet presAssocID="{676440D0-0E13-4444-9363-68D3E495AD77}" presName="parSpace" presStyleCnt="0"/>
      <dgm:spPr/>
    </dgm:pt>
    <dgm:pt modelId="{868F73E9-7852-450F-9B3F-70D6879DBE57}" type="pres">
      <dgm:prSet presAssocID="{F564F4BE-02A7-44C9-9202-9F8F44004383}" presName="parTxOnly" presStyleLbl="node1" presStyleIdx="6" presStyleCnt="8">
        <dgm:presLayoutVars>
          <dgm:bulletEnabled val="1"/>
        </dgm:presLayoutVars>
      </dgm:prSet>
      <dgm:spPr/>
    </dgm:pt>
    <dgm:pt modelId="{1A5EFEF4-BA87-4F41-8AD1-DA7491D019CA}" type="pres">
      <dgm:prSet presAssocID="{0A4349DF-C8E8-4D64-9C45-533437183D3A}" presName="parSpace" presStyleCnt="0"/>
      <dgm:spPr/>
    </dgm:pt>
    <dgm:pt modelId="{7558EE4E-F6CC-4B86-A439-535F91E1AA6A}" type="pres">
      <dgm:prSet presAssocID="{39A91070-E564-4BC4-80B8-5A87DF12AA48}" presName="parTxOnly" presStyleLbl="node1" presStyleIdx="7" presStyleCnt="8">
        <dgm:presLayoutVars>
          <dgm:bulletEnabled val="1"/>
        </dgm:presLayoutVars>
      </dgm:prSet>
      <dgm:spPr/>
    </dgm:pt>
  </dgm:ptLst>
  <dgm:cxnLst>
    <dgm:cxn modelId="{FE02200D-13DA-4DF6-AEDB-8234E0D9F518}" type="presOf" srcId="{54FE7EFB-7612-47DB-A689-34C60EC95DD5}" destId="{E958F9E7-9BA7-4DDD-BDE3-DB9953ED36F8}" srcOrd="0" destOrd="0" presId="urn:microsoft.com/office/officeart/2005/8/layout/hChevron3"/>
    <dgm:cxn modelId="{5FD1041B-169F-4EB5-866B-0EF6E34E3F69}" type="presOf" srcId="{91101D1C-B30F-4D62-912E-D3945A225A53}" destId="{E1CC8A25-BA2D-44C1-BB8D-848439C87CDD}" srcOrd="0" destOrd="0" presId="urn:microsoft.com/office/officeart/2005/8/layout/hChevron3"/>
    <dgm:cxn modelId="{DD2D611C-9F82-44BF-A76C-A4269E384918}" type="presOf" srcId="{39A91070-E564-4BC4-80B8-5A87DF12AA48}" destId="{7558EE4E-F6CC-4B86-A439-535F91E1AA6A}" srcOrd="0" destOrd="0" presId="urn:microsoft.com/office/officeart/2005/8/layout/hChevron3"/>
    <dgm:cxn modelId="{02A8EA1F-6A4D-41C2-A1F9-61C5B0504076}" srcId="{8C466045-E5D9-47F6-B56F-85E68F0884F7}" destId="{91101D1C-B30F-4D62-912E-D3945A225A53}" srcOrd="2" destOrd="0" parTransId="{66DF6F57-033B-4500-A5AC-C20FD754BBF3}" sibTransId="{5FF8EF4D-5B72-43E9-AEAC-99C1E85E9C90}"/>
    <dgm:cxn modelId="{86BF5836-C56A-4CF7-9773-445310E5D011}" type="presOf" srcId="{0BCC0613-E168-427C-9916-27E94BB881A0}" destId="{76E2E88E-708A-4B1D-A0F4-85975826C378}" srcOrd="0" destOrd="0" presId="urn:microsoft.com/office/officeart/2005/8/layout/hChevron3"/>
    <dgm:cxn modelId="{3E6C7273-9E4B-4CE7-89C8-DE79A41DEDD3}" type="presOf" srcId="{8AA9E2BF-4711-4E4F-91F8-95041D4104DE}" destId="{08DA961D-64AE-45A5-BC67-BA9B806CF40A}" srcOrd="0" destOrd="0" presId="urn:microsoft.com/office/officeart/2005/8/layout/hChevron3"/>
    <dgm:cxn modelId="{34D55A76-23BE-40BE-973A-187633EEBD57}" srcId="{8C466045-E5D9-47F6-B56F-85E68F0884F7}" destId="{F564F4BE-02A7-44C9-9202-9F8F44004383}" srcOrd="6" destOrd="0" parTransId="{01524DB7-0E85-4D85-9173-91194671E6FB}" sibTransId="{0A4349DF-C8E8-4D64-9C45-533437183D3A}"/>
    <dgm:cxn modelId="{27B97E57-5770-47D0-8499-C8A6E81A6EC5}" type="presOf" srcId="{3329E84E-C19E-4C7E-8FB2-A2AF2CBAB38B}" destId="{08823E04-2231-4E16-BEEA-BB8719FBAD70}" srcOrd="0" destOrd="0" presId="urn:microsoft.com/office/officeart/2005/8/layout/hChevron3"/>
    <dgm:cxn modelId="{ADFC1EA4-0A90-460E-9C47-E56F79743574}" type="presOf" srcId="{1DB7287C-E26E-4BD8-B12D-D2014810EF73}" destId="{A535641D-91AA-4A00-9B31-116E2B7CCB86}" srcOrd="0" destOrd="0" presId="urn:microsoft.com/office/officeart/2005/8/layout/hChevron3"/>
    <dgm:cxn modelId="{F9FA13A7-2A20-45CC-ACB9-9CFAB5EFA807}" srcId="{8C466045-E5D9-47F6-B56F-85E68F0884F7}" destId="{3329E84E-C19E-4C7E-8FB2-A2AF2CBAB38B}" srcOrd="5" destOrd="0" parTransId="{ACA882DC-3E81-483B-A0D7-2B6B4F0C81AD}" sibTransId="{676440D0-0E13-4444-9363-68D3E495AD77}"/>
    <dgm:cxn modelId="{AC492EA9-D3D2-41EC-8359-139CC8170631}" srcId="{8C466045-E5D9-47F6-B56F-85E68F0884F7}" destId="{1DB7287C-E26E-4BD8-B12D-D2014810EF73}" srcOrd="1" destOrd="0" parTransId="{D84C6C0A-C42C-4C0E-B65D-FAED399D7725}" sibTransId="{4F6C3A71-D768-4940-85BC-A438FA3671E5}"/>
    <dgm:cxn modelId="{A6D95CC1-22EC-4C25-A5B0-71CEF9E311EB}" srcId="{8C466045-E5D9-47F6-B56F-85E68F0884F7}" destId="{8AA9E2BF-4711-4E4F-91F8-95041D4104DE}" srcOrd="0" destOrd="0" parTransId="{82785B6A-1912-468F-88C5-31392438AAF3}" sibTransId="{3950B1B2-D4A1-46C6-B6EB-E15EF56B70A6}"/>
    <dgm:cxn modelId="{C8F639C3-8AB4-4556-9E9B-1DC4C350702E}" srcId="{8C466045-E5D9-47F6-B56F-85E68F0884F7}" destId="{54FE7EFB-7612-47DB-A689-34C60EC95DD5}" srcOrd="4" destOrd="0" parTransId="{89B7C1C8-AF6F-4BA9-BA28-5F3F104BC2A8}" sibTransId="{224243EA-D261-420A-B07A-A8AFCCD1FA01}"/>
    <dgm:cxn modelId="{BE0340D0-56D9-446D-9A70-E22FC1BAF005}" type="presOf" srcId="{8C466045-E5D9-47F6-B56F-85E68F0884F7}" destId="{4D32D036-6A13-443D-A95F-6CAE5E0DA523}" srcOrd="0" destOrd="0" presId="urn:microsoft.com/office/officeart/2005/8/layout/hChevron3"/>
    <dgm:cxn modelId="{7C2CCAE1-66D8-4E81-B98E-2838B5A6E342}" type="presOf" srcId="{F564F4BE-02A7-44C9-9202-9F8F44004383}" destId="{868F73E9-7852-450F-9B3F-70D6879DBE57}" srcOrd="0" destOrd="0" presId="urn:microsoft.com/office/officeart/2005/8/layout/hChevron3"/>
    <dgm:cxn modelId="{6D3F49EE-8BD9-4AB2-8C6C-EED08E2BAC88}" srcId="{8C466045-E5D9-47F6-B56F-85E68F0884F7}" destId="{0BCC0613-E168-427C-9916-27E94BB881A0}" srcOrd="3" destOrd="0" parTransId="{F59AD304-A72D-45E5-A200-794BDC198CD0}" sibTransId="{D5BA4B11-7371-4503-B14E-FFA540D8EAD7}"/>
    <dgm:cxn modelId="{CCAFA2F5-5DEF-45B3-88F5-DAB9090ADCB8}" srcId="{8C466045-E5D9-47F6-B56F-85E68F0884F7}" destId="{39A91070-E564-4BC4-80B8-5A87DF12AA48}" srcOrd="7" destOrd="0" parTransId="{81930CBE-8C9D-40C6-AAB8-67E0ECDB03AD}" sibTransId="{2F5F7177-3BD2-4C4F-A48F-BA75591C789D}"/>
    <dgm:cxn modelId="{6389AC03-512F-4153-B46A-FADF59FD4D07}" type="presParOf" srcId="{4D32D036-6A13-443D-A95F-6CAE5E0DA523}" destId="{08DA961D-64AE-45A5-BC67-BA9B806CF40A}" srcOrd="0" destOrd="0" presId="urn:microsoft.com/office/officeart/2005/8/layout/hChevron3"/>
    <dgm:cxn modelId="{37B088E5-ABCA-42D2-AF7C-E31DDDC85F52}" type="presParOf" srcId="{4D32D036-6A13-443D-A95F-6CAE5E0DA523}" destId="{982BCFA7-26CB-4928-A684-A44F7EE91123}" srcOrd="1" destOrd="0" presId="urn:microsoft.com/office/officeart/2005/8/layout/hChevron3"/>
    <dgm:cxn modelId="{E64B6DE9-516C-4F00-A8EB-0FE05BB35EE7}" type="presParOf" srcId="{4D32D036-6A13-443D-A95F-6CAE5E0DA523}" destId="{A535641D-91AA-4A00-9B31-116E2B7CCB86}" srcOrd="2" destOrd="0" presId="urn:microsoft.com/office/officeart/2005/8/layout/hChevron3"/>
    <dgm:cxn modelId="{AF44BC77-2A9A-48FA-80A0-0BDA6EECF158}" type="presParOf" srcId="{4D32D036-6A13-443D-A95F-6CAE5E0DA523}" destId="{0FBA4477-DAE3-40B3-B977-9DB401E19CF5}" srcOrd="3" destOrd="0" presId="urn:microsoft.com/office/officeart/2005/8/layout/hChevron3"/>
    <dgm:cxn modelId="{6EF24032-6F45-4F49-A406-58D686AB8FBC}" type="presParOf" srcId="{4D32D036-6A13-443D-A95F-6CAE5E0DA523}" destId="{E1CC8A25-BA2D-44C1-BB8D-848439C87CDD}" srcOrd="4" destOrd="0" presId="urn:microsoft.com/office/officeart/2005/8/layout/hChevron3"/>
    <dgm:cxn modelId="{449BD02F-F0BD-47EB-9190-4AE370F3529B}" type="presParOf" srcId="{4D32D036-6A13-443D-A95F-6CAE5E0DA523}" destId="{B93864B0-B834-451D-92B7-E8E6F1500041}" srcOrd="5" destOrd="0" presId="urn:microsoft.com/office/officeart/2005/8/layout/hChevron3"/>
    <dgm:cxn modelId="{97B9F724-491F-474C-9314-3DFCF84F8BF4}" type="presParOf" srcId="{4D32D036-6A13-443D-A95F-6CAE5E0DA523}" destId="{76E2E88E-708A-4B1D-A0F4-85975826C378}" srcOrd="6" destOrd="0" presId="urn:microsoft.com/office/officeart/2005/8/layout/hChevron3"/>
    <dgm:cxn modelId="{0D7F77A2-FFE9-4C2A-9911-C0CA9C634324}" type="presParOf" srcId="{4D32D036-6A13-443D-A95F-6CAE5E0DA523}" destId="{2F07BE3D-33CD-49D5-81B0-91F198D11FEB}" srcOrd="7" destOrd="0" presId="urn:microsoft.com/office/officeart/2005/8/layout/hChevron3"/>
    <dgm:cxn modelId="{377762B5-CB66-432E-BBAB-D95F3C1C5678}" type="presParOf" srcId="{4D32D036-6A13-443D-A95F-6CAE5E0DA523}" destId="{E958F9E7-9BA7-4DDD-BDE3-DB9953ED36F8}" srcOrd="8" destOrd="0" presId="urn:microsoft.com/office/officeart/2005/8/layout/hChevron3"/>
    <dgm:cxn modelId="{3FF38E97-AA37-4B8C-87C4-FC938DD09438}" type="presParOf" srcId="{4D32D036-6A13-443D-A95F-6CAE5E0DA523}" destId="{3CC2109A-0232-4A63-9D86-A552E5F0F40D}" srcOrd="9" destOrd="0" presId="urn:microsoft.com/office/officeart/2005/8/layout/hChevron3"/>
    <dgm:cxn modelId="{8F82FE65-31D3-4F60-932A-6093DBDDDEE8}" type="presParOf" srcId="{4D32D036-6A13-443D-A95F-6CAE5E0DA523}" destId="{08823E04-2231-4E16-BEEA-BB8719FBAD70}" srcOrd="10" destOrd="0" presId="urn:microsoft.com/office/officeart/2005/8/layout/hChevron3"/>
    <dgm:cxn modelId="{83C30E5D-C566-4FCE-94B6-0F6E105FDF06}" type="presParOf" srcId="{4D32D036-6A13-443D-A95F-6CAE5E0DA523}" destId="{81AA7821-83E7-4B5F-B879-9E2344883721}" srcOrd="11" destOrd="0" presId="urn:microsoft.com/office/officeart/2005/8/layout/hChevron3"/>
    <dgm:cxn modelId="{02C5B315-7EF9-482C-988C-1ECE0C65E5FD}" type="presParOf" srcId="{4D32D036-6A13-443D-A95F-6CAE5E0DA523}" destId="{868F73E9-7852-450F-9B3F-70D6879DBE57}" srcOrd="12" destOrd="0" presId="urn:microsoft.com/office/officeart/2005/8/layout/hChevron3"/>
    <dgm:cxn modelId="{8A6DE7D7-64F6-4D0D-96D4-7B22235610AE}" type="presParOf" srcId="{4D32D036-6A13-443D-A95F-6CAE5E0DA523}" destId="{1A5EFEF4-BA87-4F41-8AD1-DA7491D019CA}" srcOrd="13" destOrd="0" presId="urn:microsoft.com/office/officeart/2005/8/layout/hChevron3"/>
    <dgm:cxn modelId="{BC6AE76C-19F9-40A3-9FA1-087FE8A0B2B8}" type="presParOf" srcId="{4D32D036-6A13-443D-A95F-6CAE5E0DA523}" destId="{7558EE4E-F6CC-4B86-A439-535F91E1AA6A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DA961D-64AE-45A5-BC67-BA9B806CF40A}">
      <dsp:nvSpPr>
        <dsp:cNvPr id="0" name=""/>
        <dsp:cNvSpPr/>
      </dsp:nvSpPr>
      <dsp:spPr>
        <a:xfrm>
          <a:off x="4741" y="263796"/>
          <a:ext cx="1469879" cy="587951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1609: The moon is observed for the first time by Galileo using a  telescope</a:t>
          </a:r>
        </a:p>
      </dsp:txBody>
      <dsp:txXfrm>
        <a:off x="4741" y="263796"/>
        <a:ext cx="1322891" cy="587951"/>
      </dsp:txXfrm>
    </dsp:sp>
    <dsp:sp modelId="{A535641D-91AA-4A00-9B31-116E2B7CCB86}">
      <dsp:nvSpPr>
        <dsp:cNvPr id="0" name=""/>
        <dsp:cNvSpPr/>
      </dsp:nvSpPr>
      <dsp:spPr>
        <a:xfrm>
          <a:off x="1180645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26670" rIns="13335" bIns="2667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1687: Newton discovers the law of gravity and motion</a:t>
          </a:r>
        </a:p>
      </dsp:txBody>
      <dsp:txXfrm>
        <a:off x="1474621" y="263796"/>
        <a:ext cx="881928" cy="587951"/>
      </dsp:txXfrm>
    </dsp:sp>
    <dsp:sp modelId="{E1CC8A25-BA2D-44C1-BB8D-848439C87CDD}">
      <dsp:nvSpPr>
        <dsp:cNvPr id="0" name=""/>
        <dsp:cNvSpPr/>
      </dsp:nvSpPr>
      <dsp:spPr>
        <a:xfrm>
          <a:off x="2356548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004" tIns="21336" rIns="10668" bIns="21336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800" kern="1200" dirty="0"/>
            <a:t>1751: Benjamin Franklin </a:t>
          </a:r>
          <a:r>
            <a:rPr lang="en-GB" sz="800" kern="1200" baseline="0" dirty="0"/>
            <a:t>establishes</a:t>
          </a:r>
          <a:r>
            <a:rPr lang="en-GB" sz="800" kern="1200" dirty="0"/>
            <a:t> that lightening is electrical (kite). </a:t>
          </a:r>
        </a:p>
      </dsp:txBody>
      <dsp:txXfrm>
        <a:off x="2650524" y="263796"/>
        <a:ext cx="881928" cy="587951"/>
      </dsp:txXfrm>
    </dsp:sp>
    <dsp:sp modelId="{76E2E88E-708A-4B1D-A0F4-85975826C378}">
      <dsp:nvSpPr>
        <dsp:cNvPr id="0" name=""/>
        <dsp:cNvSpPr/>
      </dsp:nvSpPr>
      <dsp:spPr>
        <a:xfrm>
          <a:off x="3532452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1859: Charlies Darwin publishes Theory of Evolution</a:t>
          </a:r>
        </a:p>
      </dsp:txBody>
      <dsp:txXfrm>
        <a:off x="3826428" y="263796"/>
        <a:ext cx="881928" cy="587951"/>
      </dsp:txXfrm>
    </dsp:sp>
    <dsp:sp modelId="{E958F9E7-9BA7-4DDD-BDE3-DB9953ED36F8}">
      <dsp:nvSpPr>
        <dsp:cNvPr id="0" name=""/>
        <dsp:cNvSpPr/>
      </dsp:nvSpPr>
      <dsp:spPr>
        <a:xfrm>
          <a:off x="4708356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1905: Albert Einstein’s theory of relativity E=MC2</a:t>
          </a:r>
        </a:p>
      </dsp:txBody>
      <dsp:txXfrm>
        <a:off x="5002332" y="263796"/>
        <a:ext cx="881928" cy="587951"/>
      </dsp:txXfrm>
    </dsp:sp>
    <dsp:sp modelId="{08823E04-2231-4E16-BEEA-BB8719FBAD70}">
      <dsp:nvSpPr>
        <dsp:cNvPr id="0" name=""/>
        <dsp:cNvSpPr/>
      </dsp:nvSpPr>
      <dsp:spPr>
        <a:xfrm>
          <a:off x="5884259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1927: </a:t>
          </a:r>
          <a:r>
            <a:rPr lang="en-GB" sz="900" b="0" i="0" u="none" kern="1200" dirty="0" err="1"/>
            <a:t>Lemaître</a:t>
          </a:r>
          <a:r>
            <a:rPr lang="en-GB" sz="900" b="0" i="0" u="none" kern="1200" dirty="0"/>
            <a:t> produces the Big Bang theory</a:t>
          </a:r>
          <a:endParaRPr lang="en-GB" sz="900" kern="1200" dirty="0"/>
        </a:p>
      </dsp:txBody>
      <dsp:txXfrm>
        <a:off x="6178235" y="263796"/>
        <a:ext cx="881928" cy="587951"/>
      </dsp:txXfrm>
    </dsp:sp>
    <dsp:sp modelId="{868F73E9-7852-450F-9B3F-70D6879DBE57}">
      <dsp:nvSpPr>
        <dsp:cNvPr id="0" name=""/>
        <dsp:cNvSpPr/>
      </dsp:nvSpPr>
      <dsp:spPr>
        <a:xfrm>
          <a:off x="7060163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1969: The moon is walked on for the first time by Neil Armstrong</a:t>
          </a:r>
        </a:p>
      </dsp:txBody>
      <dsp:txXfrm>
        <a:off x="7354139" y="263796"/>
        <a:ext cx="881928" cy="587951"/>
      </dsp:txXfrm>
    </dsp:sp>
    <dsp:sp modelId="{7558EE4E-F6CC-4B86-A439-535F91E1AA6A}">
      <dsp:nvSpPr>
        <dsp:cNvPr id="0" name=""/>
        <dsp:cNvSpPr/>
      </dsp:nvSpPr>
      <dsp:spPr>
        <a:xfrm>
          <a:off x="8236066" y="263796"/>
          <a:ext cx="1469879" cy="58795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6005" tIns="24003" rIns="12002" bIns="24003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 dirty="0"/>
            <a:t>1997: Dolly the sheep is cloned by the Roslin Institute</a:t>
          </a:r>
        </a:p>
      </dsp:txBody>
      <dsp:txXfrm>
        <a:off x="8530042" y="263796"/>
        <a:ext cx="881928" cy="58795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95FF7F-7EB1-46E6-8A2B-84B94C102B0F}" type="datetimeFigureOut">
              <a:rPr lang="en-GB" smtClean="0"/>
              <a:t>19/05/2022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B8D7C8-BE53-485B-89E7-7BBD79201C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56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8B8D7C8-BE53-485B-89E7-7BBD79201CD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293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47194-42D1-45DF-801F-2CB4FB3186B6}" type="datetimeFigureOut">
              <a:rPr lang="en-US" smtClean="0"/>
              <a:t>5/19/2022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32E2C-9B2F-47BB-94A6-DC4BA3801AC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11" Type="http://schemas.openxmlformats.org/officeDocument/2006/relationships/image" Target="../media/image4.png"/><Relationship Id="rId5" Type="http://schemas.openxmlformats.org/officeDocument/2006/relationships/diagramLayout" Target="../diagrams/layout1.xml"/><Relationship Id="rId10" Type="http://schemas.openxmlformats.org/officeDocument/2006/relationships/image" Target="../media/image3.png"/><Relationship Id="rId4" Type="http://schemas.openxmlformats.org/officeDocument/2006/relationships/diagramData" Target="../diagrams/data1.xml"/><Relationship Id="rId9" Type="http://schemas.openxmlformats.org/officeDocument/2006/relationships/image" Target="../media/image2.jfif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664B64C-B577-41E9-8A8B-82B05F7DF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8159369"/>
              </p:ext>
            </p:extLst>
          </p:nvPr>
        </p:nvGraphicFramePr>
        <p:xfrm>
          <a:off x="97655" y="1733551"/>
          <a:ext cx="3016830" cy="50534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585444525"/>
                    </a:ext>
                  </a:extLst>
                </a:gridCol>
                <a:gridCol w="2224742">
                  <a:extLst>
                    <a:ext uri="{9D8B030D-6E8A-4147-A177-3AD203B41FA5}">
                      <a16:colId xmlns:a16="http://schemas.microsoft.com/office/drawing/2014/main" val="1294977767"/>
                    </a:ext>
                  </a:extLst>
                </a:gridCol>
              </a:tblGrid>
              <a:tr h="248939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1" dirty="0"/>
                        <a:t>Key Vocabulary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9717958"/>
                  </a:ext>
                </a:extLst>
              </a:tr>
              <a:tr h="221279">
                <a:tc>
                  <a:txBody>
                    <a:bodyPr/>
                    <a:lstStyle/>
                    <a:p>
                      <a:r>
                        <a:rPr lang="en-GB" sz="1000" dirty="0"/>
                        <a:t>Term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Definition 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5299197"/>
                  </a:ext>
                </a:extLst>
              </a:tr>
              <a:tr h="221279">
                <a:tc>
                  <a:txBody>
                    <a:bodyPr/>
                    <a:lstStyle/>
                    <a:p>
                      <a:r>
                        <a:rPr lang="en-US" sz="1000" dirty="0"/>
                        <a:t>Friction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The force between two moving surfaces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304682"/>
                  </a:ext>
                </a:extLst>
              </a:tr>
              <a:tr h="221279">
                <a:tc>
                  <a:txBody>
                    <a:bodyPr/>
                    <a:lstStyle/>
                    <a:p>
                      <a:r>
                        <a:rPr lang="en-US" sz="1000" dirty="0"/>
                        <a:t>Poles</a:t>
                      </a:r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Two sides of a magnet where the magnetism is strongest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250257"/>
                  </a:ext>
                </a:extLst>
              </a:tr>
              <a:tr h="221279">
                <a:tc>
                  <a:txBody>
                    <a:bodyPr/>
                    <a:lstStyle/>
                    <a:p>
                      <a:r>
                        <a:rPr lang="en-US" sz="1000" dirty="0"/>
                        <a:t>Force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 push/pull/twist or turn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013316"/>
                  </a:ext>
                </a:extLst>
              </a:tr>
              <a:tr h="221279">
                <a:tc>
                  <a:txBody>
                    <a:bodyPr/>
                    <a:lstStyle/>
                    <a:p>
                      <a:r>
                        <a:rPr lang="en-US" sz="1000" dirty="0"/>
                        <a:t>Magnet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An object that produces a magnetic field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6831705"/>
                  </a:ext>
                </a:extLst>
              </a:tr>
              <a:tr h="221279">
                <a:tc>
                  <a:txBody>
                    <a:bodyPr/>
                    <a:lstStyle/>
                    <a:p>
                      <a:r>
                        <a:rPr lang="en-US" sz="1000" dirty="0"/>
                        <a:t>Attract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To pull towards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458550"/>
                  </a:ext>
                </a:extLst>
              </a:tr>
              <a:tr h="221279">
                <a:tc>
                  <a:txBody>
                    <a:bodyPr/>
                    <a:lstStyle/>
                    <a:p>
                      <a:r>
                        <a:rPr lang="en-US" sz="1000" dirty="0"/>
                        <a:t>Repel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To push away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55308"/>
                  </a:ext>
                </a:extLst>
              </a:tr>
              <a:tr h="221279">
                <a:tc>
                  <a:txBody>
                    <a:bodyPr/>
                    <a:lstStyle/>
                    <a:p>
                      <a:r>
                        <a:rPr lang="en-US" sz="1000" dirty="0"/>
                        <a:t>North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 pole on a magnet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6989985"/>
                  </a:ext>
                </a:extLst>
              </a:tr>
              <a:tr h="221279">
                <a:tc>
                  <a:txBody>
                    <a:bodyPr/>
                    <a:lstStyle/>
                    <a:p>
                      <a:r>
                        <a:rPr lang="en-US" sz="1000" dirty="0"/>
                        <a:t>South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 pole on a magnet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2721970"/>
                  </a:ext>
                </a:extLst>
              </a:tr>
              <a:tr h="221279">
                <a:tc>
                  <a:txBody>
                    <a:bodyPr/>
                    <a:lstStyle/>
                    <a:p>
                      <a:r>
                        <a:rPr lang="en-US" sz="1000" dirty="0"/>
                        <a:t>Metal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 solid material which is </a:t>
                      </a:r>
                      <a:r>
                        <a:rPr lang="en-US" sz="1000" dirty="0" err="1"/>
                        <a:t>typicall</a:t>
                      </a:r>
                      <a:r>
                        <a:rPr lang="en-US" sz="1000" dirty="0"/>
                        <a:t> hard, shiny and magnetic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746861"/>
                  </a:ext>
                </a:extLst>
              </a:tr>
              <a:tr h="221279">
                <a:tc>
                  <a:txBody>
                    <a:bodyPr/>
                    <a:lstStyle/>
                    <a:p>
                      <a:r>
                        <a:rPr lang="en-US" sz="1000" dirty="0"/>
                        <a:t>Predict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Make an informed guess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82069"/>
                  </a:ext>
                </a:extLst>
              </a:tr>
              <a:tr h="359578">
                <a:tc>
                  <a:txBody>
                    <a:bodyPr/>
                    <a:lstStyle/>
                    <a:p>
                      <a:r>
                        <a:rPr lang="en-US" sz="1000" dirty="0"/>
                        <a:t>Gravity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A pushing force exerted by the earth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31631"/>
                  </a:ext>
                </a:extLst>
              </a:tr>
              <a:tr h="221279">
                <a:tc>
                  <a:txBody>
                    <a:bodyPr/>
                    <a:lstStyle/>
                    <a:p>
                      <a:r>
                        <a:rPr lang="en-US" sz="1000" dirty="0"/>
                        <a:t>Magnetism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/>
                        <a:t>The force of attraction and repelling caused by a magnet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109397"/>
                  </a:ext>
                </a:extLst>
              </a:tr>
              <a:tr h="221279">
                <a:tc>
                  <a:txBody>
                    <a:bodyPr/>
                    <a:lstStyle/>
                    <a:p>
                      <a:r>
                        <a:rPr lang="en-US" sz="1000" dirty="0"/>
                        <a:t>gravity</a:t>
                      </a:r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0362225"/>
                  </a:ext>
                </a:extLst>
              </a:tr>
              <a:tr h="221279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0890074"/>
                  </a:ext>
                </a:extLst>
              </a:tr>
              <a:tr h="221279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solidFill>
                      <a:schemeClr val="bg1">
                        <a:alpha val="69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9864334"/>
                  </a:ext>
                </a:extLst>
              </a:tr>
            </a:tbl>
          </a:graphicData>
        </a:graphic>
      </p:graphicFrame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5D1AA385-7EE0-4193-BD80-8CE86A965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7793386"/>
              </p:ext>
            </p:extLst>
          </p:nvPr>
        </p:nvGraphicFramePr>
        <p:xfrm>
          <a:off x="63960" y="-86"/>
          <a:ext cx="9778080" cy="1706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55616">
                  <a:extLst>
                    <a:ext uri="{9D8B030D-6E8A-4147-A177-3AD203B41FA5}">
                      <a16:colId xmlns:a16="http://schemas.microsoft.com/office/drawing/2014/main" val="2641213728"/>
                    </a:ext>
                  </a:extLst>
                </a:gridCol>
                <a:gridCol w="1955616">
                  <a:extLst>
                    <a:ext uri="{9D8B030D-6E8A-4147-A177-3AD203B41FA5}">
                      <a16:colId xmlns:a16="http://schemas.microsoft.com/office/drawing/2014/main" val="2818702890"/>
                    </a:ext>
                  </a:extLst>
                </a:gridCol>
                <a:gridCol w="1955616">
                  <a:extLst>
                    <a:ext uri="{9D8B030D-6E8A-4147-A177-3AD203B41FA5}">
                      <a16:colId xmlns:a16="http://schemas.microsoft.com/office/drawing/2014/main" val="1747315551"/>
                    </a:ext>
                  </a:extLst>
                </a:gridCol>
                <a:gridCol w="1955616">
                  <a:extLst>
                    <a:ext uri="{9D8B030D-6E8A-4147-A177-3AD203B41FA5}">
                      <a16:colId xmlns:a16="http://schemas.microsoft.com/office/drawing/2014/main" val="4160238066"/>
                    </a:ext>
                  </a:extLst>
                </a:gridCol>
                <a:gridCol w="1955616">
                  <a:extLst>
                    <a:ext uri="{9D8B030D-6E8A-4147-A177-3AD203B41FA5}">
                      <a16:colId xmlns:a16="http://schemas.microsoft.com/office/drawing/2014/main" val="2903967974"/>
                    </a:ext>
                  </a:extLst>
                </a:gridCol>
              </a:tblGrid>
              <a:tr h="366884">
                <a:tc gridSpan="5"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/>
                          </a:solidFill>
                          <a:latin typeface="Ink Free" panose="03080402000500000000" pitchFamily="66" charset="0"/>
                        </a:rPr>
                        <a:t>Science: Magnets and Forces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087402"/>
                  </a:ext>
                </a:extLst>
              </a:tr>
              <a:tr h="1213540">
                <a:tc>
                  <a:txBody>
                    <a:bodyPr/>
                    <a:lstStyle/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Key Concepts</a:t>
                      </a:r>
                    </a:p>
                    <a:p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Smooth surfaces create less friction e.g. polished wood</a:t>
                      </a:r>
                    </a:p>
                    <a:p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lang="en-GB" sz="100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Gravity is a force that pulls things to the ground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Magnets have 2 poles- North and South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Magnets are objects that produce a magnetic field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dirty="0">
                          <a:solidFill>
                            <a:sysClr val="windowText" lastClr="000000"/>
                          </a:solidFill>
                        </a:rPr>
                        <a:t>Not all materials are magnetic. Some every day materials that are magnetic are paper clips and fridges</a:t>
                      </a:r>
                      <a:endParaRPr lang="en-GB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2289473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A71AF301-3753-41B2-8034-B3023030D0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42708"/>
              </p:ext>
            </p:extLst>
          </p:nvPr>
        </p:nvGraphicFramePr>
        <p:xfrm>
          <a:off x="3209969" y="4085516"/>
          <a:ext cx="4363976" cy="1493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90994">
                  <a:extLst>
                    <a:ext uri="{9D8B030D-6E8A-4147-A177-3AD203B41FA5}">
                      <a16:colId xmlns:a16="http://schemas.microsoft.com/office/drawing/2014/main" val="3704050892"/>
                    </a:ext>
                  </a:extLst>
                </a:gridCol>
                <a:gridCol w="1090994">
                  <a:extLst>
                    <a:ext uri="{9D8B030D-6E8A-4147-A177-3AD203B41FA5}">
                      <a16:colId xmlns:a16="http://schemas.microsoft.com/office/drawing/2014/main" val="713532813"/>
                    </a:ext>
                  </a:extLst>
                </a:gridCol>
                <a:gridCol w="1090994">
                  <a:extLst>
                    <a:ext uri="{9D8B030D-6E8A-4147-A177-3AD203B41FA5}">
                      <a16:colId xmlns:a16="http://schemas.microsoft.com/office/drawing/2014/main" val="2882917568"/>
                    </a:ext>
                  </a:extLst>
                </a:gridCol>
                <a:gridCol w="1090994">
                  <a:extLst>
                    <a:ext uri="{9D8B030D-6E8A-4147-A177-3AD203B41FA5}">
                      <a16:colId xmlns:a16="http://schemas.microsoft.com/office/drawing/2014/main" val="2041506241"/>
                    </a:ext>
                  </a:extLst>
                </a:gridCol>
              </a:tblGrid>
              <a:tr h="242503">
                <a:tc gridSpan="4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ysClr val="windowText" lastClr="000000"/>
                          </a:solidFill>
                        </a:rPr>
                        <a:t>Key Figures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5233060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r>
                        <a:rPr lang="en-US" sz="900" b="1" dirty="0">
                          <a:solidFill>
                            <a:sysClr val="windowText" lastClr="000000"/>
                          </a:solidFill>
                        </a:rPr>
                        <a:t>Leonardo Da Vinci</a:t>
                      </a:r>
                      <a:endParaRPr lang="en-GB" sz="9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ysClr val="windowText" lastClr="000000"/>
                          </a:solidFill>
                        </a:rPr>
                        <a:t>Isaac Newton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ysClr val="windowText" lastClr="000000"/>
                          </a:solidFill>
                        </a:rPr>
                        <a:t>Ancient Greeks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ysClr val="windowText" lastClr="000000"/>
                          </a:solidFill>
                        </a:rPr>
                        <a:t>William Gilbert</a:t>
                      </a:r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538986"/>
                  </a:ext>
                </a:extLst>
              </a:tr>
              <a:tr h="242503"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endParaRPr lang="en-GB" sz="1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9384316"/>
                  </a:ext>
                </a:extLst>
              </a:tr>
            </a:tbl>
          </a:graphicData>
        </a:graphic>
      </p:graphicFrame>
      <p:graphicFrame>
        <p:nvGraphicFramePr>
          <p:cNvPr id="14" name="Table 14">
            <a:extLst>
              <a:ext uri="{FF2B5EF4-FFF2-40B4-BE49-F238E27FC236}">
                <a16:creationId xmlns:a16="http://schemas.microsoft.com/office/drawing/2014/main" id="{78807EA4-2165-426E-A218-D5F21AB231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075997"/>
              </p:ext>
            </p:extLst>
          </p:nvPr>
        </p:nvGraphicFramePr>
        <p:xfrm>
          <a:off x="3202726" y="1733550"/>
          <a:ext cx="2103126" cy="231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3126">
                  <a:extLst>
                    <a:ext uri="{9D8B030D-6E8A-4147-A177-3AD203B41FA5}">
                      <a16:colId xmlns:a16="http://schemas.microsoft.com/office/drawing/2014/main" val="2957074075"/>
                    </a:ext>
                  </a:extLst>
                </a:gridCol>
              </a:tblGrid>
              <a:tr h="228975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Key Diagram / Image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438516"/>
                  </a:ext>
                </a:extLst>
              </a:tr>
              <a:tr h="1946292"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95139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8EF86BE4-B8C9-488E-AF92-3832DBA2894C}"/>
              </a:ext>
            </a:extLst>
          </p:cNvPr>
          <p:cNvSpPr/>
          <p:nvPr/>
        </p:nvSpPr>
        <p:spPr>
          <a:xfrm>
            <a:off x="2864768" y="5661248"/>
            <a:ext cx="6825208" cy="4385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accent3">
                    <a:lumMod val="75000"/>
                  </a:schemeClr>
                </a:solidFill>
                <a:latin typeface="Georgia Pro Cond" panose="020B0604020202020204" pitchFamily="18" charset="0"/>
              </a:rPr>
              <a:t>“Science is simply the word we use to describe the method of organising our curiosity.” – Tim Minchin</a:t>
            </a:r>
          </a:p>
        </p:txBody>
      </p:sp>
      <p:graphicFrame>
        <p:nvGraphicFramePr>
          <p:cNvPr id="16" name="Table 14">
            <a:extLst>
              <a:ext uri="{FF2B5EF4-FFF2-40B4-BE49-F238E27FC236}">
                <a16:creationId xmlns:a16="http://schemas.microsoft.com/office/drawing/2014/main" id="{CE375539-9DB4-4DC4-89BE-5373A87854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203395"/>
              </p:ext>
            </p:extLst>
          </p:nvPr>
        </p:nvGraphicFramePr>
        <p:xfrm>
          <a:off x="5470819" y="1722111"/>
          <a:ext cx="2103126" cy="23182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03126">
                  <a:extLst>
                    <a:ext uri="{9D8B030D-6E8A-4147-A177-3AD203B41FA5}">
                      <a16:colId xmlns:a16="http://schemas.microsoft.com/office/drawing/2014/main" val="2957074075"/>
                    </a:ext>
                  </a:extLst>
                </a:gridCol>
              </a:tblGrid>
              <a:tr h="245638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/>
                        <a:t>Key Diagram / Image</a:t>
                      </a:r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438516"/>
                  </a:ext>
                </a:extLst>
              </a:tr>
              <a:tr h="1934400">
                <a:tc>
                  <a:txBody>
                    <a:bodyPr/>
                    <a:lstStyle/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895139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B05003A5-7AC6-46F2-B0F6-3C71C53F67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41481" y="1693283"/>
            <a:ext cx="2166864" cy="3967965"/>
          </a:xfrm>
          <a:prstGeom prst="rect">
            <a:avLst/>
          </a:prstGeom>
        </p:spPr>
      </p:pic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5507B2D-20AF-4A50-9E54-BBE31DA1112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6581427"/>
              </p:ext>
            </p:extLst>
          </p:nvPr>
        </p:nvGraphicFramePr>
        <p:xfrm>
          <a:off x="97656" y="5877272"/>
          <a:ext cx="9710688" cy="1115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8" name="Picture 7" descr="Diagram&#10;&#10;Description automatically generated">
            <a:extLst>
              <a:ext uri="{FF2B5EF4-FFF2-40B4-BE49-F238E27FC236}">
                <a16:creationId xmlns:a16="http://schemas.microsoft.com/office/drawing/2014/main" id="{8607A1C9-145F-AB7D-BDB3-87D4E16A895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9325" y="2321292"/>
            <a:ext cx="1810294" cy="1355973"/>
          </a:xfrm>
          <a:prstGeom prst="rect">
            <a:avLst/>
          </a:prstGeom>
        </p:spPr>
      </p:pic>
      <p:pic>
        <p:nvPicPr>
          <p:cNvPr id="11" name="Picture 10" descr="Chart, waterfall chart&#10;&#10;Description automatically generated">
            <a:extLst>
              <a:ext uri="{FF2B5EF4-FFF2-40B4-BE49-F238E27FC236}">
                <a16:creationId xmlns:a16="http://schemas.microsoft.com/office/drawing/2014/main" id="{CC964A19-DDBB-6116-CB45-D926E52CE65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7251" y="2370106"/>
            <a:ext cx="1818329" cy="1067415"/>
          </a:xfrm>
          <a:prstGeom prst="rect">
            <a:avLst/>
          </a:prstGeom>
        </p:spPr>
      </p:pic>
      <p:pic>
        <p:nvPicPr>
          <p:cNvPr id="18" name="Picture 17" descr="A picture containing wearing, hat, dressed&#10;&#10;Description automatically generated">
            <a:extLst>
              <a:ext uri="{FF2B5EF4-FFF2-40B4-BE49-F238E27FC236}">
                <a16:creationId xmlns:a16="http://schemas.microsoft.com/office/drawing/2014/main" id="{BA777D58-9784-363C-7339-88BCEFB3A8D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259435" y="4687975"/>
            <a:ext cx="917265" cy="917265"/>
          </a:xfrm>
          <a:prstGeom prst="rect">
            <a:avLst/>
          </a:prstGeom>
        </p:spPr>
      </p:pic>
      <p:pic>
        <p:nvPicPr>
          <p:cNvPr id="21" name="Picture 20" descr="A person with long hair&#10;&#10;Description automatically generated with low confidence">
            <a:extLst>
              <a:ext uri="{FF2B5EF4-FFF2-40B4-BE49-F238E27FC236}">
                <a16:creationId xmlns:a16="http://schemas.microsoft.com/office/drawing/2014/main" id="{DF84DFD7-E397-1D18-4CFA-A658762CC3D1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467170" y="4687379"/>
            <a:ext cx="730284" cy="876340"/>
          </a:xfrm>
          <a:prstGeom prst="rect">
            <a:avLst/>
          </a:prstGeom>
        </p:spPr>
      </p:pic>
      <p:pic>
        <p:nvPicPr>
          <p:cNvPr id="25" name="Picture 24" descr="A picture containing text, group, people, crowd&#10;&#10;Description automatically generated">
            <a:extLst>
              <a:ext uri="{FF2B5EF4-FFF2-40B4-BE49-F238E27FC236}">
                <a16:creationId xmlns:a16="http://schemas.microsoft.com/office/drawing/2014/main" id="{533AFA9E-E3A3-DBE3-856D-31C109DFC24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521753" y="4687379"/>
            <a:ext cx="914401" cy="749884"/>
          </a:xfrm>
          <a:prstGeom prst="rect">
            <a:avLst/>
          </a:prstGeom>
        </p:spPr>
      </p:pic>
      <p:pic>
        <p:nvPicPr>
          <p:cNvPr id="27" name="Picture 26" descr="A picture containing text&#10;&#10;Description automatically generated">
            <a:extLst>
              <a:ext uri="{FF2B5EF4-FFF2-40B4-BE49-F238E27FC236}">
                <a16:creationId xmlns:a16="http://schemas.microsoft.com/office/drawing/2014/main" id="{0A7BA9EB-3E1F-DF63-701D-3EB87327353B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659869" y="4595160"/>
            <a:ext cx="750621" cy="876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208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648e69cc-640f-431f-b062-262d95adac52" xsi:nil="true"/>
    <lcf76f155ced4ddcb4097134ff3c332f xmlns="648e69cc-640f-431f-b062-262d95adac52">
      <Terms xmlns="http://schemas.microsoft.com/office/infopath/2007/PartnerControls"/>
    </lcf76f155ced4ddcb4097134ff3c332f>
    <TaxCatchAll xmlns="061ec3ad-226f-4eb4-9e91-45b4f692dd1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FD5F50371DD8458AFE6318E1B05CB5" ma:contentTypeVersion="12" ma:contentTypeDescription="Create a new document." ma:contentTypeScope="" ma:versionID="5c0cfbefe576ca4b1b4ce793e1924731">
  <xsd:schema xmlns:xsd="http://www.w3.org/2001/XMLSchema" xmlns:xs="http://www.w3.org/2001/XMLSchema" xmlns:p="http://schemas.microsoft.com/office/2006/metadata/properties" xmlns:ns2="648e69cc-640f-431f-b062-262d95adac52" xmlns:ns3="061ec3ad-226f-4eb4-9e91-45b4f692dd17" targetNamespace="http://schemas.microsoft.com/office/2006/metadata/properties" ma:root="true" ma:fieldsID="c718f42a66d4b6307f100f22e365e506" ns2:_="" ns3:_="">
    <xsd:import namespace="648e69cc-640f-431f-b062-262d95adac52"/>
    <xsd:import namespace="061ec3ad-226f-4eb4-9e91-45b4f692dd1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8e69cc-640f-431f-b062-262d95adac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ec3ad-226f-4eb4-9e91-45b4f692dd17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bd4a0d11-0137-432c-b157-368d1eff7620}" ma:internalName="TaxCatchAll" ma:showField="CatchAllData" ma:web="061ec3ad-226f-4eb4-9e91-45b4f692dd1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24D6AF0-4029-434E-AF27-3DF1D753B642}">
  <ds:schemaRefs>
    <ds:schemaRef ds:uri="http://schemas.microsoft.com/office/2006/metadata/properties"/>
    <ds:schemaRef ds:uri="http://schemas.microsoft.com/office/infopath/2007/PartnerControls"/>
    <ds:schemaRef ds:uri="648e69cc-640f-431f-b062-262d95adac52"/>
    <ds:schemaRef ds:uri="061ec3ad-226f-4eb4-9e91-45b4f692dd17"/>
  </ds:schemaRefs>
</ds:datastoreItem>
</file>

<file path=customXml/itemProps2.xml><?xml version="1.0" encoding="utf-8"?>
<ds:datastoreItem xmlns:ds="http://schemas.openxmlformats.org/officeDocument/2006/customXml" ds:itemID="{85AEEF43-6C7F-4955-AB97-D77B03AE485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1C4BA7-E376-4EB4-B074-159A8203A6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48e69cc-640f-431f-b062-262d95adac52"/>
    <ds:schemaRef ds:uri="061ec3ad-226f-4eb4-9e91-45b4f692dd1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598</TotalTime>
  <Words>286</Words>
  <Application>Microsoft Office PowerPoint</Application>
  <PresentationFormat>A4 Paper (210x297 mm)</PresentationFormat>
  <Paragraphs>83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Georgia Pro Cond</vt:lpstr>
      <vt:lpstr>Ink Free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kspeer</cp:lastModifiedBy>
  <cp:revision>3</cp:revision>
  <dcterms:created xsi:type="dcterms:W3CDTF">2020-03-26T19:22:25Z</dcterms:created>
  <dcterms:modified xsi:type="dcterms:W3CDTF">2022-05-19T15:08:59Z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0x010100E5FD5F50371DD8458AFE6318E1B05CB5</vt:lpwstr>
  </property>
  <property fmtid="{D5CDD505-2E9C-101B-9397-08002B2CF9AE}" pid="3" name="Order">
    <vt:r8>58100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_SourceUrl">
    <vt:lpwstr/>
  </property>
  <property fmtid="{D5CDD505-2E9C-101B-9397-08002B2CF9AE}" pid="9" name="_SharedFileIndex">
    <vt:lpwstr/>
  </property>
  <property fmtid="{D5CDD505-2E9C-101B-9397-08002B2CF9AE}" pid="10" name="ComplianceAssetId">
    <vt:lpwstr/>
  </property>
  <property fmtid="{D5CDD505-2E9C-101B-9397-08002B2CF9AE}" pid="11" name="TemplateUrl">
    <vt:lpwstr/>
  </property>
  <property fmtid="{D5CDD505-2E9C-101B-9397-08002B2CF9AE}" pid="12" name="MediaServiceImageTags">
    <vt:lpwstr/>
  </property>
</Properties>
</file>