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1716" y="-18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05/07/2023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898258" y="296342"/>
            <a:ext cx="925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Comic Sans MS" panose="030F0702030302020204" pitchFamily="66" charset="0"/>
              </a:rPr>
              <a:t>Summer term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81796" y="2991199"/>
            <a:ext cx="3246929" cy="1064843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- Writing for purpose (diaries, narratives and recounts)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- Orally constructing sentences and thinking like a writer.</a:t>
            </a:r>
          </a:p>
          <a:p>
            <a:pPr algn="ctr"/>
            <a:r>
              <a:rPr lang="en-GB" sz="1000" dirty="0">
                <a:solidFill>
                  <a:schemeClr val="tx1"/>
                </a:solidFill>
                <a:latin typeface="Comic Sans MS" panose="030F0702030302020204" pitchFamily="66" charset="0"/>
              </a:rPr>
              <a:t>-Subject and verb and expanding sentences </a:t>
            </a:r>
            <a:r>
              <a:rPr lang="en-GB" sz="1000">
                <a:solidFill>
                  <a:schemeClr val="tx1"/>
                </a:solidFill>
                <a:latin typeface="Comic Sans MS" panose="030F0702030302020204" pitchFamily="66" charset="0"/>
              </a:rPr>
              <a:t>with ‘and’</a:t>
            </a:r>
            <a:endParaRPr lang="en-GB" sz="1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3241008" y="3008195"/>
            <a:ext cx="3616992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 Read regularly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 Non-fiction texts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 Retelling stories </a:t>
            </a:r>
          </a:p>
          <a:p>
            <a:pPr algn="ctr"/>
            <a:r>
              <a:rPr lang="en-GB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 Identifying verbs, adjectives and conjunctions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- Making our own non-fiction books</a:t>
            </a:r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438484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Numbers to 100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Telling the time (o’clock and half past)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Days of the week and months of the year</a:t>
            </a:r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Recognising coins and making amounts</a:t>
            </a:r>
            <a:endParaRPr lang="en-GB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3206663" y="4137530"/>
            <a:ext cx="3557095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Tx/>
              <a:buChar char="-"/>
            </a:pPr>
            <a:endParaRPr lang="en-US" sz="105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Practise telling the time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Buying things using coins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Practise counting in 2s, 5s, 10s</a:t>
            </a:r>
          </a:p>
          <a:p>
            <a:pPr marL="171450" indent="-171450" algn="ctr">
              <a:buFontTx/>
              <a:buChar char="-"/>
            </a:pPr>
            <a:r>
              <a:rPr lang="en-US" sz="1050" dirty="0">
                <a:solidFill>
                  <a:schemeClr val="tx1"/>
                </a:solidFill>
                <a:latin typeface="Comic Sans MS" panose="030F0702030302020204" pitchFamily="66" charset="0"/>
              </a:rPr>
              <a:t>Recognising and naming shapes at home</a:t>
            </a:r>
          </a:p>
          <a:p>
            <a:pPr marL="171450" indent="-171450" algn="ctr">
              <a:buFontTx/>
              <a:buChar char="-"/>
            </a:pP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362409" y="115301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2765C"/>
                </a:solidFill>
                <a:latin typeface="Arial Narrow" panose="020B0606020202030204" pitchFamily="34" charset="0"/>
              </a:rPr>
              <a:t>Year 1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4BAAE3F-5500-4053-BFAD-335732DD5AD6}"/>
              </a:ext>
            </a:extLst>
          </p:cNvPr>
          <p:cNvSpPr/>
          <p:nvPr/>
        </p:nvSpPr>
        <p:spPr>
          <a:xfrm>
            <a:off x="-2348" y="8834554"/>
            <a:ext cx="3431073" cy="107144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Other information:</a:t>
            </a:r>
            <a:endParaRPr lang="en-US" sz="12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6A602E5F-D179-4973-B2A5-3C79AF27AAF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6096" y="7958135"/>
            <a:ext cx="582186" cy="85071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DD31041F-032B-462D-9EF2-06EDB6E08E1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F26BB84E-6F4F-4A0F-A957-4134E7853F92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A7C06D1F-0371-4A06-BD97-431A9F28223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43287E7-BFA8-49E0-9D2C-57175AD34C67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C0E8809A-E0BB-4FC1-BA68-D227F8CA09A5}"/>
              </a:ext>
            </a:extLst>
          </p:cNvPr>
          <p:cNvSpPr/>
          <p:nvPr/>
        </p:nvSpPr>
        <p:spPr>
          <a:xfrm>
            <a:off x="0" y="6759544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What does a bean need to grow?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7" name="Speech Bubble: Oval 56">
            <a:extLst>
              <a:ext uri="{FF2B5EF4-FFF2-40B4-BE49-F238E27FC236}">
                <a16:creationId xmlns:a16="http://schemas.microsoft.com/office/drawing/2014/main" id="{0ED7D12A-FA36-45BD-BABC-8F587073B843}"/>
              </a:ext>
            </a:extLst>
          </p:cNvPr>
          <p:cNvSpPr/>
          <p:nvPr/>
        </p:nvSpPr>
        <p:spPr>
          <a:xfrm>
            <a:off x="1985058" y="7101581"/>
            <a:ext cx="2072752" cy="802592"/>
          </a:xfrm>
          <a:prstGeom prst="wedgeEllipseCallout">
            <a:avLst>
              <a:gd name="adj1" fmla="val 26034"/>
              <a:gd name="adj2" fmla="val -8144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What are the different parts of a plant called?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Speech Bubble: Oval 57">
            <a:extLst>
              <a:ext uri="{FF2B5EF4-FFF2-40B4-BE49-F238E27FC236}">
                <a16:creationId xmlns:a16="http://schemas.microsoft.com/office/drawing/2014/main" id="{A640F5DF-9603-41ED-B561-425DD1C9E5B9}"/>
              </a:ext>
            </a:extLst>
          </p:cNvPr>
          <p:cNvSpPr/>
          <p:nvPr/>
        </p:nvSpPr>
        <p:spPr>
          <a:xfrm>
            <a:off x="4750903" y="7105381"/>
            <a:ext cx="2072752" cy="802592"/>
          </a:xfrm>
          <a:prstGeom prst="wedgeEllipseCallout">
            <a:avLst>
              <a:gd name="adj1" fmla="val -34537"/>
              <a:gd name="adj2" fmla="val -7127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How can I show resilience like the characters in these books do?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A3DFC77-6EAB-4496-AF20-94C154DF3E86}"/>
              </a:ext>
            </a:extLst>
          </p:cNvPr>
          <p:cNvSpPr/>
          <p:nvPr/>
        </p:nvSpPr>
        <p:spPr>
          <a:xfrm>
            <a:off x="3469113" y="8831084"/>
            <a:ext cx="3388888" cy="107491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endParaRPr lang="en-GB" sz="1000" dirty="0">
              <a:solidFill>
                <a:schemeClr val="tx1"/>
              </a:solidFill>
              <a:latin typeface="Comic Sans MS" pitchFamily="66" charset="0"/>
            </a:endParaRPr>
          </a:p>
          <a:p>
            <a:r>
              <a:rPr lang="en-GB" sz="1000" b="1" dirty="0">
                <a:solidFill>
                  <a:schemeClr val="tx1"/>
                </a:solidFill>
                <a:latin typeface="Comic Sans MS" pitchFamily="66" charset="0"/>
              </a:rPr>
              <a:t>Homework: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Complete Numbots regularly to develop fluency.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Reading a Little Wandle book from school.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Read 5 times a week to earn your reading reward badge</a:t>
            </a:r>
          </a:p>
          <a:p>
            <a:r>
              <a:rPr lang="en-GB" sz="1000" dirty="0">
                <a:solidFill>
                  <a:schemeClr val="tx1"/>
                </a:solidFill>
                <a:latin typeface="Comic Sans MS" pitchFamily="66" charset="0"/>
              </a:rPr>
              <a:t>Practise your handwriting spelling words from the reading records </a:t>
            </a: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graphicFrame>
        <p:nvGraphicFramePr>
          <p:cNvPr id="60" name="Table 3">
            <a:extLst>
              <a:ext uri="{FF2B5EF4-FFF2-40B4-BE49-F238E27FC236}">
                <a16:creationId xmlns:a16="http://schemas.microsoft.com/office/drawing/2014/main" id="{56DC1ECE-856E-42F5-A2F9-441CB4A30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149618"/>
              </p:ext>
            </p:extLst>
          </p:nvPr>
        </p:nvGraphicFramePr>
        <p:xfrm>
          <a:off x="1064437" y="5295657"/>
          <a:ext cx="4658446" cy="1211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9223">
                  <a:extLst>
                    <a:ext uri="{9D8B030D-6E8A-4147-A177-3AD203B41FA5}">
                      <a16:colId xmlns:a16="http://schemas.microsoft.com/office/drawing/2014/main" val="4082337417"/>
                    </a:ext>
                  </a:extLst>
                </a:gridCol>
                <a:gridCol w="2329223">
                  <a:extLst>
                    <a:ext uri="{9D8B030D-6E8A-4147-A177-3AD203B41FA5}">
                      <a16:colId xmlns:a16="http://schemas.microsoft.com/office/drawing/2014/main" val="1692519251"/>
                    </a:ext>
                  </a:extLst>
                </a:gridCol>
              </a:tblGrid>
              <a:tr h="1142721"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to read at home:</a:t>
                      </a:r>
                    </a:p>
                    <a:p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-   Non-fiction texts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Reading books linked to our</a:t>
                      </a: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Reading practice sessions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Reading books for enjoyment 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1050" b="0" baseline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50" b="1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Books we read in class: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The Little Gardener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GB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The Extraordinary Gardener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b="0" baseline="0" dirty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The Gruffalo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GB" sz="1050" b="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A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724141"/>
                  </a:ext>
                </a:extLst>
              </a:tr>
            </a:tbl>
          </a:graphicData>
        </a:graphic>
      </p:graphicFrame>
      <p:grpSp>
        <p:nvGrpSpPr>
          <p:cNvPr id="48" name="Group 47">
            <a:extLst>
              <a:ext uri="{FF2B5EF4-FFF2-40B4-BE49-F238E27FC236}">
                <a16:creationId xmlns:a16="http://schemas.microsoft.com/office/drawing/2014/main" id="{62C100F9-B957-45E7-A007-55A473CC8D5C}"/>
              </a:ext>
            </a:extLst>
          </p:cNvPr>
          <p:cNvGrpSpPr/>
          <p:nvPr/>
        </p:nvGrpSpPr>
        <p:grpSpPr>
          <a:xfrm>
            <a:off x="2846422" y="122638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65" name="Hexagon 64">
              <a:extLst>
                <a:ext uri="{FF2B5EF4-FFF2-40B4-BE49-F238E27FC236}">
                  <a16:creationId xmlns:a16="http://schemas.microsoft.com/office/drawing/2014/main" id="{82D5E2D0-2ED2-4B8F-B6DE-78AFAD89FF4E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6" name="Hexagon 4">
              <a:extLst>
                <a:ext uri="{FF2B5EF4-FFF2-40B4-BE49-F238E27FC236}">
                  <a16:creationId xmlns:a16="http://schemas.microsoft.com/office/drawing/2014/main" id="{8DF78C29-B1AC-483F-AC8E-6636D8719A9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Science- </a:t>
              </a:r>
              <a:r>
                <a:rPr lang="en-US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planting a bean, parts of a flower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1EFF233-543D-4173-A873-CD9F72250B33}"/>
              </a:ext>
            </a:extLst>
          </p:cNvPr>
          <p:cNvGrpSpPr/>
          <p:nvPr/>
        </p:nvGrpSpPr>
        <p:grpSpPr>
          <a:xfrm>
            <a:off x="4925282" y="1227791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8" name="Hexagon 77">
              <a:extLst>
                <a:ext uri="{FF2B5EF4-FFF2-40B4-BE49-F238E27FC236}">
                  <a16:creationId xmlns:a16="http://schemas.microsoft.com/office/drawing/2014/main" id="{5DCD1A9A-51DC-4118-9CE5-A57A090C071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Hexagon 4">
              <a:extLst>
                <a:ext uri="{FF2B5EF4-FFF2-40B4-BE49-F238E27FC236}">
                  <a16:creationId xmlns:a16="http://schemas.microsoft.com/office/drawing/2014/main" id="{37851FC7-A89B-4CC4-89AB-6FD033A002E9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RE-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Judaism and the celebration Shabbat</a:t>
              </a: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24C9504-A728-4D50-8ECB-492E9C85F26A}"/>
              </a:ext>
            </a:extLst>
          </p:cNvPr>
          <p:cNvGrpSpPr/>
          <p:nvPr/>
        </p:nvGrpSpPr>
        <p:grpSpPr>
          <a:xfrm>
            <a:off x="3914594" y="1826278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1" name="Hexagon 80">
              <a:extLst>
                <a:ext uri="{FF2B5EF4-FFF2-40B4-BE49-F238E27FC236}">
                  <a16:creationId xmlns:a16="http://schemas.microsoft.com/office/drawing/2014/main" id="{F69BC030-E08F-4E64-ABF5-25260DFCB1CB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Hexagon 4">
              <a:extLst>
                <a:ext uri="{FF2B5EF4-FFF2-40B4-BE49-F238E27FC236}">
                  <a16:creationId xmlns:a16="http://schemas.microsoft.com/office/drawing/2014/main" id="{D12E80EB-75A1-4134-8101-DACEBDD98169}"/>
                </a:ext>
              </a:extLst>
            </p:cNvPr>
            <p:cNvSpPr txBox="1"/>
            <p:nvPr/>
          </p:nvSpPr>
          <p:spPr>
            <a:xfrm>
              <a:off x="1607027" y="2254752"/>
              <a:ext cx="1305686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ICT – </a:t>
              </a:r>
              <a:r>
                <a:rPr lang="en-US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programming and using digital cameras</a:t>
              </a:r>
              <a:endParaRPr lang="en-GB" sz="1200" b="1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813EBED-CCF7-4DE1-BF3F-2C8E772D3CA2}"/>
              </a:ext>
            </a:extLst>
          </p:cNvPr>
          <p:cNvGrpSpPr/>
          <p:nvPr/>
        </p:nvGrpSpPr>
        <p:grpSpPr>
          <a:xfrm>
            <a:off x="1795346" y="1779782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4" name="Hexagon 83">
              <a:extLst>
                <a:ext uri="{FF2B5EF4-FFF2-40B4-BE49-F238E27FC236}">
                  <a16:creationId xmlns:a16="http://schemas.microsoft.com/office/drawing/2014/main" id="{726F56E4-70CF-4188-A84C-5A3C2C1F9B4A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7" name="Hexagon 4">
              <a:extLst>
                <a:ext uri="{FF2B5EF4-FFF2-40B4-BE49-F238E27FC236}">
                  <a16:creationId xmlns:a16="http://schemas.microsoft.com/office/drawing/2014/main" id="{2A1D79CF-5144-468B-9AB0-15778420339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Art- </a:t>
              </a:r>
              <a:r>
                <a:rPr lang="en-US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sketching parts of a plant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4FDB96EA-FF33-402B-806E-BA1E92665E4D}"/>
              </a:ext>
            </a:extLst>
          </p:cNvPr>
          <p:cNvGrpSpPr/>
          <p:nvPr/>
        </p:nvGrpSpPr>
        <p:grpSpPr>
          <a:xfrm>
            <a:off x="752241" y="1226387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9" name="Hexagon 98">
              <a:extLst>
                <a:ext uri="{FF2B5EF4-FFF2-40B4-BE49-F238E27FC236}">
                  <a16:creationId xmlns:a16="http://schemas.microsoft.com/office/drawing/2014/main" id="{006DEFB5-4D46-45E8-9A6B-8F78B5B437CD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0" name="Hexagon 4">
              <a:extLst>
                <a:ext uri="{FF2B5EF4-FFF2-40B4-BE49-F238E27FC236}">
                  <a16:creationId xmlns:a16="http://schemas.microsoft.com/office/drawing/2014/main" id="{D8ECB337-BF9C-47EA-B0D5-85BE2686A6D5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Geography – </a:t>
              </a:r>
              <a:r>
                <a:rPr lang="en-US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the local area and map work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8448" y="5335673"/>
            <a:ext cx="925827" cy="1062688"/>
          </a:xfrm>
          <a:prstGeom prst="rect">
            <a:avLst/>
          </a:prstGeom>
        </p:spPr>
      </p:pic>
      <p:pic>
        <p:nvPicPr>
          <p:cNvPr id="1026" name="Picture 2" descr="The Little Gardener: Amazon.co.uk: Hughes, Emily: 9781912497997: Books">
            <a:extLst>
              <a:ext uri="{FF2B5EF4-FFF2-40B4-BE49-F238E27FC236}">
                <a16:creationId xmlns:a16="http://schemas.microsoft.com/office/drawing/2014/main" id="{B82529E7-44E0-A155-0714-078D22B516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55" r="28875" b="20105"/>
          <a:stretch/>
        </p:blipFill>
        <p:spPr bwMode="auto">
          <a:xfrm>
            <a:off x="73269" y="5561945"/>
            <a:ext cx="1061848" cy="1071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e Extraordinary Gardener: Amazon.co.uk: Sam Boughton: 9781849765664: Books">
            <a:extLst>
              <a:ext uri="{FF2B5EF4-FFF2-40B4-BE49-F238E27FC236}">
                <a16:creationId xmlns:a16="http://schemas.microsoft.com/office/drawing/2014/main" id="{8BC96870-2FD4-8C8A-A0E1-9761B78C87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73" t="19745" r="12417" b="18611"/>
          <a:stretch/>
        </p:blipFill>
        <p:spPr bwMode="auto">
          <a:xfrm>
            <a:off x="3712226" y="6089393"/>
            <a:ext cx="1301975" cy="1071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6" ma:contentTypeDescription="Create a new document." ma:contentTypeScope="" ma:versionID="1446e5971c1c3838f0c7d708786d3003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10b42e64e28c438e1c1bdd73b3bebe5d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2330907-70f2-4e8b-b64e-765bcbf2fe3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Props1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A124C31-D30D-47A3-834D-E9274426E8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429D3F-B6D0-4703-9689-0CE15CEF2049}">
  <ds:schemaRefs>
    <ds:schemaRef ds:uri="http://purl.org/dc/elements/1.1/"/>
    <ds:schemaRef ds:uri="http://schemas.microsoft.com/office/2006/metadata/properties"/>
    <ds:schemaRef ds:uri="7dbd8056-47aa-47eb-abcb-42290cb99a81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9d7a5d9d-7bd7-4164-902f-7672ce3cf383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</TotalTime>
  <Words>259</Words>
  <Application>Microsoft Office PowerPoint</Application>
  <PresentationFormat>A4 Paper (210x297 mm)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ewelsh@Muscliff.local</cp:lastModifiedBy>
  <cp:revision>47</cp:revision>
  <dcterms:created xsi:type="dcterms:W3CDTF">2020-04-17T10:06:09Z</dcterms:created>
  <dcterms:modified xsi:type="dcterms:W3CDTF">2023-07-05T10:35:15Z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71600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ComplianceAssetId">
    <vt:lpwstr/>
  </property>
  <property fmtid="{D5CDD505-2E9C-101B-9397-08002B2CF9AE}" pid="10" name="TemplateUrl">
    <vt:lpwstr/>
  </property>
</Properties>
</file>