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AE1"/>
    <a:srgbClr val="02765C"/>
    <a:srgbClr val="097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74C75-688F-4101-84CD-3176CE794FDB}" v="2" dt="2024-12-19T13:51:12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84972" autoAdjust="0"/>
  </p:normalViewPr>
  <p:slideViewPr>
    <p:cSldViewPr snapToGrid="0">
      <p:cViewPr varScale="1">
        <p:scale>
          <a:sx n="56" d="100"/>
          <a:sy n="56" d="100"/>
        </p:scale>
        <p:origin x="3067" y="4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1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5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1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19/12/2024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19/12/2024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5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19/12/2024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79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pPr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0649-6BD6-4310-AA3E-4212AE5D4952}" type="datetimeFigureOut">
              <a:rPr lang="en-GB" smtClean="0"/>
              <a:pPr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D902-7619-4FE9-85FD-13C2F25CAE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0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www.google.co.uk/url?sa=i&amp;rct=j&amp;q=&amp;esrc=s&amp;source=images&amp;cd=&amp;ved=2ahUKEwjUuNnPjJnjAhUL8BQKHaObC9QQjRx6BAgBEAU&amp;url=https://clipart.wpblink.com/scripture-clipart/scripture-clipart-open-book-outline&amp;psig=AOvVaw1l0QfK26-xnzWuvYpnMs5v&amp;ust=1562255261650572" TargetMode="Externa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D55099-303D-46C6-90ED-720064FA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50"/>
            <a:ext cx="6858000" cy="9511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8BAA288-EF5E-4ADE-8163-A1EF3C7ED9A8}"/>
              </a:ext>
            </a:extLst>
          </p:cNvPr>
          <p:cNvSpPr txBox="1"/>
          <p:nvPr/>
        </p:nvSpPr>
        <p:spPr>
          <a:xfrm>
            <a:off x="5972755" y="296342"/>
            <a:ext cx="85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Spring</a:t>
            </a:r>
            <a:r>
              <a:rPr lang="en-GB" sz="1400" b="1" dirty="0">
                <a:solidFill>
                  <a:srgbClr val="02765C"/>
                </a:solidFill>
                <a:latin typeface="Arial Narrow" panose="020B0606020202030204" pitchFamily="34" charset="0"/>
              </a:rPr>
              <a:t> Term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3FAF0D-940B-4A74-A09F-8C433CAA64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6096" y="7947966"/>
            <a:ext cx="582186" cy="850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0DC850-C8B3-4331-8845-1E6DC421D2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91" y="7958135"/>
            <a:ext cx="573003" cy="840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80F79-2391-4A17-ADBB-504D325820C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10885" y="7974138"/>
            <a:ext cx="582186" cy="850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A8BEE8-C61C-49E8-95C8-C8955DAF758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5127" y="7964453"/>
            <a:ext cx="654582" cy="850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5B6B5-FBA7-4B14-B4CB-CDD6D8777A0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1765" y="7994009"/>
            <a:ext cx="612275" cy="840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86CD2-6334-4626-B130-57EE4E2BD986}"/>
              </a:ext>
            </a:extLst>
          </p:cNvPr>
          <p:cNvSpPr txBox="1"/>
          <p:nvPr/>
        </p:nvSpPr>
        <p:spPr>
          <a:xfrm>
            <a:off x="1641159" y="827525"/>
            <a:ext cx="42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2765C"/>
                </a:solidFill>
              </a:rPr>
              <a:t>Ready		Respectful			 Safe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FB21EF-C52C-45EA-BA06-36DEE361887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5008" y="3861160"/>
            <a:ext cx="101997" cy="129424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6090984-1FEC-4301-9772-A1FF6769717F}"/>
              </a:ext>
            </a:extLst>
          </p:cNvPr>
          <p:cNvSpPr/>
          <p:nvPr/>
        </p:nvSpPr>
        <p:spPr>
          <a:xfrm>
            <a:off x="134465" y="7127097"/>
            <a:ext cx="2072752" cy="866912"/>
          </a:xfrm>
          <a:prstGeom prst="wedgeEllipseCallout">
            <a:avLst>
              <a:gd name="adj1" fmla="val 43015"/>
              <a:gd name="adj2" fmla="val -683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100">
                <a:solidFill>
                  <a:schemeClr val="tx1"/>
                </a:solidFill>
              </a:rPr>
              <a:t>How </a:t>
            </a:r>
            <a:r>
              <a:rPr lang="en-US" sz="1100" dirty="0">
                <a:solidFill>
                  <a:schemeClr val="tx1"/>
                </a:solidFill>
              </a:rPr>
              <a:t>does our value resilience run throughout our beautiful text?</a:t>
            </a:r>
            <a:endParaRPr lang="en-GB" sz="1100" dirty="0">
              <a:solidFill>
                <a:schemeClr val="tx1"/>
              </a:solidFill>
            </a:endParaRPr>
          </a:p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BD7EDD2-CE87-4F48-872E-9ED3B1818C49}"/>
              </a:ext>
            </a:extLst>
          </p:cNvPr>
          <p:cNvGrpSpPr/>
          <p:nvPr/>
        </p:nvGrpSpPr>
        <p:grpSpPr>
          <a:xfrm>
            <a:off x="2400941" y="1212589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E1CC066B-9B97-475D-BDA4-7A536F181A27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Hexagon 4">
              <a:extLst>
                <a:ext uri="{FF2B5EF4-FFF2-40B4-BE49-F238E27FC236}">
                  <a16:creationId xmlns:a16="http://schemas.microsoft.com/office/drawing/2014/main" id="{437A68EA-833E-44E8-84C5-50E59C0DA037}"/>
                </a:ext>
              </a:extLst>
            </p:cNvPr>
            <p:cNvSpPr txBox="1"/>
            <p:nvPr/>
          </p:nvSpPr>
          <p:spPr>
            <a:xfrm>
              <a:off x="1667520" y="2341264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Computing: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b="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Multi-media presentation</a:t>
              </a:r>
              <a:endParaRPr lang="en-GB" sz="1000" b="1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B55BE5EC-D359-4936-8D72-F2A7735D7D2D}"/>
              </a:ext>
            </a:extLst>
          </p:cNvPr>
          <p:cNvSpPr/>
          <p:nvPr/>
        </p:nvSpPr>
        <p:spPr>
          <a:xfrm>
            <a:off x="134465" y="3070612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English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Punctuating speech accurately and developing the reported clause.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Planning and developing our writing within a variety of contexts.</a:t>
            </a: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3FF644BC-2E01-422D-9DE8-275AF9820796}"/>
              </a:ext>
            </a:extLst>
          </p:cNvPr>
          <p:cNvSpPr/>
          <p:nvPr/>
        </p:nvSpPr>
        <p:spPr>
          <a:xfrm>
            <a:off x="2950662" y="3070612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Identify reported clauses and the impact of speech in their reading books. </a:t>
            </a:r>
          </a:p>
          <a:p>
            <a:pPr marL="171450" indent="-171450" algn="ctr">
              <a:buFontTx/>
              <a:buChar char="-"/>
            </a:pPr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Reading a range of diary entries and discussing the features. </a:t>
            </a:r>
          </a:p>
        </p:txBody>
      </p:sp>
      <p:sp>
        <p:nvSpPr>
          <p:cNvPr id="65" name="Speech Bubble: Oval 64">
            <a:extLst>
              <a:ext uri="{FF2B5EF4-FFF2-40B4-BE49-F238E27FC236}">
                <a16:creationId xmlns:a16="http://schemas.microsoft.com/office/drawing/2014/main" id="{43CEE0A8-86D4-461B-8946-C1C0AC092E3B}"/>
              </a:ext>
            </a:extLst>
          </p:cNvPr>
          <p:cNvSpPr/>
          <p:nvPr/>
        </p:nvSpPr>
        <p:spPr>
          <a:xfrm>
            <a:off x="2253205" y="7209658"/>
            <a:ext cx="2397580" cy="780505"/>
          </a:xfrm>
          <a:prstGeom prst="wedgeEllipseCallout">
            <a:avLst>
              <a:gd name="adj1" fmla="val 5202"/>
              <a:gd name="adj2" fmla="val -719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qualities does the lead character have? (Can anyone row the ocean?)</a:t>
            </a:r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6E9C8347-1E7B-4B0C-96EF-B4312D143E98}"/>
              </a:ext>
            </a:extLst>
          </p:cNvPr>
          <p:cNvSpPr/>
          <p:nvPr/>
        </p:nvSpPr>
        <p:spPr>
          <a:xfrm>
            <a:off x="4715303" y="7181437"/>
            <a:ext cx="2072752" cy="802592"/>
          </a:xfrm>
          <a:prstGeom prst="wedgeEllipseCallout">
            <a:avLst>
              <a:gd name="adj1" fmla="val -53837"/>
              <a:gd name="adj2" fmla="val -791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Who are the main characters in the book?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A2764325-5DF2-4FF4-9A15-DD704326121A}"/>
              </a:ext>
            </a:extLst>
          </p:cNvPr>
          <p:cNvSpPr/>
          <p:nvPr/>
        </p:nvSpPr>
        <p:spPr>
          <a:xfrm>
            <a:off x="118908" y="4137530"/>
            <a:ext cx="3160277" cy="951186"/>
          </a:xfrm>
          <a:prstGeom prst="homePlate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Maths</a:t>
            </a:r>
          </a:p>
          <a:p>
            <a:pPr marL="171450" indent="-171450" algn="ctr">
              <a:buFontTx/>
              <a:buChar char="-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Further multiplication &amp; division  </a:t>
            </a:r>
          </a:p>
          <a:p>
            <a:pPr marL="171450" indent="-171450" algn="ctr">
              <a:buFontTx/>
              <a:buChar char="-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Graphs    </a:t>
            </a:r>
          </a:p>
          <a:p>
            <a:pPr marL="171450" indent="-171450" algn="ctr">
              <a:buFontTx/>
              <a:buChar char="-"/>
            </a:pPr>
            <a:r>
              <a:rPr lang="en-GB" sz="11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Fractions</a:t>
            </a:r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6219F200-5F02-47BB-986F-FA9C51F34D6C}"/>
              </a:ext>
            </a:extLst>
          </p:cNvPr>
          <p:cNvSpPr/>
          <p:nvPr/>
        </p:nvSpPr>
        <p:spPr>
          <a:xfrm>
            <a:off x="2935105" y="4137530"/>
            <a:ext cx="3828653" cy="951186"/>
          </a:xfrm>
          <a:prstGeom prst="chevron">
            <a:avLst/>
          </a:prstGeom>
          <a:solidFill>
            <a:srgbClr val="CFEA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How you can help at home: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- Recall times tables knowledge and the link to division.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- Build a fraction wall at home.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108F541-0971-4627-9717-6D48E9EA16A9}"/>
              </a:ext>
            </a:extLst>
          </p:cNvPr>
          <p:cNvGrpSpPr/>
          <p:nvPr/>
        </p:nvGrpSpPr>
        <p:grpSpPr>
          <a:xfrm>
            <a:off x="3428725" y="1767376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F2EF600B-0BC6-4EFC-8513-542CE4017BB5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100"/>
            </a:p>
          </p:txBody>
        </p:sp>
        <p:sp>
          <p:nvSpPr>
            <p:cNvPr id="71" name="Hexagon 4">
              <a:extLst>
                <a:ext uri="{FF2B5EF4-FFF2-40B4-BE49-F238E27FC236}">
                  <a16:creationId xmlns:a16="http://schemas.microsoft.com/office/drawing/2014/main" id="{BDEF33B4-8E13-4431-BBAB-9C659DC28A4E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Art: </a:t>
              </a:r>
              <a:r>
                <a:rPr lang="en-GB" sz="14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Colour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4859004-4F3E-4F64-9D12-B3CA42B4A529}"/>
              </a:ext>
            </a:extLst>
          </p:cNvPr>
          <p:cNvGrpSpPr/>
          <p:nvPr/>
        </p:nvGrpSpPr>
        <p:grpSpPr>
          <a:xfrm>
            <a:off x="4479801" y="1213994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3AE3AEF8-DDEE-4DBF-88BE-5E653CEC9EA4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100"/>
            </a:p>
          </p:txBody>
        </p:sp>
        <p:sp>
          <p:nvSpPr>
            <p:cNvPr id="87" name="Hexagon 4">
              <a:extLst>
                <a:ext uri="{FF2B5EF4-FFF2-40B4-BE49-F238E27FC236}">
                  <a16:creationId xmlns:a16="http://schemas.microsoft.com/office/drawing/2014/main" id="{3D60EF6A-2E18-4802-879F-4D17FC102D1C}"/>
                </a:ext>
              </a:extLst>
            </p:cNvPr>
            <p:cNvSpPr txBox="1"/>
            <p:nvPr/>
          </p:nvSpPr>
          <p:spPr>
            <a:xfrm>
              <a:off x="1701193" y="2252931"/>
              <a:ext cx="1102831" cy="11285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RE</a:t>
              </a:r>
              <a:r>
                <a:rPr lang="en-US" sz="11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:</a:t>
              </a:r>
            </a:p>
            <a:p>
              <a:pPr marL="0" lvl="0" indent="0" algn="ctr" defTabSz="173355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b="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Judaism</a:t>
              </a:r>
              <a:endParaRPr lang="en-GB" sz="1100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41D68B-9996-4EF9-9839-F564DB32018E}"/>
              </a:ext>
            </a:extLst>
          </p:cNvPr>
          <p:cNvGrpSpPr/>
          <p:nvPr/>
        </p:nvGrpSpPr>
        <p:grpSpPr>
          <a:xfrm>
            <a:off x="5514935" y="1765984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F4AFF1B0-A5C7-462D-95DF-0A64FBE40488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0" name="Hexagon 4">
              <a:extLst>
                <a:ext uri="{FF2B5EF4-FFF2-40B4-BE49-F238E27FC236}">
                  <a16:creationId xmlns:a16="http://schemas.microsoft.com/office/drawing/2014/main" id="{F59A6070-2A27-4F94-911C-9B3D078D4633}"/>
                </a:ext>
              </a:extLst>
            </p:cNvPr>
            <p:cNvSpPr txBox="1"/>
            <p:nvPr/>
          </p:nvSpPr>
          <p:spPr>
            <a:xfrm>
              <a:off x="1678719" y="2254750"/>
              <a:ext cx="1146262" cy="98827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PE: 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Athletics Basketball Swimming Problem solving</a:t>
              </a:r>
              <a:endParaRPr lang="en-GB" sz="1100" b="1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B0C2030-117E-4224-AB8A-406CE2A13416}"/>
              </a:ext>
            </a:extLst>
          </p:cNvPr>
          <p:cNvGrpSpPr/>
          <p:nvPr/>
        </p:nvGrpSpPr>
        <p:grpSpPr>
          <a:xfrm>
            <a:off x="1349865" y="1765985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CDB02C44-1D4A-40FC-BB59-65DB9ACC9F40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3" name="Hexagon 4">
              <a:extLst>
                <a:ext uri="{FF2B5EF4-FFF2-40B4-BE49-F238E27FC236}">
                  <a16:creationId xmlns:a16="http://schemas.microsoft.com/office/drawing/2014/main" id="{F1578C33-E67C-4701-A233-2667EFF064DB}"/>
                </a:ext>
              </a:extLst>
            </p:cNvPr>
            <p:cNvSpPr txBox="1"/>
            <p:nvPr/>
          </p:nvSpPr>
          <p:spPr>
            <a:xfrm>
              <a:off x="1678719" y="2254752"/>
              <a:ext cx="1176881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Science: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b="0" i="0" dirty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Properties of materials</a:t>
              </a:r>
              <a:endParaRPr lang="en-GB" sz="11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3AF3CC5-E4D7-4B12-B154-8756CB979EAE}"/>
              </a:ext>
            </a:extLst>
          </p:cNvPr>
          <p:cNvGrpSpPr/>
          <p:nvPr/>
        </p:nvGrpSpPr>
        <p:grpSpPr>
          <a:xfrm>
            <a:off x="306760" y="1212590"/>
            <a:ext cx="1264380" cy="1106765"/>
            <a:chOff x="1420789" y="2032371"/>
            <a:chExt cx="1662122" cy="1433039"/>
          </a:xfrm>
          <a:solidFill>
            <a:srgbClr val="CFEAE1"/>
          </a:solidFill>
        </p:grpSpPr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6709F04C-52F2-4EF4-889E-F82CBF86ABF6}"/>
                </a:ext>
              </a:extLst>
            </p:cNvPr>
            <p:cNvSpPr/>
            <p:nvPr/>
          </p:nvSpPr>
          <p:spPr>
            <a:xfrm>
              <a:off x="1420789" y="2032371"/>
              <a:ext cx="1662122" cy="1433039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6" name="Hexagon 4">
              <a:extLst>
                <a:ext uri="{FF2B5EF4-FFF2-40B4-BE49-F238E27FC236}">
                  <a16:creationId xmlns:a16="http://schemas.microsoft.com/office/drawing/2014/main" id="{F837BAD9-369B-4364-A678-94A6ADDEF431}"/>
                </a:ext>
              </a:extLst>
            </p:cNvPr>
            <p:cNvSpPr txBox="1"/>
            <p:nvPr/>
          </p:nvSpPr>
          <p:spPr>
            <a:xfrm>
              <a:off x="1678719" y="2254752"/>
              <a:ext cx="1146262" cy="9882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9530" rIns="0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1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DT: </a:t>
              </a:r>
            </a:p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0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Sew a bag for Lucy to take on the boat!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578A029-71DB-40C3-BEB7-3DF0F26CE642}"/>
              </a:ext>
            </a:extLst>
          </p:cNvPr>
          <p:cNvSpPr txBox="1"/>
          <p:nvPr/>
        </p:nvSpPr>
        <p:spPr>
          <a:xfrm>
            <a:off x="2441440" y="195129"/>
            <a:ext cx="2273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rgbClr val="02765C"/>
                </a:solidFill>
                <a:latin typeface="Arial Narrow" panose="020B0606020202030204" pitchFamily="34" charset="0"/>
              </a:rPr>
              <a:t>Year 4</a:t>
            </a:r>
            <a:endParaRPr lang="en-GB" sz="1600" b="1" dirty="0">
              <a:solidFill>
                <a:srgbClr val="02765C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DD7EB5C-8A2C-41EF-A3A9-15A4712C014C}"/>
              </a:ext>
            </a:extLst>
          </p:cNvPr>
          <p:cNvSpPr/>
          <p:nvPr/>
        </p:nvSpPr>
        <p:spPr>
          <a:xfrm>
            <a:off x="2645" y="8824868"/>
            <a:ext cx="3431073" cy="951186"/>
          </a:xfrm>
          <a:prstGeom prst="rect">
            <a:avLst/>
          </a:prstGeom>
          <a:solidFill>
            <a:srgbClr val="C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u="sng" dirty="0">
                <a:solidFill>
                  <a:schemeClr val="tx1"/>
                </a:solidFill>
              </a:rPr>
              <a:t>Other information:</a:t>
            </a:r>
          </a:p>
          <a:p>
            <a:r>
              <a:rPr lang="en-GB" sz="1200" dirty="0">
                <a:solidFill>
                  <a:schemeClr val="tx1"/>
                </a:solidFill>
              </a:rPr>
              <a:t>PE days: Tuesday and Thursday</a:t>
            </a:r>
          </a:p>
          <a:p>
            <a:r>
              <a:rPr lang="en-GB" sz="1200" dirty="0">
                <a:solidFill>
                  <a:schemeClr val="tx1"/>
                </a:solidFill>
              </a:rPr>
              <a:t>Swimming: Every Thursday for 10 weeks starting on 9</a:t>
            </a:r>
            <a:r>
              <a:rPr lang="en-GB" sz="1200" baseline="30000" dirty="0">
                <a:solidFill>
                  <a:schemeClr val="tx1"/>
                </a:solidFill>
              </a:rPr>
              <a:t>th</a:t>
            </a:r>
            <a:r>
              <a:rPr lang="en-GB" sz="1200" dirty="0">
                <a:solidFill>
                  <a:schemeClr val="tx1"/>
                </a:solidFill>
              </a:rPr>
              <a:t> January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7F71397-D678-46B2-9581-2CB7F7637EAA}"/>
              </a:ext>
            </a:extLst>
          </p:cNvPr>
          <p:cNvSpPr/>
          <p:nvPr/>
        </p:nvSpPr>
        <p:spPr>
          <a:xfrm>
            <a:off x="3469113" y="8831084"/>
            <a:ext cx="3388888" cy="951186"/>
          </a:xfrm>
          <a:prstGeom prst="rect">
            <a:avLst/>
          </a:prstGeom>
          <a:solidFill>
            <a:srgbClr val="CFE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u="sng" dirty="0">
                <a:solidFill>
                  <a:schemeClr val="tx1"/>
                </a:solidFill>
              </a:rPr>
              <a:t>Homework:</a:t>
            </a:r>
          </a:p>
          <a:p>
            <a:r>
              <a:rPr lang="en-GB" sz="1200" dirty="0">
                <a:solidFill>
                  <a:schemeClr val="tx1"/>
                </a:solidFill>
              </a:rPr>
              <a:t>Handwriting, spellings and written task</a:t>
            </a:r>
          </a:p>
          <a:p>
            <a:r>
              <a:rPr lang="en-GB" sz="1200" dirty="0">
                <a:solidFill>
                  <a:schemeClr val="tx1"/>
                </a:solidFill>
              </a:rPr>
              <a:t>Maths homework sheet</a:t>
            </a:r>
          </a:p>
          <a:p>
            <a:r>
              <a:rPr lang="en-GB" sz="1200" dirty="0">
                <a:solidFill>
                  <a:schemeClr val="tx1"/>
                </a:solidFill>
              </a:rPr>
              <a:t>Daily reading (at least 5 times a week)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D9195D-A659-7ADA-CAAB-AF72A8992671}"/>
              </a:ext>
            </a:extLst>
          </p:cNvPr>
          <p:cNvGrpSpPr/>
          <p:nvPr/>
        </p:nvGrpSpPr>
        <p:grpSpPr>
          <a:xfrm>
            <a:off x="2752327" y="5130652"/>
            <a:ext cx="1434031" cy="1925340"/>
            <a:chOff x="-2789431" y="5846778"/>
            <a:chExt cx="1370415" cy="2013201"/>
          </a:xfrm>
        </p:grpSpPr>
        <p:pic>
          <p:nvPicPr>
            <p:cNvPr id="17" name="Picture 19" descr="Image result for book outline">
              <a:hlinkClick r:id="rId9"/>
              <a:extLst>
                <a:ext uri="{FF2B5EF4-FFF2-40B4-BE49-F238E27FC236}">
                  <a16:creationId xmlns:a16="http://schemas.microsoft.com/office/drawing/2014/main" id="{117147AC-8CB3-F5ED-8E07-2F386B9AD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96" b="94872" l="5946" r="95676">
                          <a14:foregroundMark x1="73514" y1="3297" x2="91351" y2="31136"/>
                          <a14:foregroundMark x1="91351" y1="31136" x2="96216" y2="55678"/>
                          <a14:foregroundMark x1="96216" y1="55678" x2="75135" y2="76190"/>
                          <a14:foregroundMark x1="75135" y1="76190" x2="30811" y2="87546"/>
                          <a14:foregroundMark x1="63784" y1="5861" x2="31892" y2="14286"/>
                          <a14:foregroundMark x1="31892" y1="14286" x2="5405" y2="32601"/>
                          <a14:foregroundMark x1="5405" y1="32601" x2="4324" y2="81319"/>
                          <a14:foregroundMark x1="4324" y1="81319" x2="36216" y2="91209"/>
                          <a14:foregroundMark x1="36216" y1="91209" x2="45405" y2="89011"/>
                          <a14:foregroundMark x1="77297" y1="4396" x2="67027" y2="5128"/>
                          <a14:foregroundMark x1="5946" y1="22344" x2="5946" y2="31136"/>
                          <a14:foregroundMark x1="8108" y1="87912" x2="8108" y2="948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73351" y="5846778"/>
              <a:ext cx="1354335" cy="201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D9AD7E-8546-55F9-9828-FCF446B7C8B6}"/>
                </a:ext>
              </a:extLst>
            </p:cNvPr>
            <p:cNvSpPr txBox="1"/>
            <p:nvPr/>
          </p:nvSpPr>
          <p:spPr>
            <a:xfrm rot="16200000">
              <a:off x="-3265400" y="6933369"/>
              <a:ext cx="1213549" cy="2616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Key Text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4A22E8F-0ED8-FE91-F019-A5FCAF7610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234" y="5232961"/>
            <a:ext cx="1149060" cy="1756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90098-C184-437A-CFFD-6D361566CD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1664" y="5296823"/>
            <a:ext cx="1049979" cy="16103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77FEFC-7015-5C27-0313-E1486217CF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2438" y="5348600"/>
            <a:ext cx="994344" cy="15204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AFE801-B49A-EC97-B152-9C3346BB1E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38517" y="5562780"/>
            <a:ext cx="778488" cy="11976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6E7358-A9A8-2175-BEAF-66FFD8B4BC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82059" y="5348600"/>
            <a:ext cx="1130132" cy="15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8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d7a5d9d-7bd7-4164-902f-7672ce3cf383" xsi:nil="true"/>
    <lcf76f155ced4ddcb4097134ff3c332f xmlns="9d7a5d9d-7bd7-4164-902f-7672ce3cf383">
      <Terms xmlns="http://schemas.microsoft.com/office/infopath/2007/PartnerControls"/>
    </lcf76f155ced4ddcb4097134ff3c332f>
    <TaxCatchAll xmlns="7dbd8056-47aa-47eb-abcb-42290cb99a8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FFFB91D304642AC6F2B52AC63D0DB" ma:contentTypeVersion="18" ma:contentTypeDescription="Create a new document." ma:contentTypeScope="" ma:versionID="d5c809d07810c14f0806ec3773827259">
  <xsd:schema xmlns:xsd="http://www.w3.org/2001/XMLSchema" xmlns:xs="http://www.w3.org/2001/XMLSchema" xmlns:p="http://schemas.microsoft.com/office/2006/metadata/properties" xmlns:ns2="9d7a5d9d-7bd7-4164-902f-7672ce3cf383" xmlns:ns3="7dbd8056-47aa-47eb-abcb-42290cb99a81" targetNamespace="http://schemas.microsoft.com/office/2006/metadata/properties" ma:root="true" ma:fieldsID="09c91d7dbc62cd1ca80bb69cab48d0e8" ns2:_="" ns3:_="">
    <xsd:import namespace="9d7a5d9d-7bd7-4164-902f-7672ce3cf383"/>
    <xsd:import namespace="7dbd8056-47aa-47eb-abcb-42290cb99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a5d9d-7bd7-4164-902f-7672ce3cf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d8056-47aa-47eb-abcb-42290cb99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3406fb-e1b7-4ab9-a8ff-1689b21c31b1}" ma:internalName="TaxCatchAll" ma:showField="CatchAllData" ma:web="7dbd8056-47aa-47eb-abcb-42290cb99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D2728B-3AC5-4874-9DC8-97F538A1C2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429D3F-B6D0-4703-9689-0CE15CEF2049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7dbd8056-47aa-47eb-abcb-42290cb99a81"/>
    <ds:schemaRef ds:uri="http://schemas.microsoft.com/office/infopath/2007/PartnerControls"/>
    <ds:schemaRef ds:uri="http://purl.org/dc/dcmitype/"/>
    <ds:schemaRef ds:uri="http://purl.org/dc/elements/1.1/"/>
    <ds:schemaRef ds:uri="9d7a5d9d-7bd7-4164-902f-7672ce3cf38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4C7608C-5A84-4A9C-AC08-C651ECD6BE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7a5d9d-7bd7-4164-902f-7672ce3cf383"/>
    <ds:schemaRef ds:uri="7dbd8056-47aa-47eb-abcb-42290cb99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1533</TotalTime>
  <Words>212</Words>
  <Application>Microsoft Office PowerPoint</Application>
  <PresentationFormat>A4 Paper (210x297 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Sturgeon</dc:creator>
  <cp:lastModifiedBy>Denise Pipe</cp:lastModifiedBy>
  <cp:revision>37</cp:revision>
  <cp:lastPrinted>2024-12-19T13:51:19Z</cp:lastPrinted>
  <dcterms:created xsi:type="dcterms:W3CDTF">2020-04-17T10:06:09Z</dcterms:created>
  <dcterms:modified xsi:type="dcterms:W3CDTF">2024-12-19T14:08:52Z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0x010100156FFFB91D304642AC6F2B52AC63D0DB</vt:lpwstr>
  </property>
  <property fmtid="{D5CDD505-2E9C-101B-9397-08002B2CF9AE}" pid="3" name="Order">
    <vt:r8>70300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