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AE1"/>
    <a:srgbClr val="02765C"/>
    <a:srgbClr val="097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358" y="4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patrick" userId="207bf2ae-e1f2-4dd8-b2b8-e84674bc3fb7" providerId="ADAL" clId="{C26A4061-30A2-4F91-A0FA-C678505D1AE5}"/>
    <pc:docChg chg="modSld">
      <pc:chgData name="lpatrick" userId="207bf2ae-e1f2-4dd8-b2b8-e84674bc3fb7" providerId="ADAL" clId="{C26A4061-30A2-4F91-A0FA-C678505D1AE5}" dt="2024-12-06T15:12:05.810" v="12" actId="20577"/>
      <pc:docMkLst>
        <pc:docMk/>
      </pc:docMkLst>
      <pc:sldChg chg="modSp mod">
        <pc:chgData name="lpatrick" userId="207bf2ae-e1f2-4dd8-b2b8-e84674bc3fb7" providerId="ADAL" clId="{C26A4061-30A2-4F91-A0FA-C678505D1AE5}" dt="2024-12-06T15:12:05.810" v="12" actId="20577"/>
        <pc:sldMkLst>
          <pc:docMk/>
          <pc:sldMk cId="2128583389" sldId="262"/>
        </pc:sldMkLst>
        <pc:spChg chg="mod">
          <ac:chgData name="lpatrick" userId="207bf2ae-e1f2-4dd8-b2b8-e84674bc3fb7" providerId="ADAL" clId="{C26A4061-30A2-4F91-A0FA-C678505D1AE5}" dt="2024-12-06T15:12:05.810" v="12" actId="20577"/>
          <ac:spMkLst>
            <pc:docMk/>
            <pc:sldMk cId="2128583389" sldId="262"/>
            <ac:spMk id="49" creationId="{2FA4A614-4469-4502-8390-3EC37CA44C7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21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5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1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06/12/2024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06/12/2024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55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06/12/2024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9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0649-6BD6-4310-AA3E-4212AE5D4952}" type="datetimeFigureOut">
              <a:rPr lang="en-GB" smtClean="0"/>
              <a:pPr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04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visnos.com/demos/percentage-fraction-decimals-grid" TargetMode="External"/><Relationship Id="rId18" Type="http://schemas.openxmlformats.org/officeDocument/2006/relationships/image" Target="../media/image12.jpeg"/><Relationship Id="rId3" Type="http://schemas.openxmlformats.org/officeDocument/2006/relationships/hyperlink" Target="https://www.google.co.uk/url?sa=i&amp;rct=j&amp;q=&amp;esrc=s&amp;source=images&amp;cd=&amp;ved=2ahUKEwjUuNnPjJnjAhUL8BQKHaObC9QQjRx6BAgBEAU&amp;url=https://clipart.wpblink.com/scripture-clipart/scripture-clipart-open-book-outline&amp;psig=AOvVaw1l0QfK26-xnzWuvYpnMs5v&amp;ust=1562255261650572" TargetMode="External"/><Relationship Id="rId7" Type="http://schemas.openxmlformats.org/officeDocument/2006/relationships/image" Target="../media/image4.png"/><Relationship Id="rId12" Type="http://schemas.openxmlformats.org/officeDocument/2006/relationships/hyperlink" Target="https://www.ncetm.org.uk/resources/41211" TargetMode="External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hiterosemaths.com/resources/" TargetMode="External"/><Relationship Id="rId5" Type="http://schemas.microsoft.com/office/2007/relationships/hdphoto" Target="../media/hdphoto1.wdp"/><Relationship Id="rId15" Type="http://schemas.openxmlformats.org/officeDocument/2006/relationships/image" Target="../media/image9.jpe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F7D55099-303D-46C6-90ED-720064FA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50"/>
            <a:ext cx="6858000" cy="95118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8BAA288-EF5E-4ADE-8163-A1EF3C7ED9A8}"/>
              </a:ext>
            </a:extLst>
          </p:cNvPr>
          <p:cNvSpPr txBox="1"/>
          <p:nvPr/>
        </p:nvSpPr>
        <p:spPr>
          <a:xfrm>
            <a:off x="5972755" y="296342"/>
            <a:ext cx="85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2765C"/>
                </a:solidFill>
                <a:latin typeface="Arial Narrow" panose="020B0606020202030204" pitchFamily="34" charset="0"/>
              </a:rPr>
              <a:t>Spring term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9FF787-889A-4825-B268-643681ACA430}"/>
              </a:ext>
            </a:extLst>
          </p:cNvPr>
          <p:cNvGrpSpPr/>
          <p:nvPr/>
        </p:nvGrpSpPr>
        <p:grpSpPr>
          <a:xfrm>
            <a:off x="2745911" y="5205910"/>
            <a:ext cx="1404376" cy="1849728"/>
            <a:chOff x="-3739101" y="5996639"/>
            <a:chExt cx="1354335" cy="2013201"/>
          </a:xfrm>
        </p:grpSpPr>
        <p:pic>
          <p:nvPicPr>
            <p:cNvPr id="2049" name="Picture 19" descr="Image result for book outline">
              <a:hlinkClick r:id="rId3"/>
              <a:extLst>
                <a:ext uri="{FF2B5EF4-FFF2-40B4-BE49-F238E27FC236}">
                  <a16:creationId xmlns:a16="http://schemas.microsoft.com/office/drawing/2014/main" id="{931A04EE-5C61-4439-AAA6-980824495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96" b="94872" l="5946" r="95676">
                          <a14:foregroundMark x1="73514" y1="3297" x2="91351" y2="31136"/>
                          <a14:foregroundMark x1="91351" y1="31136" x2="96216" y2="55678"/>
                          <a14:foregroundMark x1="96216" y1="55678" x2="75135" y2="76190"/>
                          <a14:foregroundMark x1="75135" y1="76190" x2="30811" y2="87546"/>
                          <a14:foregroundMark x1="63784" y1="5861" x2="31892" y2="14286"/>
                          <a14:foregroundMark x1="31892" y1="14286" x2="5405" y2="32601"/>
                          <a14:foregroundMark x1="5405" y1="32601" x2="4324" y2="81319"/>
                          <a14:foregroundMark x1="4324" y1="81319" x2="36216" y2="91209"/>
                          <a14:foregroundMark x1="36216" y1="91209" x2="45405" y2="89011"/>
                          <a14:foregroundMark x1="77297" y1="4396" x2="67027" y2="5128"/>
                          <a14:foregroundMark x1="5946" y1="22344" x2="5946" y2="31136"/>
                          <a14:foregroundMark x1="8108" y1="87912" x2="8108" y2="948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39101" y="5996639"/>
              <a:ext cx="1354335" cy="201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31DC0A-3179-45E8-A798-DEE2200BF233}"/>
                </a:ext>
              </a:extLst>
            </p:cNvPr>
            <p:cNvSpPr txBox="1"/>
            <p:nvPr/>
          </p:nvSpPr>
          <p:spPr>
            <a:xfrm rot="16200000">
              <a:off x="-4215070" y="7028938"/>
              <a:ext cx="1213549" cy="2616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Key Text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B3FAF0D-940B-4A74-A09F-8C433CAA643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26096" y="7947966"/>
            <a:ext cx="582186" cy="850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0DC850-C8B3-4331-8845-1E6DC421D2A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91" y="7958135"/>
            <a:ext cx="573003" cy="84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80F79-2391-4A17-ADBB-504D325820C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10885" y="7974138"/>
            <a:ext cx="582186" cy="850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A8BEE8-C61C-49E8-95C8-C8955DAF758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15127" y="7964453"/>
            <a:ext cx="654582" cy="8507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75B6B5-FBA7-4B14-B4CB-CDD6D8777A0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1765" y="7994009"/>
            <a:ext cx="612275" cy="8405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486CD2-6334-4626-B130-57EE4E2BD986}"/>
              </a:ext>
            </a:extLst>
          </p:cNvPr>
          <p:cNvSpPr txBox="1"/>
          <p:nvPr/>
        </p:nvSpPr>
        <p:spPr>
          <a:xfrm>
            <a:off x="1641159" y="827525"/>
            <a:ext cx="4257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2765C"/>
                </a:solidFill>
              </a:rPr>
              <a:t>Ready		Respectful			 Safe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96090984-1FEC-4301-9772-A1FF6769717F}"/>
              </a:ext>
            </a:extLst>
          </p:cNvPr>
          <p:cNvSpPr/>
          <p:nvPr/>
        </p:nvSpPr>
        <p:spPr>
          <a:xfrm>
            <a:off x="133421" y="7086502"/>
            <a:ext cx="2072752" cy="802592"/>
          </a:xfrm>
          <a:prstGeom prst="wedgeEllipseCallout">
            <a:avLst>
              <a:gd name="adj1" fmla="val 43015"/>
              <a:gd name="adj2" fmla="val -683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Which examples of Year 5 skills can you identify in the text?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BD7EDD2-CE87-4F48-872E-9ED3B1818C49}"/>
              </a:ext>
            </a:extLst>
          </p:cNvPr>
          <p:cNvGrpSpPr/>
          <p:nvPr/>
        </p:nvGrpSpPr>
        <p:grpSpPr>
          <a:xfrm>
            <a:off x="2400941" y="1212589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E1CC066B-9B97-475D-BDA4-7A536F181A27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4" name="Hexagon 4">
              <a:extLst>
                <a:ext uri="{FF2B5EF4-FFF2-40B4-BE49-F238E27FC236}">
                  <a16:creationId xmlns:a16="http://schemas.microsoft.com/office/drawing/2014/main" id="{437A68EA-833E-44E8-84C5-50E59C0DA037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PSHE: online safety</a:t>
              </a:r>
              <a:endParaRPr lang="en-GB" sz="1100" b="1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3" name="Arrow: Pentagon 62">
            <a:extLst>
              <a:ext uri="{FF2B5EF4-FFF2-40B4-BE49-F238E27FC236}">
                <a16:creationId xmlns:a16="http://schemas.microsoft.com/office/drawing/2014/main" id="{B55BE5EC-D359-4936-8D72-F2A7735D7D2D}"/>
              </a:ext>
            </a:extLst>
          </p:cNvPr>
          <p:cNvSpPr/>
          <p:nvPr/>
        </p:nvSpPr>
        <p:spPr>
          <a:xfrm>
            <a:off x="134465" y="3070612"/>
            <a:ext cx="3160277" cy="951186"/>
          </a:xfrm>
          <a:prstGeom prst="homePlate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English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Relative clauses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Parenthesis (comma, dashes and brackets)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Semi-colons</a:t>
            </a: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3FF644BC-2E01-422D-9DE8-275AF9820796}"/>
              </a:ext>
            </a:extLst>
          </p:cNvPr>
          <p:cNvSpPr/>
          <p:nvPr/>
        </p:nvSpPr>
        <p:spPr>
          <a:xfrm>
            <a:off x="2950662" y="3070612"/>
            <a:ext cx="3828653" cy="951186"/>
          </a:xfrm>
          <a:prstGeom prst="chevron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1200" u="sng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1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How you can help at home:</a:t>
            </a:r>
          </a:p>
          <a:p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  <a:sym typeface="Wingdings"/>
              </a:rPr>
              <a:t> Find examples of parenthesis. How and why has it been used?</a:t>
            </a:r>
          </a:p>
          <a:p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  <a:sym typeface="Wingdings"/>
              </a:rPr>
              <a:t>Create a space fact file or research report. </a:t>
            </a: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Speech Bubble: Oval 64">
            <a:extLst>
              <a:ext uri="{FF2B5EF4-FFF2-40B4-BE49-F238E27FC236}">
                <a16:creationId xmlns:a16="http://schemas.microsoft.com/office/drawing/2014/main" id="{43CEE0A8-86D4-461B-8946-C1C0AC092E3B}"/>
              </a:ext>
            </a:extLst>
          </p:cNvPr>
          <p:cNvSpPr/>
          <p:nvPr/>
        </p:nvSpPr>
        <p:spPr>
          <a:xfrm>
            <a:off x="2295525" y="7128046"/>
            <a:ext cx="2200275" cy="802592"/>
          </a:xfrm>
          <a:prstGeom prst="wedgeEllipseCallout">
            <a:avLst>
              <a:gd name="adj1" fmla="val 5202"/>
              <a:gd name="adj2" fmla="val -719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How did myths help ancient societies understand the world?</a:t>
            </a:r>
          </a:p>
        </p:txBody>
      </p:sp>
      <p:sp>
        <p:nvSpPr>
          <p:cNvPr id="66" name="Speech Bubble: Oval 65">
            <a:extLst>
              <a:ext uri="{FF2B5EF4-FFF2-40B4-BE49-F238E27FC236}">
                <a16:creationId xmlns:a16="http://schemas.microsoft.com/office/drawing/2014/main" id="{6E9C8347-1E7B-4B0C-96EF-B4312D143E98}"/>
              </a:ext>
            </a:extLst>
          </p:cNvPr>
          <p:cNvSpPr/>
          <p:nvPr/>
        </p:nvSpPr>
        <p:spPr>
          <a:xfrm>
            <a:off x="4572000" y="6981825"/>
            <a:ext cx="2207315" cy="942975"/>
          </a:xfrm>
          <a:prstGeom prst="wedgeEllipseCallout">
            <a:avLst>
              <a:gd name="adj1" fmla="val -38213"/>
              <a:gd name="adj2" fmla="val -7083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How does the author create such a magical text?</a:t>
            </a:r>
          </a:p>
        </p:txBody>
      </p:sp>
      <p:sp>
        <p:nvSpPr>
          <p:cNvPr id="67" name="Arrow: Pentagon 66">
            <a:extLst>
              <a:ext uri="{FF2B5EF4-FFF2-40B4-BE49-F238E27FC236}">
                <a16:creationId xmlns:a16="http://schemas.microsoft.com/office/drawing/2014/main" id="{A2764325-5DF2-4FF4-9A15-DD704326121A}"/>
              </a:ext>
            </a:extLst>
          </p:cNvPr>
          <p:cNvSpPr/>
          <p:nvPr/>
        </p:nvSpPr>
        <p:spPr>
          <a:xfrm>
            <a:off x="118908" y="4137530"/>
            <a:ext cx="3160277" cy="951186"/>
          </a:xfrm>
          <a:prstGeom prst="homePlate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Maths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Comparing, adding, subtracting and multiplying </a:t>
            </a:r>
            <a:r>
              <a:rPr lang="en-GB" sz="1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fractions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Comparing, adding and subtracting </a:t>
            </a:r>
            <a:r>
              <a:rPr lang="en-GB" sz="1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decimals</a:t>
            </a:r>
          </a:p>
        </p:txBody>
      </p:sp>
      <p:sp>
        <p:nvSpPr>
          <p:cNvPr id="68" name="Arrow: Chevron 67">
            <a:extLst>
              <a:ext uri="{FF2B5EF4-FFF2-40B4-BE49-F238E27FC236}">
                <a16:creationId xmlns:a16="http://schemas.microsoft.com/office/drawing/2014/main" id="{6219F200-5F02-47BB-986F-FA9C51F34D6C}"/>
              </a:ext>
            </a:extLst>
          </p:cNvPr>
          <p:cNvSpPr/>
          <p:nvPr/>
        </p:nvSpPr>
        <p:spPr>
          <a:xfrm>
            <a:off x="2935105" y="4137530"/>
            <a:ext cx="3828653" cy="951186"/>
          </a:xfrm>
          <a:prstGeom prst="chevron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  <a:hlinkClick r:id="rId11"/>
            </a:endParaRPr>
          </a:p>
          <a:p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  <a:hlinkClick r:id="rId11"/>
            </a:endParaRPr>
          </a:p>
          <a:p>
            <a:endParaRPr lang="en-GB" sz="12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How you can help at home:</a:t>
            </a:r>
            <a:endParaRPr lang="en-GB" sz="1200" u="sng" dirty="0">
              <a:solidFill>
                <a:schemeClr val="tx1"/>
              </a:solidFill>
              <a:latin typeface="Comic Sans MS" panose="030F0702030302020204" pitchFamily="66" charset="0"/>
              <a:hlinkClick r:id="rId11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tx1"/>
                </a:solidFill>
                <a:latin typeface="Comic Sans MS" panose="030F0702030302020204" pitchFamily="66" charset="0"/>
                <a:hlinkClick r:id="rId11"/>
              </a:rPr>
              <a:t>https://whiterosemaths.com/resources/</a:t>
            </a:r>
            <a:endParaRPr lang="en-GB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tx1"/>
                </a:solidFill>
                <a:latin typeface="Comic Sans MS" panose="030F0702030302020204" pitchFamily="66" charset="0"/>
                <a:hlinkClick r:id="rId12"/>
              </a:rPr>
              <a:t>https://www.ncetm.org.uk/resources/41211#previewanchor</a:t>
            </a:r>
            <a:endParaRPr lang="en-GB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tx1"/>
                </a:solidFill>
                <a:latin typeface="Comic Sans MS" panose="030F0702030302020204" pitchFamily="66" charset="0"/>
                <a:hlinkClick r:id="rId13"/>
              </a:rPr>
              <a:t>https://www.visnos.com/demos/percentage-fraction-decimals-grid</a:t>
            </a:r>
            <a:endParaRPr lang="en-GB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108F541-0971-4627-9717-6D48E9EA16A9}"/>
              </a:ext>
            </a:extLst>
          </p:cNvPr>
          <p:cNvGrpSpPr/>
          <p:nvPr/>
        </p:nvGrpSpPr>
        <p:grpSpPr>
          <a:xfrm>
            <a:off x="3428725" y="1767376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2EF600B-0BC6-4EFC-8513-542CE4017BB5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1" name="Hexagon 4">
              <a:extLst>
                <a:ext uri="{FF2B5EF4-FFF2-40B4-BE49-F238E27FC236}">
                  <a16:creationId xmlns:a16="http://schemas.microsoft.com/office/drawing/2014/main" id="{BDEF33B4-8E13-4431-BBAB-9C659DC28A4E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RE: Sikhism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4859004-4F3E-4F64-9D12-B3CA42B4A529}"/>
              </a:ext>
            </a:extLst>
          </p:cNvPr>
          <p:cNvGrpSpPr/>
          <p:nvPr/>
        </p:nvGrpSpPr>
        <p:grpSpPr>
          <a:xfrm>
            <a:off x="4479801" y="1213994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3AE3AEF8-DDEE-4DBF-88BE-5E653CEC9EA4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7" name="Hexagon 4">
              <a:extLst>
                <a:ext uri="{FF2B5EF4-FFF2-40B4-BE49-F238E27FC236}">
                  <a16:creationId xmlns:a16="http://schemas.microsoft.com/office/drawing/2014/main" id="{3D60EF6A-2E18-4802-879F-4D17FC102D1C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Computing: vector graphics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941D68B-9996-4EF9-9839-F564DB32018E}"/>
              </a:ext>
            </a:extLst>
          </p:cNvPr>
          <p:cNvGrpSpPr/>
          <p:nvPr/>
        </p:nvGrpSpPr>
        <p:grpSpPr>
          <a:xfrm>
            <a:off x="5514935" y="1765984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F4AFF1B0-A5C7-462D-95DF-0A64FBE40488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0" name="Hexagon 4">
              <a:extLst>
                <a:ext uri="{FF2B5EF4-FFF2-40B4-BE49-F238E27FC236}">
                  <a16:creationId xmlns:a16="http://schemas.microsoft.com/office/drawing/2014/main" id="{F59A6070-2A27-4F94-911C-9B3D078D4633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PE: </a:t>
              </a:r>
              <a:r>
                <a:rPr lang="en-GB" sz="11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Hockey, Throwing and catching Tag Rugby, Dance </a:t>
              </a:r>
              <a:endParaRPr lang="en-GB" sz="1100" b="1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B0C2030-117E-4224-AB8A-406CE2A13416}"/>
              </a:ext>
            </a:extLst>
          </p:cNvPr>
          <p:cNvGrpSpPr/>
          <p:nvPr/>
        </p:nvGrpSpPr>
        <p:grpSpPr>
          <a:xfrm>
            <a:off x="1349865" y="1765985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CDB02C44-1D4A-40FC-BB59-65DB9ACC9F40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3" name="Hexagon 4">
              <a:extLst>
                <a:ext uri="{FF2B5EF4-FFF2-40B4-BE49-F238E27FC236}">
                  <a16:creationId xmlns:a16="http://schemas.microsoft.com/office/drawing/2014/main" id="{F1578C33-E67C-4701-A233-2667EFF064DB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SCIENCE: light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3AF3CC5-E4D7-4B12-B154-8756CB979EAE}"/>
              </a:ext>
            </a:extLst>
          </p:cNvPr>
          <p:cNvGrpSpPr/>
          <p:nvPr/>
        </p:nvGrpSpPr>
        <p:grpSpPr>
          <a:xfrm>
            <a:off x="306760" y="1212590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6709F04C-52F2-4EF4-889E-F82CBF86ABF6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6" name="Hexagon 4">
              <a:extLst>
                <a:ext uri="{FF2B5EF4-FFF2-40B4-BE49-F238E27FC236}">
                  <a16:creationId xmlns:a16="http://schemas.microsoft.com/office/drawing/2014/main" id="{F837BAD9-369B-4364-A678-94A6ADDEF431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SCIENCE: Earth &amp; space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578A029-71DB-40C3-BEB7-3DF0F26CE642}"/>
              </a:ext>
            </a:extLst>
          </p:cNvPr>
          <p:cNvSpPr txBox="1"/>
          <p:nvPr/>
        </p:nvSpPr>
        <p:spPr>
          <a:xfrm>
            <a:off x="2305486" y="152150"/>
            <a:ext cx="2273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rgbClr val="02765C"/>
                </a:solidFill>
                <a:latin typeface="Arial Narrow" panose="020B0606020202030204" pitchFamily="34" charset="0"/>
              </a:rPr>
              <a:t>Year 5</a:t>
            </a:r>
            <a:endParaRPr lang="en-GB" sz="1600" b="1" dirty="0">
              <a:solidFill>
                <a:srgbClr val="02765C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A4A614-4469-4502-8390-3EC37CA44C72}"/>
              </a:ext>
            </a:extLst>
          </p:cNvPr>
          <p:cNvSpPr/>
          <p:nvPr/>
        </p:nvSpPr>
        <p:spPr>
          <a:xfrm>
            <a:off x="-2348" y="8834554"/>
            <a:ext cx="3431073" cy="951186"/>
          </a:xfrm>
          <a:prstGeom prst="rect">
            <a:avLst/>
          </a:prstGeom>
          <a:solidFill>
            <a:srgbClr val="CF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sz="1200" b="1" dirty="0">
              <a:solidFill>
                <a:schemeClr val="tx1"/>
              </a:solidFill>
            </a:endParaRPr>
          </a:p>
          <a:p>
            <a:r>
              <a:rPr lang="en-GB" sz="1200" b="1" dirty="0">
                <a:solidFill>
                  <a:schemeClr val="tx1"/>
                </a:solidFill>
              </a:rPr>
              <a:t>Other information:</a:t>
            </a:r>
            <a:endParaRPr lang="en-GB" sz="1200" b="1" dirty="0">
              <a:solidFill>
                <a:schemeClr val="tx1"/>
              </a:solidFill>
              <a:cs typeface="Calibri"/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-WINCHESTER SCIENCE MUSEUM visit: Wednesday 8</a:t>
            </a:r>
            <a:r>
              <a:rPr lang="en-GB" sz="1200" baseline="30000" dirty="0">
                <a:solidFill>
                  <a:schemeClr val="tx1"/>
                </a:solidFill>
              </a:rPr>
              <a:t>th</a:t>
            </a:r>
            <a:r>
              <a:rPr lang="en-GB" sz="1200" dirty="0">
                <a:solidFill>
                  <a:schemeClr val="tx1"/>
                </a:solidFill>
              </a:rPr>
              <a:t> January 2025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5CEE89A-F58F-4AE9-AADE-B3799241AF9D}"/>
              </a:ext>
            </a:extLst>
          </p:cNvPr>
          <p:cNvSpPr/>
          <p:nvPr/>
        </p:nvSpPr>
        <p:spPr>
          <a:xfrm>
            <a:off x="3469113" y="8831084"/>
            <a:ext cx="3388888" cy="951186"/>
          </a:xfrm>
          <a:prstGeom prst="rect">
            <a:avLst/>
          </a:prstGeom>
          <a:solidFill>
            <a:srgbClr val="CF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b="1" dirty="0">
              <a:solidFill>
                <a:schemeClr val="tx1"/>
              </a:solidFill>
            </a:endParaRPr>
          </a:p>
          <a:p>
            <a:r>
              <a:rPr lang="en-GB" sz="1200" b="1" dirty="0">
                <a:solidFill>
                  <a:schemeClr val="tx1"/>
                </a:solidFill>
              </a:rPr>
              <a:t>Homework:</a:t>
            </a:r>
          </a:p>
          <a:p>
            <a:r>
              <a:rPr lang="en-GB" sz="1200" dirty="0">
                <a:solidFill>
                  <a:schemeClr val="tx1"/>
                </a:solidFill>
              </a:rPr>
              <a:t>-Doodle Maths</a:t>
            </a:r>
          </a:p>
          <a:p>
            <a:r>
              <a:rPr lang="en-GB" sz="1200" dirty="0">
                <a:solidFill>
                  <a:schemeClr val="tx1"/>
                </a:solidFill>
              </a:rPr>
              <a:t>-Reading (minimum 4 times a week)</a:t>
            </a:r>
          </a:p>
          <a:p>
            <a:r>
              <a:rPr lang="en-GB" sz="1200" dirty="0">
                <a:solidFill>
                  <a:schemeClr val="tx1"/>
                </a:solidFill>
              </a:rPr>
              <a:t>- English: handwriting and English task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" y="5562067"/>
            <a:ext cx="954837" cy="1283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44" y="5370865"/>
            <a:ext cx="908452" cy="136966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34" y="5588663"/>
            <a:ext cx="784265" cy="1206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CD451-B0CC-92E7-BC88-7FB6DDCA3A1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12583" y="5607431"/>
            <a:ext cx="871964" cy="1169026"/>
          </a:xfrm>
          <a:prstGeom prst="rect">
            <a:avLst/>
          </a:prstGeom>
        </p:spPr>
      </p:pic>
      <p:pic>
        <p:nvPicPr>
          <p:cNvPr id="14" name="Picture 13" descr="The Kid Who Came From Space eBook : Welford, Ross: Amazon.co.uk: Kindle  Store">
            <a:extLst>
              <a:ext uri="{FF2B5EF4-FFF2-40B4-BE49-F238E27FC236}">
                <a16:creationId xmlns:a16="http://schemas.microsoft.com/office/drawing/2014/main" id="{EE084B04-2E8D-E8C2-4BE2-DA4415A5D91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81" y="5544492"/>
            <a:ext cx="784265" cy="1195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583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9d7a5d9d-7bd7-4164-902f-7672ce3cf383" xsi:nil="true"/>
    <lcf76f155ced4ddcb4097134ff3c332f xmlns="9d7a5d9d-7bd7-4164-902f-7672ce3cf383">
      <Terms xmlns="http://schemas.microsoft.com/office/infopath/2007/PartnerControls"/>
    </lcf76f155ced4ddcb4097134ff3c332f>
    <TaxCatchAll xmlns="7dbd8056-47aa-47eb-abcb-42290cb99a8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6FFFB91D304642AC6F2B52AC63D0DB" ma:contentTypeVersion="17" ma:contentTypeDescription="Create a new document." ma:contentTypeScope="" ma:versionID="bb81044851886f3431684704e1761d45">
  <xsd:schema xmlns:xsd="http://www.w3.org/2001/XMLSchema" xmlns:xs="http://www.w3.org/2001/XMLSchema" xmlns:p="http://schemas.microsoft.com/office/2006/metadata/properties" xmlns:ns2="9d7a5d9d-7bd7-4164-902f-7672ce3cf383" xmlns:ns3="7dbd8056-47aa-47eb-abcb-42290cb99a81" targetNamespace="http://schemas.microsoft.com/office/2006/metadata/properties" ma:root="true" ma:fieldsID="2e080af6127769c4f67be3d71e0bddb9" ns2:_="" ns3:_="">
    <xsd:import namespace="9d7a5d9d-7bd7-4164-902f-7672ce3cf383"/>
    <xsd:import namespace="7dbd8056-47aa-47eb-abcb-42290cb99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a5d9d-7bd7-4164-902f-7672ce3cf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05d3ca9-34b9-4998-9a20-aed4db4a72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d8056-47aa-47eb-abcb-42290cb99a8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d028a4c-5850-4339-9918-31b16b64856b}" ma:internalName="TaxCatchAll" ma:showField="CatchAllData" ma:web="7dbd8056-47aa-47eb-abcb-42290cb99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429D3F-B6D0-4703-9689-0CE15CEF2049}">
  <ds:schemaRefs>
    <ds:schemaRef ds:uri="http://purl.org/dc/terms/"/>
    <ds:schemaRef ds:uri="http://schemas.microsoft.com/office/2006/documentManagement/types"/>
    <ds:schemaRef ds:uri="9c74554c-ddf4-43f0-97eb-43cf1f63474d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e212ac7e-3e15-4de6-b786-c2235e456bda"/>
    <ds:schemaRef ds:uri="http://www.w3.org/XML/1998/namespace"/>
    <ds:schemaRef ds:uri="http://purl.org/dc/dcmitype/"/>
    <ds:schemaRef ds:uri="648e69cc-640f-431f-b062-262d95adac52"/>
    <ds:schemaRef ds:uri="9d7a5d9d-7bd7-4164-902f-7672ce3cf383"/>
    <ds:schemaRef ds:uri="7dbd8056-47aa-47eb-abcb-42290cb99a81"/>
  </ds:schemaRefs>
</ds:datastoreItem>
</file>

<file path=customXml/itemProps2.xml><?xml version="1.0" encoding="utf-8"?>
<ds:datastoreItem xmlns:ds="http://schemas.openxmlformats.org/officeDocument/2006/customXml" ds:itemID="{321BC03B-5488-4C17-9476-029F1ED81C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7a5d9d-7bd7-4164-902f-7672ce3cf383"/>
    <ds:schemaRef ds:uri="7dbd8056-47aa-47eb-abcb-42290cb99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D2728B-3AC5-4874-9DC8-97F538A1C2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213</Words>
  <Application>Microsoft Office PowerPoint</Application>
  <PresentationFormat>A4 Paper (210x297 mm)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Comic Sans MS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Pipe</dc:creator>
  <cp:lastModifiedBy>lpatrick</cp:lastModifiedBy>
  <cp:revision>35</cp:revision>
  <dcterms:created xsi:type="dcterms:W3CDTF">2020-04-17T10:06:09Z</dcterms:created>
  <dcterms:modified xsi:type="dcterms:W3CDTF">2024-12-06T15:12:08Z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Signature">
    <vt:bool>false</vt:bool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  <property fmtid="{D5CDD505-2E9C-101B-9397-08002B2CF9AE}" pid="9" name="ContentTypeId">
    <vt:lpwstr>0x010100156FFFB91D304642AC6F2B52AC63D0DB</vt:lpwstr>
  </property>
</Properties>
</file>