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E9F2C-C260-BC1B-1C88-BA0EE1D34D12}" v="8" dt="2024-11-29T07:29:37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1" autoAdjust="0"/>
    <p:restoredTop sz="94660"/>
  </p:normalViewPr>
  <p:slideViewPr>
    <p:cSldViewPr snapToGrid="0">
      <p:cViewPr>
        <p:scale>
          <a:sx n="100" d="100"/>
          <a:sy n="100" d="100"/>
        </p:scale>
        <p:origin x="1747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7DE9F2C-C260-BC1B-1C88-BA0EE1D34D12}"/>
    <pc:docChg chg="modSld">
      <pc:chgData name="" userId="" providerId="" clId="Web-{C7DE9F2C-C260-BC1B-1C88-BA0EE1D34D12}" dt="2024-11-29T07:29:37.879" v="7"/>
      <pc:docMkLst>
        <pc:docMk/>
      </pc:docMkLst>
      <pc:sldChg chg="modSp">
        <pc:chgData name="" userId="" providerId="" clId="Web-{C7DE9F2C-C260-BC1B-1C88-BA0EE1D34D12}" dt="2024-11-29T07:29:37.879" v="7"/>
        <pc:sldMkLst>
          <pc:docMk/>
          <pc:sldMk cId="2128583389" sldId="262"/>
        </pc:sldMkLst>
        <pc:graphicFrameChg chg="mod modGraphic">
          <ac:chgData name="" userId="" providerId="" clId="Web-{C7DE9F2C-C260-BC1B-1C88-BA0EE1D34D12}" dt="2024-11-29T07:29:37.879" v="7"/>
          <ac:graphicFrameMkLst>
            <pc:docMk/>
            <pc:sldMk cId="2128583389" sldId="262"/>
            <ac:graphicFrameMk id="3" creationId="{DE28D1EC-3809-4486-9FE4-3860F3EE2DD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B7A2FB-3D02-BBC4-9611-2D02C7EC6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26673" r="40207" b="47641"/>
          <a:stretch/>
        </p:blipFill>
        <p:spPr bwMode="auto">
          <a:xfrm>
            <a:off x="1102076" y="7654650"/>
            <a:ext cx="4836160" cy="146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40" y="103688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Spring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726537" y="5122117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4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90298" y="825956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3421" y="7086502"/>
            <a:ext cx="2072752" cy="80259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How does the layout and the vocabulary choices of a poetry book differ to a fiction book?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1922805" y="115591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Music: 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Recorders</a:t>
              </a: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2966484"/>
            <a:ext cx="3160277" cy="1055314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>
              <a:buFontTx/>
              <a:buChar char="-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Poetry</a:t>
            </a:r>
          </a:p>
          <a:p>
            <a:pPr>
              <a:buFontTx/>
              <a:buChar char="-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Vocabulary choices for imagery</a:t>
            </a:r>
          </a:p>
          <a:p>
            <a:pPr>
              <a:buFontTx/>
              <a:buChar char="-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Prepositional phrases</a:t>
            </a:r>
          </a:p>
          <a:p>
            <a:pPr>
              <a:buFontTx/>
              <a:buChar char="-"/>
            </a:pPr>
            <a:r>
              <a:rPr lang="en-GB" sz="1000">
                <a:solidFill>
                  <a:schemeClr val="tx1"/>
                </a:solidFill>
                <a:latin typeface="Comic Sans MS" panose="030F0702030302020204" pitchFamily="66" charset="0"/>
              </a:rPr>
              <a:t>Similes </a:t>
            </a:r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conjunctions 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2966484"/>
            <a:ext cx="3828653" cy="1055314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Read a variety of books and genres including a range of non-fiction texts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Discuss any new vocabulary that children discover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462965" y="7108633"/>
            <a:ext cx="2072752" cy="802592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What features are used to engage the reader?</a:t>
            </a: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06563" y="7092146"/>
            <a:ext cx="2072752" cy="802592"/>
          </a:xfrm>
          <a:prstGeom prst="wedgeEllipseCallout">
            <a:avLst>
              <a:gd name="adj1" fmla="val -38213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is a non-fiction book layout different from fiction book?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29"/>
            <a:ext cx="3160277" cy="1019261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>
              <a:buFontTx/>
              <a:buChar char="-"/>
            </a:pPr>
            <a:r>
              <a:rPr lang="en-GB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Length (cm, m, mm)</a:t>
            </a:r>
          </a:p>
          <a:p>
            <a:pPr>
              <a:buFontTx/>
              <a:buChar char="-"/>
            </a:pPr>
            <a:r>
              <a:rPr lang="en-GB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Mass (kg, </a:t>
            </a:r>
          </a:p>
          <a:p>
            <a:pPr>
              <a:buFontTx/>
              <a:buChar char="-"/>
            </a:pPr>
            <a:r>
              <a:rPr lang="en-GB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Volume (ml, l)</a:t>
            </a:r>
          </a:p>
          <a:p>
            <a:r>
              <a:rPr lang="en-GB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-Word problems linked to length, mass and volume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29"/>
            <a:ext cx="3828653" cy="1061791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900" dirty="0">
                <a:solidFill>
                  <a:schemeClr val="tx1"/>
                </a:solidFill>
                <a:latin typeface="Comic Sans MS" panose="030F0702030302020204" pitchFamily="66" charset="0"/>
              </a:rPr>
              <a:t>Practise times tables.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900" dirty="0">
                <a:solidFill>
                  <a:schemeClr val="tx1"/>
                </a:solidFill>
                <a:latin typeface="Comic Sans MS" panose="030F0702030302020204" pitchFamily="66" charset="0"/>
              </a:rPr>
              <a:t>Have a go at baking using weighing scales and measuring jugs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900" dirty="0">
                <a:solidFill>
                  <a:schemeClr val="tx1"/>
                </a:solidFill>
                <a:latin typeface="Comic Sans MS" panose="030F0702030302020204" pitchFamily="66" charset="0"/>
              </a:rPr>
              <a:t>Practical measuring – do you have a ruler or tape measure at home? What could you measure?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2894608" y="172863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French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 Musical instruments </a:t>
              </a:r>
              <a:endParaRPr lang="en-GB" sz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3875749" y="119099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 Christianity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PSHE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Respect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4870064" y="171959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11548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  <a:endParaRPr lang="en-GB" sz="11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Dance Hockey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Boccia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Athletics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919931" y="1676537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205323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Geography: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Wild weather and our world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AF3CC5-E4D7-4B12-B154-8756CB979EAE}"/>
              </a:ext>
            </a:extLst>
          </p:cNvPr>
          <p:cNvGrpSpPr/>
          <p:nvPr/>
        </p:nvGrpSpPr>
        <p:grpSpPr>
          <a:xfrm>
            <a:off x="-41282" y="114742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709F04C-52F2-4EF4-889E-F82CBF86ABF6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Hexagon 4">
              <a:extLst>
                <a:ext uri="{FF2B5EF4-FFF2-40B4-BE49-F238E27FC236}">
                  <a16:creationId xmlns:a16="http://schemas.microsoft.com/office/drawing/2014/main" id="{F837BAD9-369B-4364-A678-94A6ADDEF431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Science: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Plants and living things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28D1EC-3809-4486-9FE4-3860F3EE2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46041"/>
              </p:ext>
            </p:extLst>
          </p:nvPr>
        </p:nvGraphicFramePr>
        <p:xfrm>
          <a:off x="0" y="8902836"/>
          <a:ext cx="6858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08478794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208065476"/>
                    </a:ext>
                  </a:extLst>
                </a:gridCol>
              </a:tblGrid>
              <a:tr h="878088"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</a:rPr>
                        <a:t>Other information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Our PE days are: Monday and Thursday</a:t>
                      </a: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Our Times Tables quizzes start daily! </a:t>
                      </a:r>
                    </a:p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FEA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</a:rPr>
                        <a:t>Homework: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Maths 10 Questions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Reading (5 times per week)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Spellings and writing task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>
                    <a:solidFill>
                      <a:srgbClr val="CF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36788"/>
                  </a:ext>
                </a:extLst>
              </a:tr>
            </a:tbl>
          </a:graphicData>
        </a:graphic>
      </p:graphicFrame>
      <p:pic>
        <p:nvPicPr>
          <p:cNvPr id="1032" name="Picture 8" descr="This Is Our World: From Alaska to the Amazon – Meet 20 Children Just Like  You: Amazon.co.uk: Turner, Tracey, Gilland, Asa: 9780753445792: Boo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3417" y="5339440"/>
            <a:ext cx="1290453" cy="1585963"/>
          </a:xfrm>
          <a:prstGeom prst="rect">
            <a:avLst/>
          </a:prstGeom>
          <a:noFill/>
        </p:spPr>
      </p:pic>
      <p:pic>
        <p:nvPicPr>
          <p:cNvPr id="49" name="Picture 48" descr="Paper World: Planet Eart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17" y="5390708"/>
            <a:ext cx="139878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ational Trust: I Am the Seed That Grew the Tree: A Nature Poem for Every  Day of the Year (Poetry Collections): Amazon.co.uk: Fiona Waters, Frann  Preston-Gannon, Frann Preston-Gannon: 9780857637703: Book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3328" y="5418118"/>
            <a:ext cx="1171584" cy="1302020"/>
          </a:xfrm>
          <a:prstGeom prst="rect">
            <a:avLst/>
          </a:prstGeom>
          <a:noFill/>
        </p:spPr>
      </p:pic>
      <p:pic>
        <p:nvPicPr>
          <p:cNvPr id="6" name="Picture 6" descr="My Friend Earth: (Earth Day Books with Environmentalism Message for Kids,  Saving Planet Earth, Our Planet Book): 1 : MacLachlan, Patricia, Sanna,  Francesca: Amazon.co.uk: Boo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1122" y="5376987"/>
            <a:ext cx="1091329" cy="1325963"/>
          </a:xfrm>
          <a:prstGeom prst="rect">
            <a:avLst/>
          </a:prstGeom>
          <a:noFill/>
        </p:spPr>
      </p:pic>
      <p:pic>
        <p:nvPicPr>
          <p:cNvPr id="4" name="Picture 3" descr="The Great Kapok Tree: A Tale of the Amazon Rain Forest (Rise and Shine) :  Cherry, Lynne: Amazon.co.uk: Books">
            <a:extLst>
              <a:ext uri="{FF2B5EF4-FFF2-40B4-BE49-F238E27FC236}">
                <a16:creationId xmlns:a16="http://schemas.microsoft.com/office/drawing/2014/main" id="{69DE993D-33E9-42DF-DE74-BC1A07DB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05" y="5461480"/>
            <a:ext cx="1183979" cy="14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627E2E5-0C8F-CA38-8FE5-ADBA68B73D17}"/>
              </a:ext>
            </a:extLst>
          </p:cNvPr>
          <p:cNvGrpSpPr/>
          <p:nvPr/>
        </p:nvGrpSpPr>
        <p:grpSpPr>
          <a:xfrm>
            <a:off x="5714261" y="113207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9DD69D9F-B100-319A-F35C-DADDEF53320D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Hexagon 4">
              <a:extLst>
                <a:ext uri="{FF2B5EF4-FFF2-40B4-BE49-F238E27FC236}">
                  <a16:creationId xmlns:a16="http://schemas.microsoft.com/office/drawing/2014/main" id="{63198FFF-D3A8-A7C6-4915-AD9FBF895B2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Computing</a:t>
              </a: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Sequencing Sounds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8" ma:contentTypeDescription="Create a new document." ma:contentTypeScope="" ma:versionID="90b20524ea09c544a74c618ea17dfe60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fe0da3526d05afcde38f31674fca26eb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7cb2e1-7dc8-4d68-9029-6b9e99082466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Props1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B3AFF-8992-4F22-8EA6-0CA72C3A0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5d9d-7bd7-4164-902f-7672ce3cf383"/>
    <ds:schemaRef ds:uri="7dbd8056-47aa-47eb-abcb-42290cb99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29D3F-B6D0-4703-9689-0CE15CEF2049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  <ds:schemaRef ds:uri="9d7a5d9d-7bd7-4164-902f-7672ce3cf383"/>
    <ds:schemaRef ds:uri="7dbd8056-47aa-47eb-abcb-42290cb99a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228</Words>
  <Application>Microsoft Office PowerPoint</Application>
  <PresentationFormat>A4 Paper (210x297 mm)</PresentationFormat>
  <Paragraphs>51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ehaddow</cp:lastModifiedBy>
  <cp:revision>29</cp:revision>
  <dcterms:created xsi:type="dcterms:W3CDTF">2020-04-17T10:06:09Z</dcterms:created>
  <dcterms:modified xsi:type="dcterms:W3CDTF">2024-11-29T07:29:43Z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Order">
    <vt:r8>54100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