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AE1"/>
    <a:srgbClr val="02765C"/>
    <a:srgbClr val="097C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716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2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8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1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9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5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8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55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7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9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04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hyperlink" Target="https://www.google.co.uk/url?sa=i&amp;rct=j&amp;q=&amp;esrc=s&amp;source=images&amp;cd=&amp;ved=2ahUKEwjUuNnPjJnjAhUL8BQKHaObC9QQjRx6BAgBEAU&amp;url=https://clipart.wpblink.com/scripture-clipart/scripture-clipart-open-book-outline&amp;psig=AOvVaw1l0QfK26-xnzWuvYpnMs5v&amp;ust=1562255261650572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F7D55099-303D-46C6-90ED-720064FAC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50"/>
            <a:ext cx="6858000" cy="95118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78BAA288-EF5E-4ADE-8163-A1EF3C7ED9A8}"/>
              </a:ext>
            </a:extLst>
          </p:cNvPr>
          <p:cNvSpPr txBox="1"/>
          <p:nvPr/>
        </p:nvSpPr>
        <p:spPr>
          <a:xfrm>
            <a:off x="5972755" y="296342"/>
            <a:ext cx="8509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 dirty="0">
                <a:solidFill>
                  <a:srgbClr val="02765C"/>
                </a:solidFill>
                <a:latin typeface="Arial Narrow"/>
              </a:rPr>
              <a:t>Spring term 1</a:t>
            </a:r>
            <a:endParaRPr lang="en-GB" sz="1400" b="1" dirty="0">
              <a:solidFill>
                <a:srgbClr val="02765C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486CD2-6334-4626-B130-57EE4E2BD986}"/>
              </a:ext>
            </a:extLst>
          </p:cNvPr>
          <p:cNvSpPr txBox="1"/>
          <p:nvPr/>
        </p:nvSpPr>
        <p:spPr>
          <a:xfrm>
            <a:off x="1641159" y="827525"/>
            <a:ext cx="4257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2765C"/>
                </a:solidFill>
              </a:rPr>
              <a:t>Ready		Respectful			 Safe</a:t>
            </a:r>
          </a:p>
        </p:txBody>
      </p:sp>
      <p:sp>
        <p:nvSpPr>
          <p:cNvPr id="63" name="Arrow: Pentagon 62">
            <a:extLst>
              <a:ext uri="{FF2B5EF4-FFF2-40B4-BE49-F238E27FC236}">
                <a16:creationId xmlns:a16="http://schemas.microsoft.com/office/drawing/2014/main" id="{B55BE5EC-D359-4936-8D72-F2A7735D7D2D}"/>
              </a:ext>
            </a:extLst>
          </p:cNvPr>
          <p:cNvSpPr/>
          <p:nvPr/>
        </p:nvSpPr>
        <p:spPr>
          <a:xfrm>
            <a:off x="166255" y="3004457"/>
            <a:ext cx="3160277" cy="1064843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050" b="1" dirty="0">
                <a:solidFill>
                  <a:schemeClr val="tx1"/>
                </a:solidFill>
                <a:latin typeface="Comic Sans MS" panose="030F0702030302020204" pitchFamily="66" charset="0"/>
              </a:rPr>
              <a:t>English</a:t>
            </a:r>
          </a:p>
          <a:p>
            <a:pPr algn="ctr"/>
            <a:r>
              <a:rPr lang="en-GB" sz="1050" b="1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Retelling the story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-Talk for writing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-Adjectives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-Subject and verb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-Prefixes (un-) and suffixes (-ed and -ing)</a:t>
            </a:r>
          </a:p>
          <a:p>
            <a:pPr marL="171450" indent="-171450" algn="ctr"/>
            <a:endParaRPr lang="en-GB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Arrow: Chevron 63">
            <a:extLst>
              <a:ext uri="{FF2B5EF4-FFF2-40B4-BE49-F238E27FC236}">
                <a16:creationId xmlns:a16="http://schemas.microsoft.com/office/drawing/2014/main" id="{3FF644BC-2E01-422D-9DE8-275AF9820796}"/>
              </a:ext>
            </a:extLst>
          </p:cNvPr>
          <p:cNvSpPr/>
          <p:nvPr/>
        </p:nvSpPr>
        <p:spPr>
          <a:xfrm>
            <a:off x="2950662" y="3070612"/>
            <a:ext cx="3828653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-Read regularly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-Talk about the stories we have read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-Retelling stories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-Identifying adjectives </a:t>
            </a:r>
          </a:p>
          <a:p>
            <a:pPr algn="ctr"/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Arrow: Pentagon 66">
            <a:extLst>
              <a:ext uri="{FF2B5EF4-FFF2-40B4-BE49-F238E27FC236}">
                <a16:creationId xmlns:a16="http://schemas.microsoft.com/office/drawing/2014/main" id="{A2764325-5DF2-4FF4-9A15-DD704326121A}"/>
              </a:ext>
            </a:extLst>
          </p:cNvPr>
          <p:cNvSpPr/>
          <p:nvPr/>
        </p:nvSpPr>
        <p:spPr>
          <a:xfrm>
            <a:off x="166255" y="4137530"/>
            <a:ext cx="3112930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>
                <a:solidFill>
                  <a:schemeClr val="tx1"/>
                </a:solidFill>
                <a:latin typeface="Comic Sans MS" panose="030F0702030302020204" pitchFamily="66" charset="0"/>
              </a:rPr>
              <a:t>Maths</a:t>
            </a:r>
          </a:p>
          <a:p>
            <a:pPr marL="171450" indent="-171450" algn="ctr">
              <a:buFontTx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Numbers to 40, adding and subtracting and recognising 1 more and 1 less.</a:t>
            </a:r>
          </a:p>
          <a:p>
            <a:pPr marL="171450" indent="-171450" algn="ctr">
              <a:buFontTx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Multiplication , doubling numbers within 10, counting forward and backwards in 2s, 5s and 10s.</a:t>
            </a:r>
          </a:p>
          <a:p>
            <a:pPr marL="171450" indent="-171450" algn="ctr">
              <a:buFontTx/>
              <a:buChar char="-"/>
            </a:pPr>
            <a:endParaRPr lang="en-GB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Arrow: Chevron 67">
            <a:extLst>
              <a:ext uri="{FF2B5EF4-FFF2-40B4-BE49-F238E27FC236}">
                <a16:creationId xmlns:a16="http://schemas.microsoft.com/office/drawing/2014/main" id="{6219F200-5F02-47BB-986F-FA9C51F34D6C}"/>
              </a:ext>
            </a:extLst>
          </p:cNvPr>
          <p:cNvSpPr/>
          <p:nvPr/>
        </p:nvSpPr>
        <p:spPr>
          <a:xfrm>
            <a:off x="2935105" y="4137530"/>
            <a:ext cx="3828653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-Role play sharing an amount of objects between different numbers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-Water play/ measuring liquids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 Practise counting/ number recognition/ number writing </a:t>
            </a:r>
          </a:p>
          <a:p>
            <a:pPr algn="ctr"/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78A029-71DB-40C3-BEB7-3DF0F26CE642}"/>
              </a:ext>
            </a:extLst>
          </p:cNvPr>
          <p:cNvSpPr txBox="1"/>
          <p:nvPr/>
        </p:nvSpPr>
        <p:spPr>
          <a:xfrm>
            <a:off x="2362409" y="115301"/>
            <a:ext cx="2273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02765C"/>
                </a:solidFill>
                <a:latin typeface="Arial Narrow" panose="020B0606020202030204" pitchFamily="34" charset="0"/>
              </a:rPr>
              <a:t>Year 1</a:t>
            </a:r>
          </a:p>
        </p:txBody>
      </p:sp>
      <p:pic>
        <p:nvPicPr>
          <p:cNvPr id="49" name="Picture 19" descr="Image result for book outline">
            <a:hlinkClick r:id="rId3"/>
            <a:extLst>
              <a:ext uri="{FF2B5EF4-FFF2-40B4-BE49-F238E27FC236}">
                <a16:creationId xmlns:a16="http://schemas.microsoft.com/office/drawing/2014/main" id="{9C416A3C-67E0-4EFE-ABBB-942E45979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396" b="94872" l="5946" r="95676">
                        <a14:foregroundMark x1="73514" y1="3297" x2="91351" y2="31136"/>
                        <a14:foregroundMark x1="91351" y1="31136" x2="96216" y2="55678"/>
                        <a14:foregroundMark x1="96216" y1="55678" x2="75135" y2="76190"/>
                        <a14:foregroundMark x1="75135" y1="76190" x2="30811" y2="87546"/>
                        <a14:foregroundMark x1="63784" y1="5861" x2="31892" y2="14286"/>
                        <a14:foregroundMark x1="31892" y1="14286" x2="5405" y2="32601"/>
                        <a14:foregroundMark x1="5405" y1="32601" x2="4324" y2="81319"/>
                        <a14:foregroundMark x1="4324" y1="81319" x2="36216" y2="91209"/>
                        <a14:foregroundMark x1="36216" y1="91209" x2="45405" y2="89011"/>
                        <a14:foregroundMark x1="77297" y1="4396" x2="67027" y2="5128"/>
                        <a14:foregroundMark x1="5946" y1="22344" x2="5946" y2="31136"/>
                        <a14:foregroundMark x1="8108" y1="87912" x2="8108" y2="948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83" y="5149023"/>
            <a:ext cx="695587" cy="91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94BAAE3F-5500-4053-BFAD-335732DD5AD6}"/>
              </a:ext>
            </a:extLst>
          </p:cNvPr>
          <p:cNvSpPr/>
          <p:nvPr/>
        </p:nvSpPr>
        <p:spPr>
          <a:xfrm>
            <a:off x="-2348" y="8834554"/>
            <a:ext cx="3431073" cy="107144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Other information:</a:t>
            </a:r>
          </a:p>
          <a:p>
            <a:r>
              <a:rPr lang="en-GB" sz="1200" b="1" dirty="0">
                <a:solidFill>
                  <a:schemeClr val="tx1"/>
                </a:solidFill>
              </a:rPr>
              <a:t>	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A602E5F-D179-4973-B2A5-3C79AF27AAF5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26096" y="7947966"/>
            <a:ext cx="582186" cy="850714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DD31041F-032B-462D-9EF2-06EDB6E08E1F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8191" y="7958135"/>
            <a:ext cx="573003" cy="84054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F26BB84E-6F4F-4A0F-A957-4134E7853F92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810885" y="7974138"/>
            <a:ext cx="582186" cy="85073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A7C06D1F-0371-4A06-BD97-431A9F28223E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115127" y="7964453"/>
            <a:ext cx="654582" cy="850729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43287E7-BFA8-49E0-9D2C-57175AD34C67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491765" y="7994009"/>
            <a:ext cx="612275" cy="840545"/>
          </a:xfrm>
          <a:prstGeom prst="rect">
            <a:avLst/>
          </a:prstGeom>
        </p:spPr>
      </p:pic>
      <p:sp>
        <p:nvSpPr>
          <p:cNvPr id="56" name="Speech Bubble: Oval 55">
            <a:extLst>
              <a:ext uri="{FF2B5EF4-FFF2-40B4-BE49-F238E27FC236}">
                <a16:creationId xmlns:a16="http://schemas.microsoft.com/office/drawing/2014/main" id="{C0E8809A-E0BB-4FC1-BA68-D227F8CA09A5}"/>
              </a:ext>
            </a:extLst>
          </p:cNvPr>
          <p:cNvSpPr/>
          <p:nvPr/>
        </p:nvSpPr>
        <p:spPr>
          <a:xfrm>
            <a:off x="0" y="7205255"/>
            <a:ext cx="2072752" cy="802592"/>
          </a:xfrm>
          <a:prstGeom prst="wedgeEllipseCallout">
            <a:avLst>
              <a:gd name="adj1" fmla="val 43015"/>
              <a:gd name="adj2" fmla="val -683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Who is Giuseppe Arcimboldo and what was his art like?</a:t>
            </a:r>
          </a:p>
        </p:txBody>
      </p:sp>
      <p:sp>
        <p:nvSpPr>
          <p:cNvPr id="57" name="Speech Bubble: Oval 56">
            <a:extLst>
              <a:ext uri="{FF2B5EF4-FFF2-40B4-BE49-F238E27FC236}">
                <a16:creationId xmlns:a16="http://schemas.microsoft.com/office/drawing/2014/main" id="{0ED7D12A-FA36-45BD-BABC-8F587073B843}"/>
              </a:ext>
            </a:extLst>
          </p:cNvPr>
          <p:cNvSpPr/>
          <p:nvPr/>
        </p:nvSpPr>
        <p:spPr>
          <a:xfrm>
            <a:off x="2474840" y="7263013"/>
            <a:ext cx="2072752" cy="802592"/>
          </a:xfrm>
          <a:prstGeom prst="wedgeEllipseCallout">
            <a:avLst>
              <a:gd name="adj1" fmla="val 5202"/>
              <a:gd name="adj2" fmla="val -719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What is healthy/ unhealthy?  Where does </a:t>
            </a:r>
            <a:r>
              <a:rPr lang="en-GB" sz="1200">
                <a:solidFill>
                  <a:schemeClr val="tx1"/>
                </a:solidFill>
              </a:rPr>
              <a:t>our food come from?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58" name="Speech Bubble: Oval 57">
            <a:extLst>
              <a:ext uri="{FF2B5EF4-FFF2-40B4-BE49-F238E27FC236}">
                <a16:creationId xmlns:a16="http://schemas.microsoft.com/office/drawing/2014/main" id="{A640F5DF-9603-41ED-B561-425DD1C9E5B9}"/>
              </a:ext>
            </a:extLst>
          </p:cNvPr>
          <p:cNvSpPr/>
          <p:nvPr/>
        </p:nvSpPr>
        <p:spPr>
          <a:xfrm>
            <a:off x="4785248" y="7222775"/>
            <a:ext cx="2072752" cy="802592"/>
          </a:xfrm>
          <a:prstGeom prst="wedgeEllipseCallout">
            <a:avLst>
              <a:gd name="adj1" fmla="val -38213"/>
              <a:gd name="adj2" fmla="val -791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do we use a computer to explore websites?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A3DFC77-6EAB-4496-AF20-94C154DF3E86}"/>
              </a:ext>
            </a:extLst>
          </p:cNvPr>
          <p:cNvSpPr/>
          <p:nvPr/>
        </p:nvSpPr>
        <p:spPr>
          <a:xfrm>
            <a:off x="3469113" y="8831084"/>
            <a:ext cx="3388888" cy="107491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GB" sz="1000" b="1" dirty="0">
                <a:solidFill>
                  <a:schemeClr val="tx1"/>
                </a:solidFill>
                <a:latin typeface="Comic Sans MS" pitchFamily="66" charset="0"/>
              </a:rPr>
              <a:t>Homework:</a:t>
            </a:r>
          </a:p>
          <a:p>
            <a:endParaRPr lang="en-GB" sz="1000" b="1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Comic Sans MS" pitchFamily="66" charset="0"/>
              </a:rPr>
              <a:t>Regular reading each week using the Little Wandle books.</a:t>
            </a:r>
          </a:p>
          <a:p>
            <a:r>
              <a:rPr lang="en-GB" sz="1000" dirty="0">
                <a:solidFill>
                  <a:schemeClr val="tx1"/>
                </a:solidFill>
                <a:latin typeface="Comic Sans MS" pitchFamily="66" charset="0"/>
              </a:rPr>
              <a:t>Weekly handwriting and spelling practice.</a:t>
            </a:r>
          </a:p>
          <a:p>
            <a:r>
              <a:rPr lang="en-GB" sz="1000" dirty="0">
                <a:solidFill>
                  <a:schemeClr val="tx1"/>
                </a:solidFill>
                <a:latin typeface="Comic Sans MS" pitchFamily="66" charset="0"/>
              </a:rPr>
              <a:t>Use of </a:t>
            </a:r>
            <a:r>
              <a:rPr lang="en-GB" sz="1000" dirty="0" err="1">
                <a:solidFill>
                  <a:schemeClr val="tx1"/>
                </a:solidFill>
                <a:latin typeface="Comic Sans MS" pitchFamily="66" charset="0"/>
              </a:rPr>
              <a:t>Numbots</a:t>
            </a:r>
            <a:r>
              <a:rPr lang="en-GB" sz="1000" dirty="0">
                <a:solidFill>
                  <a:schemeClr val="tx1"/>
                </a:solidFill>
                <a:latin typeface="Comic Sans MS" pitchFamily="66" charset="0"/>
              </a:rPr>
              <a:t> regularly to develop maths fluency.</a:t>
            </a: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graphicFrame>
        <p:nvGraphicFramePr>
          <p:cNvPr id="60" name="Table 3">
            <a:extLst>
              <a:ext uri="{FF2B5EF4-FFF2-40B4-BE49-F238E27FC236}">
                <a16:creationId xmlns:a16="http://schemas.microsoft.com/office/drawing/2014/main" id="{56DC1ECE-856E-42F5-A2F9-441CB4A30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223098"/>
              </p:ext>
            </p:extLst>
          </p:nvPr>
        </p:nvGraphicFramePr>
        <p:xfrm>
          <a:off x="1064437" y="5295657"/>
          <a:ext cx="4658446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223">
                  <a:extLst>
                    <a:ext uri="{9D8B030D-6E8A-4147-A177-3AD203B41FA5}">
                      <a16:colId xmlns:a16="http://schemas.microsoft.com/office/drawing/2014/main" val="4082337417"/>
                    </a:ext>
                  </a:extLst>
                </a:gridCol>
                <a:gridCol w="2329223">
                  <a:extLst>
                    <a:ext uri="{9D8B030D-6E8A-4147-A177-3AD203B41FA5}">
                      <a16:colId xmlns:a16="http://schemas.microsoft.com/office/drawing/2014/main" val="1692519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050" b="1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Books to read at home:</a:t>
                      </a:r>
                    </a:p>
                    <a:p>
                      <a:endParaRPr lang="en-GB" sz="1050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-Sue Hendra stories</a:t>
                      </a:r>
                    </a:p>
                    <a:p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-Any other fiction/ non-fiction texts</a:t>
                      </a:r>
                      <a:r>
                        <a:rPr lang="en-GB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that your child is interested 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A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Books we read in class:</a:t>
                      </a:r>
                    </a:p>
                    <a:p>
                      <a:endParaRPr lang="en-GB" sz="105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-Supertato</a:t>
                      </a:r>
                    </a:p>
                    <a:p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-Supertato Veggies Assemble</a:t>
                      </a:r>
                    </a:p>
                    <a:p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-Supertato Carnival  Catastro-pea</a:t>
                      </a:r>
                    </a:p>
                    <a:p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-Barry</a:t>
                      </a:r>
                      <a:r>
                        <a:rPr lang="en-GB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the Fish with Fingers</a:t>
                      </a:r>
                    </a:p>
                    <a:p>
                      <a:r>
                        <a:rPr lang="en-GB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-Norman the Slug with the silly shell</a:t>
                      </a:r>
                    </a:p>
                    <a:p>
                      <a:r>
                        <a:rPr lang="en-GB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-Nobot</a:t>
                      </a:r>
                    </a:p>
                    <a:p>
                      <a:endParaRPr lang="en-GB" sz="105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A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724141"/>
                  </a:ext>
                </a:extLst>
              </a:tr>
            </a:tbl>
          </a:graphicData>
        </a:graphic>
      </p:graphicFrame>
      <p:pic>
        <p:nvPicPr>
          <p:cNvPr id="61" name="Picture 19" descr="Image result for book outline">
            <a:hlinkClick r:id="rId3"/>
            <a:extLst>
              <a:ext uri="{FF2B5EF4-FFF2-40B4-BE49-F238E27FC236}">
                <a16:creationId xmlns:a16="http://schemas.microsoft.com/office/drawing/2014/main" id="{87A8AB75-57EE-4DAE-8231-C749A72AB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396" b="94872" l="5946" r="95676">
                        <a14:foregroundMark x1="73514" y1="3297" x2="91351" y2="31136"/>
                        <a14:foregroundMark x1="91351" y1="31136" x2="96216" y2="55678"/>
                        <a14:foregroundMark x1="96216" y1="55678" x2="75135" y2="76190"/>
                        <a14:foregroundMark x1="75135" y1="76190" x2="30811" y2="87546"/>
                        <a14:foregroundMark x1="63784" y1="5861" x2="31892" y2="14286"/>
                        <a14:foregroundMark x1="31892" y1="14286" x2="5405" y2="32601"/>
                        <a14:foregroundMark x1="5405" y1="32601" x2="4324" y2="81319"/>
                        <a14:foregroundMark x1="4324" y1="81319" x2="36216" y2="91209"/>
                        <a14:foregroundMark x1="36216" y1="91209" x2="45405" y2="89011"/>
                        <a14:foregroundMark x1="77297" y1="4396" x2="67027" y2="5128"/>
                        <a14:foregroundMark x1="5946" y1="22344" x2="5946" y2="31136"/>
                        <a14:foregroundMark x1="8108" y1="87912" x2="8108" y2="948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396" y="5122771"/>
            <a:ext cx="695587" cy="91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9" descr="Image result for book outline">
            <a:hlinkClick r:id="rId3"/>
            <a:extLst>
              <a:ext uri="{FF2B5EF4-FFF2-40B4-BE49-F238E27FC236}">
                <a16:creationId xmlns:a16="http://schemas.microsoft.com/office/drawing/2014/main" id="{B4BEC832-91D0-422A-B044-9546E107E2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396" b="94872" l="5946" r="95676">
                        <a14:foregroundMark x1="73514" y1="3297" x2="91351" y2="31136"/>
                        <a14:foregroundMark x1="91351" y1="31136" x2="96216" y2="55678"/>
                        <a14:foregroundMark x1="96216" y1="55678" x2="75135" y2="76190"/>
                        <a14:foregroundMark x1="75135" y1="76190" x2="30811" y2="87546"/>
                        <a14:foregroundMark x1="63784" y1="5861" x2="31892" y2="14286"/>
                        <a14:foregroundMark x1="31892" y1="14286" x2="5405" y2="32601"/>
                        <a14:foregroundMark x1="5405" y1="32601" x2="4324" y2="81319"/>
                        <a14:foregroundMark x1="4324" y1="81319" x2="36216" y2="91209"/>
                        <a14:foregroundMark x1="36216" y1="91209" x2="45405" y2="89011"/>
                        <a14:foregroundMark x1="77297" y1="4396" x2="67027" y2="5128"/>
                        <a14:foregroundMark x1="5946" y1="22344" x2="5946" y2="31136"/>
                        <a14:foregroundMark x1="8108" y1="87912" x2="8108" y2="948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258" y="6076705"/>
            <a:ext cx="695587" cy="91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19" descr="Image result for book outline">
            <a:hlinkClick r:id="rId3"/>
            <a:extLst>
              <a:ext uri="{FF2B5EF4-FFF2-40B4-BE49-F238E27FC236}">
                <a16:creationId xmlns:a16="http://schemas.microsoft.com/office/drawing/2014/main" id="{0132A443-C362-4130-ADE4-265027FC3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396" b="94872" l="5946" r="95676">
                        <a14:foregroundMark x1="73514" y1="3297" x2="91351" y2="31136"/>
                        <a14:foregroundMark x1="91351" y1="31136" x2="96216" y2="55678"/>
                        <a14:foregroundMark x1="96216" y1="55678" x2="75135" y2="76190"/>
                        <a14:foregroundMark x1="75135" y1="76190" x2="30811" y2="87546"/>
                        <a14:foregroundMark x1="63784" y1="5861" x2="31892" y2="14286"/>
                        <a14:foregroundMark x1="31892" y1="14286" x2="5405" y2="32601"/>
                        <a14:foregroundMark x1="5405" y1="32601" x2="4324" y2="81319"/>
                        <a14:foregroundMark x1="4324" y1="81319" x2="36216" y2="91209"/>
                        <a14:foregroundMark x1="36216" y1="91209" x2="45405" y2="89011"/>
                        <a14:foregroundMark x1="77297" y1="4396" x2="67027" y2="5128"/>
                        <a14:foregroundMark x1="5946" y1="22344" x2="5946" y2="31136"/>
                        <a14:foregroundMark x1="8108" y1="87912" x2="8108" y2="948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76" y="6125020"/>
            <a:ext cx="695587" cy="91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B90D999C-F90A-403D-AEDA-A9DC5C48AB0E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052598" y="5337091"/>
            <a:ext cx="386906" cy="586839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B161E37A-EF35-4ECB-9929-1038833023EF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061971" y="6299781"/>
            <a:ext cx="386906" cy="586839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id="{62C100F9-B957-45E7-A007-55A473CC8D5C}"/>
              </a:ext>
            </a:extLst>
          </p:cNvPr>
          <p:cNvGrpSpPr/>
          <p:nvPr/>
        </p:nvGrpSpPr>
        <p:grpSpPr>
          <a:xfrm>
            <a:off x="2846422" y="1226386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82D5E2D0-2ED2-4B8F-B6DE-78AFAD89FF4E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Hexagon 4">
              <a:extLst>
                <a:ext uri="{FF2B5EF4-FFF2-40B4-BE49-F238E27FC236}">
                  <a16:creationId xmlns:a16="http://schemas.microsoft.com/office/drawing/2014/main" id="{8DF78C29-B1AC-483F-AC8E-6636D8719A9E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dirty="0">
                  <a:solidFill>
                    <a:schemeClr val="tx1"/>
                  </a:solidFill>
                  <a:latin typeface="Comic Sans MS"/>
                </a:rPr>
                <a:t>ICT – Exploring websites </a:t>
              </a:r>
              <a:endParaRPr lang="en-GB" sz="1200" b="1" kern="1200" dirty="0">
                <a:solidFill>
                  <a:schemeClr val="tx1"/>
                </a:solidFill>
                <a:latin typeface="Comic Sans MS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1EFF233-543D-4173-A873-CD9F72250B33}"/>
              </a:ext>
            </a:extLst>
          </p:cNvPr>
          <p:cNvGrpSpPr/>
          <p:nvPr/>
        </p:nvGrpSpPr>
        <p:grpSpPr>
          <a:xfrm>
            <a:off x="4925282" y="1227791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78" name="Hexagon 77">
              <a:extLst>
                <a:ext uri="{FF2B5EF4-FFF2-40B4-BE49-F238E27FC236}">
                  <a16:creationId xmlns:a16="http://schemas.microsoft.com/office/drawing/2014/main" id="{5DCD1A9A-51DC-4118-9CE5-A57A090C0718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9" name="Hexagon 4">
              <a:extLst>
                <a:ext uri="{FF2B5EF4-FFF2-40B4-BE49-F238E27FC236}">
                  <a16:creationId xmlns:a16="http://schemas.microsoft.com/office/drawing/2014/main" id="{37851FC7-A89B-4CC4-89AB-6FD033A002E9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/>
                </a:rPr>
                <a:t>RE- </a:t>
              </a:r>
              <a:r>
                <a:rPr lang="en-GB" sz="1200" b="1" dirty="0">
                  <a:solidFill>
                    <a:schemeClr val="tx1"/>
                  </a:solidFill>
                  <a:latin typeface="Comic Sans MS"/>
                </a:rPr>
                <a:t>Christianity and friendship.</a:t>
              </a:r>
              <a:endParaRPr lang="en-US" dirty="0">
                <a:solidFill>
                  <a:schemeClr val="tx1"/>
                </a:solidFill>
                <a:cs typeface="Calibri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24C9504-A728-4D50-8ECB-492E9C85F26A}"/>
              </a:ext>
            </a:extLst>
          </p:cNvPr>
          <p:cNvGrpSpPr/>
          <p:nvPr/>
        </p:nvGrpSpPr>
        <p:grpSpPr>
          <a:xfrm>
            <a:off x="3914594" y="1826278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1" name="Hexagon 80">
              <a:extLst>
                <a:ext uri="{FF2B5EF4-FFF2-40B4-BE49-F238E27FC236}">
                  <a16:creationId xmlns:a16="http://schemas.microsoft.com/office/drawing/2014/main" id="{F69BC030-E08F-4E64-ABF5-25260DFCB1CB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Hexagon 4">
              <a:extLst>
                <a:ext uri="{FF2B5EF4-FFF2-40B4-BE49-F238E27FC236}">
                  <a16:creationId xmlns:a16="http://schemas.microsoft.com/office/drawing/2014/main" id="{D12E80EB-75A1-4134-8101-DACEBDD98169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/>
                </a:rPr>
                <a:t>PE-</a:t>
              </a:r>
              <a:r>
                <a:rPr lang="en-GB" sz="1200" b="1" dirty="0">
                  <a:solidFill>
                    <a:schemeClr val="tx1"/>
                  </a:solidFill>
                  <a:latin typeface="Comic Sans MS"/>
                </a:rPr>
                <a:t> Dance &amp; ball skills </a:t>
              </a:r>
              <a:endParaRPr lang="en-GB" sz="1200" b="1" kern="1200" dirty="0">
                <a:solidFill>
                  <a:schemeClr val="tx1"/>
                </a:solidFill>
                <a:latin typeface="Comic Sans MS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813EBED-CCF7-4DE1-BF3F-2C8E772D3CA2}"/>
              </a:ext>
            </a:extLst>
          </p:cNvPr>
          <p:cNvGrpSpPr/>
          <p:nvPr/>
        </p:nvGrpSpPr>
        <p:grpSpPr>
          <a:xfrm>
            <a:off x="1795346" y="1779782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4" name="Hexagon 83">
              <a:extLst>
                <a:ext uri="{FF2B5EF4-FFF2-40B4-BE49-F238E27FC236}">
                  <a16:creationId xmlns:a16="http://schemas.microsoft.com/office/drawing/2014/main" id="{726F56E4-70CF-4188-A84C-5A3C2C1F9B4A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7" name="Hexagon 4">
              <a:extLst>
                <a:ext uri="{FF2B5EF4-FFF2-40B4-BE49-F238E27FC236}">
                  <a16:creationId xmlns:a16="http://schemas.microsoft.com/office/drawing/2014/main" id="{2A1D79CF-5144-468B-9AB0-157784203391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dirty="0">
                  <a:solidFill>
                    <a:schemeClr val="tx1"/>
                  </a:solidFill>
                  <a:latin typeface="Comic Sans MS"/>
                </a:rPr>
                <a:t>DT-Food and nutrition </a:t>
              </a:r>
              <a:endParaRPr lang="en-GB" sz="1200" b="1" kern="1200" dirty="0">
                <a:solidFill>
                  <a:schemeClr val="tx1"/>
                </a:solidFill>
                <a:latin typeface="Comic Sans MS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FDB96EA-FF33-402B-806E-BA1E92665E4D}"/>
              </a:ext>
            </a:extLst>
          </p:cNvPr>
          <p:cNvGrpSpPr/>
          <p:nvPr/>
        </p:nvGrpSpPr>
        <p:grpSpPr>
          <a:xfrm>
            <a:off x="752241" y="1226387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9" name="Hexagon 98">
              <a:extLst>
                <a:ext uri="{FF2B5EF4-FFF2-40B4-BE49-F238E27FC236}">
                  <a16:creationId xmlns:a16="http://schemas.microsoft.com/office/drawing/2014/main" id="{006DEFB5-4D46-45E8-9A6B-8F78B5B437CD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0" name="Hexagon 4">
              <a:extLst>
                <a:ext uri="{FF2B5EF4-FFF2-40B4-BE49-F238E27FC236}">
                  <a16:creationId xmlns:a16="http://schemas.microsoft.com/office/drawing/2014/main" id="{D8ECB337-BF9C-47EA-B0D5-85BE2686A6D5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/>
                </a:rPr>
                <a:t>Art- </a:t>
              </a:r>
              <a:r>
                <a:rPr lang="en-GB" sz="1200" b="1" dirty="0">
                  <a:solidFill>
                    <a:schemeClr val="tx1"/>
                  </a:solidFill>
                  <a:latin typeface="Comic Sans MS"/>
                </a:rPr>
                <a:t>Giuseppe Arcimboldo</a:t>
              </a:r>
              <a:endParaRPr lang="en-GB" sz="1200" b="1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82163" y="5335547"/>
            <a:ext cx="703489" cy="691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835114" y="5250130"/>
            <a:ext cx="755691" cy="730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816127" y="6185807"/>
            <a:ext cx="760248" cy="773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80110" y="6148140"/>
            <a:ext cx="843608" cy="858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2858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1446e5971c1c3838f0c7d708786d3003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0b42e64e28c438e1c1bdd73b3bebe5d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2330907-70f2-4e8b-b64e-765bcbf2fe36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d7a5d9d-7bd7-4164-902f-7672ce3cf383" xsi:nil="true"/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32E8CD-169A-47A1-9018-B6403E4833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7a5d9d-7bd7-4164-902f-7672ce3cf383"/>
    <ds:schemaRef ds:uri="7dbd8056-47aa-47eb-abcb-42290cb99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429D3F-B6D0-4703-9689-0CE15CEF2049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9d7a5d9d-7bd7-4164-902f-7672ce3cf383"/>
    <ds:schemaRef ds:uri="7dbd8056-47aa-47eb-abcb-42290cb99a81"/>
  </ds:schemaRefs>
</ds:datastoreItem>
</file>

<file path=customXml/itemProps3.xml><?xml version="1.0" encoding="utf-8"?>
<ds:datastoreItem xmlns:ds="http://schemas.openxmlformats.org/officeDocument/2006/customXml" ds:itemID="{E6D2728B-3AC5-4874-9DC8-97F538A1C2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259</Words>
  <Application>Microsoft Office PowerPoint</Application>
  <PresentationFormat>A4 Paper (210x297 mm)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ewelsh@Muscliff.local</cp:lastModifiedBy>
  <cp:revision>62</cp:revision>
  <dcterms:created xsi:type="dcterms:W3CDTF">2020-04-17T10:06:09Z</dcterms:created>
  <dcterms:modified xsi:type="dcterms:W3CDTF">2023-07-05T09:24:08Z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Order">
    <vt:r8>71600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MediaServiceImageTags">
    <vt:lpwstr/>
  </property>
</Properties>
</file>