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2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AE1"/>
    <a:srgbClr val="02765C"/>
    <a:srgbClr val="097C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2340" y="6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09/02/2024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21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09/02/2024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85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09/02/2024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41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09/02/2024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97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09/02/2024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5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09/02/2024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68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09/02/2024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0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09/02/2024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55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09/02/2024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79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09/02/2024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7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09/02/2024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96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80649-6BD6-4310-AA3E-4212AE5D4952}" type="datetimeFigureOut">
              <a:rPr lang="en-GB" smtClean="0"/>
              <a:pPr/>
              <a:t>09/02/2024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04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hyperlink" Target="https://www.google.co.uk/url?sa=i&amp;rct=j&amp;q=&amp;esrc=s&amp;source=images&amp;cd=&amp;ved=2ahUKEwjUuNnPjJnjAhUL8BQKHaObC9QQjRx6BAgBEAU&amp;url=https://clipart.wpblink.com/scripture-clipart/scripture-clipart-open-book-outline&amp;psig=AOvVaw1l0QfK26-xnzWuvYpnMs5v&amp;ust=1562255261650572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2.jpe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F7D55099-303D-46C6-90ED-720064FAC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150"/>
            <a:ext cx="6858000" cy="95118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8BAA288-EF5E-4ADE-8163-A1EF3C7ED9A8}"/>
              </a:ext>
            </a:extLst>
          </p:cNvPr>
          <p:cNvSpPr txBox="1"/>
          <p:nvPr/>
        </p:nvSpPr>
        <p:spPr>
          <a:xfrm>
            <a:off x="5972755" y="296342"/>
            <a:ext cx="850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2765C"/>
                </a:solidFill>
                <a:latin typeface="Arial Narrow" panose="020B0606020202030204" pitchFamily="34" charset="0"/>
              </a:rPr>
              <a:t>Spring term </a:t>
            </a:r>
          </a:p>
          <a:p>
            <a:pPr algn="ctr"/>
            <a:r>
              <a:rPr lang="en-GB" sz="1400" b="1" dirty="0">
                <a:solidFill>
                  <a:srgbClr val="02765C"/>
                </a:solidFill>
                <a:latin typeface="Arial Narrow" panose="020B0606020202030204" pitchFamily="34" charset="0"/>
              </a:rPr>
              <a:t>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C9FF787-889A-4825-B268-643681ACA430}"/>
              </a:ext>
            </a:extLst>
          </p:cNvPr>
          <p:cNvGrpSpPr/>
          <p:nvPr/>
        </p:nvGrpSpPr>
        <p:grpSpPr>
          <a:xfrm>
            <a:off x="2670872" y="5277369"/>
            <a:ext cx="1404376" cy="1849728"/>
            <a:chOff x="-3739101" y="5996639"/>
            <a:chExt cx="1354335" cy="2013201"/>
          </a:xfrm>
        </p:grpSpPr>
        <p:pic>
          <p:nvPicPr>
            <p:cNvPr id="2049" name="Picture 19" descr="Image result for book outline">
              <a:hlinkClick r:id="rId3"/>
              <a:extLst>
                <a:ext uri="{FF2B5EF4-FFF2-40B4-BE49-F238E27FC236}">
                  <a16:creationId xmlns:a16="http://schemas.microsoft.com/office/drawing/2014/main" id="{931A04EE-5C61-4439-AAA6-980824495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396" b="94872" l="5946" r="95676">
                          <a14:foregroundMark x1="73514" y1="3297" x2="91351" y2="31136"/>
                          <a14:foregroundMark x1="91351" y1="31136" x2="96216" y2="55678"/>
                          <a14:foregroundMark x1="96216" y1="55678" x2="75135" y2="76190"/>
                          <a14:foregroundMark x1="75135" y1="76190" x2="30811" y2="87546"/>
                          <a14:foregroundMark x1="63784" y1="5861" x2="31892" y2="14286"/>
                          <a14:foregroundMark x1="31892" y1="14286" x2="5405" y2="32601"/>
                          <a14:foregroundMark x1="5405" y1="32601" x2="4324" y2="81319"/>
                          <a14:foregroundMark x1="4324" y1="81319" x2="36216" y2="91209"/>
                          <a14:foregroundMark x1="36216" y1="91209" x2="45405" y2="89011"/>
                          <a14:foregroundMark x1="77297" y1="4396" x2="67027" y2="5128"/>
                          <a14:foregroundMark x1="5946" y1="22344" x2="5946" y2="31136"/>
                          <a14:foregroundMark x1="8108" y1="87912" x2="8108" y2="948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39101" y="5996639"/>
              <a:ext cx="1354335" cy="201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431DC0A-3179-45E8-A798-DEE2200BF233}"/>
                </a:ext>
              </a:extLst>
            </p:cNvPr>
            <p:cNvSpPr txBox="1"/>
            <p:nvPr/>
          </p:nvSpPr>
          <p:spPr>
            <a:xfrm rot="16200000">
              <a:off x="-4215070" y="7028938"/>
              <a:ext cx="1213549" cy="2616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/>
                <a:t>Key Text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B3FAF0D-940B-4A74-A09F-8C433CAA643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26096" y="7947966"/>
            <a:ext cx="582186" cy="850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0DC850-C8B3-4331-8845-1E6DC421D2A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8191" y="7958135"/>
            <a:ext cx="573003" cy="8405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880F79-2391-4A17-ADBB-504D325820C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10885" y="7974138"/>
            <a:ext cx="582186" cy="8507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A8BEE8-C61C-49E8-95C8-C8955DAF758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15127" y="7964453"/>
            <a:ext cx="654582" cy="8507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75B6B5-FBA7-4B14-B4CB-CDD6D8777A0A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91765" y="7994009"/>
            <a:ext cx="612275" cy="8405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486CD2-6334-4626-B130-57EE4E2BD986}"/>
              </a:ext>
            </a:extLst>
          </p:cNvPr>
          <p:cNvSpPr txBox="1"/>
          <p:nvPr/>
        </p:nvSpPr>
        <p:spPr>
          <a:xfrm>
            <a:off x="1641159" y="827525"/>
            <a:ext cx="4257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2765C"/>
                </a:solidFill>
              </a:rPr>
              <a:t>Ready		Respectful			 Safe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FFB21EF-C52C-45EA-BA06-36DEE361887D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15008" y="3861160"/>
            <a:ext cx="101997" cy="129424"/>
          </a:xfrm>
          <a:prstGeom prst="rect">
            <a:avLst/>
          </a:prstGeom>
        </p:spPr>
      </p:pic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96090984-1FEC-4301-9772-A1FF6769717F}"/>
              </a:ext>
            </a:extLst>
          </p:cNvPr>
          <p:cNvSpPr/>
          <p:nvPr/>
        </p:nvSpPr>
        <p:spPr>
          <a:xfrm>
            <a:off x="134465" y="7127097"/>
            <a:ext cx="2072752" cy="802592"/>
          </a:xfrm>
          <a:prstGeom prst="wedgeEllipseCallout">
            <a:avLst>
              <a:gd name="adj1" fmla="val 43015"/>
              <a:gd name="adj2" fmla="val -6833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Can you find Naples on a map?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BD7EDD2-CE87-4F48-872E-9ED3B1818C49}"/>
              </a:ext>
            </a:extLst>
          </p:cNvPr>
          <p:cNvGrpSpPr/>
          <p:nvPr/>
        </p:nvGrpSpPr>
        <p:grpSpPr>
          <a:xfrm>
            <a:off x="1850747" y="1218128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E1CC066B-9B97-475D-BDA4-7A536F181A27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4" name="Hexagon 4">
              <a:extLst>
                <a:ext uri="{FF2B5EF4-FFF2-40B4-BE49-F238E27FC236}">
                  <a16:creationId xmlns:a16="http://schemas.microsoft.com/office/drawing/2014/main" id="{437A68EA-833E-44E8-84C5-50E59C0DA037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History:</a:t>
              </a:r>
            </a:p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The Romans</a:t>
              </a:r>
              <a:endParaRPr lang="en-GB" sz="1200" kern="1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63" name="Arrow: Pentagon 62">
            <a:extLst>
              <a:ext uri="{FF2B5EF4-FFF2-40B4-BE49-F238E27FC236}">
                <a16:creationId xmlns:a16="http://schemas.microsoft.com/office/drawing/2014/main" id="{B55BE5EC-D359-4936-8D72-F2A7735D7D2D}"/>
              </a:ext>
            </a:extLst>
          </p:cNvPr>
          <p:cNvSpPr/>
          <p:nvPr/>
        </p:nvSpPr>
        <p:spPr>
          <a:xfrm>
            <a:off x="134465" y="3070612"/>
            <a:ext cx="3160277" cy="951186"/>
          </a:xfrm>
          <a:prstGeom prst="homePlate">
            <a:avLst/>
          </a:prstGeom>
          <a:solidFill>
            <a:srgbClr val="CFEAE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omic Sans MS" panose="030F0702030302020204" pitchFamily="66" charset="0"/>
              </a:rPr>
              <a:t>English</a:t>
            </a:r>
          </a:p>
          <a:p>
            <a:pPr marL="171450" indent="-171450" algn="ctr">
              <a:buFontTx/>
              <a:buChar char="-"/>
            </a:pPr>
            <a:r>
              <a:rPr lang="en-GB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Showing the reader, rather than telling the reader</a:t>
            </a:r>
          </a:p>
          <a:p>
            <a:pPr marL="171450" indent="-171450" algn="ctr">
              <a:buFontTx/>
              <a:buChar char="-"/>
            </a:pPr>
            <a:r>
              <a:rPr lang="en-GB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Incorporating our history knowledge into our writing</a:t>
            </a:r>
          </a:p>
        </p:txBody>
      </p:sp>
      <p:sp>
        <p:nvSpPr>
          <p:cNvPr id="64" name="Arrow: Chevron 63">
            <a:extLst>
              <a:ext uri="{FF2B5EF4-FFF2-40B4-BE49-F238E27FC236}">
                <a16:creationId xmlns:a16="http://schemas.microsoft.com/office/drawing/2014/main" id="{3FF644BC-2E01-422D-9DE8-275AF9820796}"/>
              </a:ext>
            </a:extLst>
          </p:cNvPr>
          <p:cNvSpPr/>
          <p:nvPr/>
        </p:nvSpPr>
        <p:spPr>
          <a:xfrm>
            <a:off x="2950662" y="3070612"/>
            <a:ext cx="3828653" cy="951186"/>
          </a:xfrm>
          <a:prstGeom prst="chevron">
            <a:avLst/>
          </a:prstGeom>
          <a:solidFill>
            <a:srgbClr val="CFEAE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How you can help at home:</a:t>
            </a:r>
          </a:p>
          <a:p>
            <a:pPr marL="171450" indent="-171450" algn="ctr">
              <a:buFontTx/>
              <a:buChar char="-"/>
            </a:pPr>
            <a:r>
              <a:rPr lang="en-GB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Identify how the author guides the reader through description</a:t>
            </a:r>
          </a:p>
          <a:p>
            <a:pPr marL="171450" indent="-171450" algn="ctr">
              <a:buFontTx/>
              <a:buChar char="-"/>
            </a:pPr>
            <a:r>
              <a:rPr lang="en-GB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Discuss their Romans knowledge and take a trip to the library to find out more</a:t>
            </a:r>
          </a:p>
        </p:txBody>
      </p:sp>
      <p:sp>
        <p:nvSpPr>
          <p:cNvPr id="65" name="Speech Bubble: Oval 64">
            <a:extLst>
              <a:ext uri="{FF2B5EF4-FFF2-40B4-BE49-F238E27FC236}">
                <a16:creationId xmlns:a16="http://schemas.microsoft.com/office/drawing/2014/main" id="{43CEE0A8-86D4-461B-8946-C1C0AC092E3B}"/>
              </a:ext>
            </a:extLst>
          </p:cNvPr>
          <p:cNvSpPr/>
          <p:nvPr/>
        </p:nvSpPr>
        <p:spPr>
          <a:xfrm>
            <a:off x="2253205" y="7209658"/>
            <a:ext cx="2397580" cy="780505"/>
          </a:xfrm>
          <a:prstGeom prst="wedgeEllipseCallout">
            <a:avLst>
              <a:gd name="adj1" fmla="val 5202"/>
              <a:gd name="adj2" fmla="val -719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Is this fiction or non-fiction? </a:t>
            </a:r>
            <a:r>
              <a:rPr lang="en-US" sz="1200">
                <a:solidFill>
                  <a:schemeClr val="tx1"/>
                </a:solidFill>
              </a:rPr>
              <a:t>Why?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6" name="Speech Bubble: Oval 65">
            <a:extLst>
              <a:ext uri="{FF2B5EF4-FFF2-40B4-BE49-F238E27FC236}">
                <a16:creationId xmlns:a16="http://schemas.microsoft.com/office/drawing/2014/main" id="{6E9C8347-1E7B-4B0C-96EF-B4312D143E98}"/>
              </a:ext>
            </a:extLst>
          </p:cNvPr>
          <p:cNvSpPr/>
          <p:nvPr/>
        </p:nvSpPr>
        <p:spPr>
          <a:xfrm>
            <a:off x="4715303" y="7181437"/>
            <a:ext cx="2072752" cy="802592"/>
          </a:xfrm>
          <a:prstGeom prst="wedgeEllipseCallout">
            <a:avLst>
              <a:gd name="adj1" fmla="val -53837"/>
              <a:gd name="adj2" fmla="val -7918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Who are the main characters in the book?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7" name="Arrow: Pentagon 66">
            <a:extLst>
              <a:ext uri="{FF2B5EF4-FFF2-40B4-BE49-F238E27FC236}">
                <a16:creationId xmlns:a16="http://schemas.microsoft.com/office/drawing/2014/main" id="{A2764325-5DF2-4FF4-9A15-DD704326121A}"/>
              </a:ext>
            </a:extLst>
          </p:cNvPr>
          <p:cNvSpPr/>
          <p:nvPr/>
        </p:nvSpPr>
        <p:spPr>
          <a:xfrm>
            <a:off x="118908" y="4137530"/>
            <a:ext cx="3160277" cy="951186"/>
          </a:xfrm>
          <a:prstGeom prst="homePlate">
            <a:avLst/>
          </a:prstGeom>
          <a:solidFill>
            <a:srgbClr val="CFEAE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omic Sans MS" panose="030F0702030302020204" pitchFamily="66" charset="0"/>
              </a:rPr>
              <a:t>Maths</a:t>
            </a:r>
          </a:p>
          <a:p>
            <a:pPr marL="171450" indent="-171450" algn="ctr">
              <a:buFontTx/>
              <a:buChar char="-"/>
            </a:pPr>
            <a:r>
              <a:rPr lang="en-GB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Time</a:t>
            </a:r>
          </a:p>
          <a:p>
            <a:pPr marL="171450" indent="-171450" algn="ctr">
              <a:buFontTx/>
              <a:buChar char="-"/>
            </a:pPr>
            <a:r>
              <a:rPr lang="en-GB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Roman Numerals</a:t>
            </a:r>
          </a:p>
          <a:p>
            <a:pPr marL="171450" indent="-171450" algn="ctr">
              <a:buFontTx/>
              <a:buChar char="-"/>
            </a:pPr>
            <a:r>
              <a:rPr lang="en-GB" sz="1100">
                <a:solidFill>
                  <a:schemeClr val="tx1"/>
                </a:solidFill>
                <a:latin typeface="Comic Sans MS" panose="030F0702030302020204" pitchFamily="66" charset="0"/>
              </a:rPr>
              <a:t>Decimals</a:t>
            </a:r>
            <a:endParaRPr lang="en-GB" sz="11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71450" indent="-171450" algn="ctr">
              <a:buFontTx/>
              <a:buChar char="-"/>
            </a:pPr>
            <a:r>
              <a:rPr lang="en-GB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Times Tables</a:t>
            </a:r>
          </a:p>
        </p:txBody>
      </p:sp>
      <p:sp>
        <p:nvSpPr>
          <p:cNvPr id="68" name="Arrow: Chevron 67">
            <a:extLst>
              <a:ext uri="{FF2B5EF4-FFF2-40B4-BE49-F238E27FC236}">
                <a16:creationId xmlns:a16="http://schemas.microsoft.com/office/drawing/2014/main" id="{6219F200-5F02-47BB-986F-FA9C51F34D6C}"/>
              </a:ext>
            </a:extLst>
          </p:cNvPr>
          <p:cNvSpPr/>
          <p:nvPr/>
        </p:nvSpPr>
        <p:spPr>
          <a:xfrm>
            <a:off x="2935105" y="4137530"/>
            <a:ext cx="3828653" cy="951186"/>
          </a:xfrm>
          <a:prstGeom prst="chevron">
            <a:avLst/>
          </a:prstGeom>
          <a:solidFill>
            <a:srgbClr val="CFEAE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How you can help at home:</a:t>
            </a:r>
          </a:p>
          <a:p>
            <a:pPr marL="171450" indent="-171450" algn="ctr">
              <a:buFontTx/>
              <a:buChar char="-"/>
            </a:pPr>
            <a:r>
              <a:rPr lang="en-GB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Practise times tables up to 12 x 12</a:t>
            </a:r>
          </a:p>
          <a:p>
            <a:pPr marL="171450" indent="-171450" algn="ctr">
              <a:buFontTx/>
              <a:buChar char="-"/>
            </a:pPr>
            <a:r>
              <a:rPr lang="en-GB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Discuss the dialogue clock and practise using it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108F541-0971-4627-9717-6D48E9EA16A9}"/>
              </a:ext>
            </a:extLst>
          </p:cNvPr>
          <p:cNvGrpSpPr/>
          <p:nvPr/>
        </p:nvGrpSpPr>
        <p:grpSpPr>
          <a:xfrm>
            <a:off x="2878531" y="1772915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70" name="Hexagon 69">
              <a:extLst>
                <a:ext uri="{FF2B5EF4-FFF2-40B4-BE49-F238E27FC236}">
                  <a16:creationId xmlns:a16="http://schemas.microsoft.com/office/drawing/2014/main" id="{F2EF600B-0BC6-4EFC-8513-542CE4017BB5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1" name="Hexagon 4">
              <a:extLst>
                <a:ext uri="{FF2B5EF4-FFF2-40B4-BE49-F238E27FC236}">
                  <a16:creationId xmlns:a16="http://schemas.microsoft.com/office/drawing/2014/main" id="{BDEF33B4-8E13-4431-BBAB-9C659DC28A4E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French: </a:t>
              </a:r>
              <a:r>
                <a:rPr lang="fr-FR" sz="1200" b="0" i="0" dirty="0" err="1"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My</a:t>
              </a:r>
              <a:r>
                <a:rPr lang="fr-FR" sz="1200" b="0" i="0" dirty="0"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 </a:t>
              </a:r>
              <a:r>
                <a:rPr lang="fr-FR" sz="1200" b="0" i="0" dirty="0" err="1"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family</a:t>
              </a:r>
              <a:endParaRPr lang="en-GB" sz="1200" kern="1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4859004-4F3E-4F64-9D12-B3CA42B4A529}"/>
              </a:ext>
            </a:extLst>
          </p:cNvPr>
          <p:cNvGrpSpPr/>
          <p:nvPr/>
        </p:nvGrpSpPr>
        <p:grpSpPr>
          <a:xfrm>
            <a:off x="3929607" y="1219533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86" name="Hexagon 85">
              <a:extLst>
                <a:ext uri="{FF2B5EF4-FFF2-40B4-BE49-F238E27FC236}">
                  <a16:creationId xmlns:a16="http://schemas.microsoft.com/office/drawing/2014/main" id="{3AE3AEF8-DDEE-4DBF-88BE-5E653CEC9EA4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7" name="Hexagon 4">
              <a:extLst>
                <a:ext uri="{FF2B5EF4-FFF2-40B4-BE49-F238E27FC236}">
                  <a16:creationId xmlns:a16="http://schemas.microsoft.com/office/drawing/2014/main" id="{3D60EF6A-2E18-4802-879F-4D17FC102D1C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RE: </a:t>
              </a:r>
              <a:r>
                <a:rPr lang="en-US" sz="10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Christianity- Is forgiveness always possible for Christians?</a:t>
              </a:r>
              <a:endParaRPr lang="en-GB" sz="1200" kern="1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941D68B-9996-4EF9-9839-F564DB32018E}"/>
              </a:ext>
            </a:extLst>
          </p:cNvPr>
          <p:cNvGrpSpPr/>
          <p:nvPr/>
        </p:nvGrpSpPr>
        <p:grpSpPr>
          <a:xfrm>
            <a:off x="4964741" y="1771523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89" name="Hexagon 88">
              <a:extLst>
                <a:ext uri="{FF2B5EF4-FFF2-40B4-BE49-F238E27FC236}">
                  <a16:creationId xmlns:a16="http://schemas.microsoft.com/office/drawing/2014/main" id="{F4AFF1B0-A5C7-462D-95DF-0A64FBE40488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0" name="Hexagon 4">
              <a:extLst>
                <a:ext uri="{FF2B5EF4-FFF2-40B4-BE49-F238E27FC236}">
                  <a16:creationId xmlns:a16="http://schemas.microsoft.com/office/drawing/2014/main" id="{F59A6070-2A27-4F94-911C-9B3D078D4633}"/>
                </a:ext>
              </a:extLst>
            </p:cNvPr>
            <p:cNvSpPr txBox="1"/>
            <p:nvPr/>
          </p:nvSpPr>
          <p:spPr>
            <a:xfrm>
              <a:off x="1678719" y="2254750"/>
              <a:ext cx="1146262" cy="98827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PE: </a:t>
              </a:r>
            </a:p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100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A rotation of athletics, basketball, problem solving </a:t>
              </a:r>
              <a:r>
                <a:rPr lang="en-GB" sz="11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and swimming</a:t>
              </a:r>
              <a:endParaRPr lang="en-GB" sz="1100" kern="1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B0C2030-117E-4224-AB8A-406CE2A13416}"/>
              </a:ext>
            </a:extLst>
          </p:cNvPr>
          <p:cNvGrpSpPr/>
          <p:nvPr/>
        </p:nvGrpSpPr>
        <p:grpSpPr>
          <a:xfrm>
            <a:off x="799671" y="1771524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92" name="Hexagon 91">
              <a:extLst>
                <a:ext uri="{FF2B5EF4-FFF2-40B4-BE49-F238E27FC236}">
                  <a16:creationId xmlns:a16="http://schemas.microsoft.com/office/drawing/2014/main" id="{CDB02C44-1D4A-40FC-BB59-65DB9ACC9F40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3" name="Hexagon 4">
              <a:extLst>
                <a:ext uri="{FF2B5EF4-FFF2-40B4-BE49-F238E27FC236}">
                  <a16:creationId xmlns:a16="http://schemas.microsoft.com/office/drawing/2014/main" id="{F1578C33-E67C-4701-A233-2667EFF064DB}"/>
                </a:ext>
              </a:extLst>
            </p:cNvPr>
            <p:cNvSpPr txBox="1"/>
            <p:nvPr/>
          </p:nvSpPr>
          <p:spPr>
            <a:xfrm>
              <a:off x="1678719" y="2254752"/>
              <a:ext cx="1176881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Art and Design: </a:t>
              </a:r>
              <a:r>
                <a: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Colour, texture- collage</a:t>
              </a:r>
              <a:endParaRPr lang="en-GB" sz="11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578A029-71DB-40C3-BEB7-3DF0F26CE642}"/>
              </a:ext>
            </a:extLst>
          </p:cNvPr>
          <p:cNvSpPr txBox="1"/>
          <p:nvPr/>
        </p:nvSpPr>
        <p:spPr>
          <a:xfrm>
            <a:off x="2441440" y="195129"/>
            <a:ext cx="2273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>
                <a:solidFill>
                  <a:srgbClr val="02765C"/>
                </a:solidFill>
                <a:latin typeface="Arial Narrow" panose="020B0606020202030204" pitchFamily="34" charset="0"/>
              </a:rPr>
              <a:t>Year 4</a:t>
            </a:r>
            <a:endParaRPr lang="en-GB" sz="1600" b="1" dirty="0">
              <a:solidFill>
                <a:srgbClr val="02765C"/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DD7EB5C-8A2C-41EF-A3A9-15A4712C014C}"/>
              </a:ext>
            </a:extLst>
          </p:cNvPr>
          <p:cNvSpPr/>
          <p:nvPr/>
        </p:nvSpPr>
        <p:spPr>
          <a:xfrm>
            <a:off x="-58013" y="8834554"/>
            <a:ext cx="3431073" cy="951186"/>
          </a:xfrm>
          <a:prstGeom prst="rect">
            <a:avLst/>
          </a:prstGeom>
          <a:solidFill>
            <a:srgbClr val="CFE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u="sng" dirty="0">
                <a:solidFill>
                  <a:schemeClr val="tx1"/>
                </a:solidFill>
              </a:rPr>
              <a:t>Other information:</a:t>
            </a:r>
          </a:p>
          <a:p>
            <a:r>
              <a:rPr lang="en-GB" sz="1200" dirty="0">
                <a:solidFill>
                  <a:schemeClr val="tx1"/>
                </a:solidFill>
              </a:rPr>
              <a:t>PE days: Tuesday and Thursday </a:t>
            </a:r>
            <a:r>
              <a:rPr lang="en-GB" sz="1200">
                <a:solidFill>
                  <a:schemeClr val="tx1"/>
                </a:solidFill>
              </a:rPr>
              <a:t>(swimming)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7F71397-D678-46B2-9581-2CB7F7637EAA}"/>
              </a:ext>
            </a:extLst>
          </p:cNvPr>
          <p:cNvSpPr/>
          <p:nvPr/>
        </p:nvSpPr>
        <p:spPr>
          <a:xfrm>
            <a:off x="3469113" y="8831084"/>
            <a:ext cx="3388888" cy="951186"/>
          </a:xfrm>
          <a:prstGeom prst="rect">
            <a:avLst/>
          </a:prstGeom>
          <a:solidFill>
            <a:srgbClr val="CFE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u="sng" dirty="0">
                <a:solidFill>
                  <a:schemeClr val="tx1"/>
                </a:solidFill>
              </a:rPr>
              <a:t>Homework:</a:t>
            </a:r>
          </a:p>
          <a:p>
            <a:r>
              <a:rPr lang="en-GB" sz="1200" dirty="0">
                <a:solidFill>
                  <a:schemeClr val="tx1"/>
                </a:solidFill>
              </a:rPr>
              <a:t>Handwriting, spellings and written task</a:t>
            </a:r>
          </a:p>
          <a:p>
            <a:r>
              <a:rPr lang="en-GB" sz="1200" dirty="0">
                <a:solidFill>
                  <a:schemeClr val="tx1"/>
                </a:solidFill>
              </a:rPr>
              <a:t>Maths Doodles (40 stars a week)</a:t>
            </a:r>
          </a:p>
          <a:p>
            <a:r>
              <a:rPr lang="en-GB" sz="1200" dirty="0">
                <a:solidFill>
                  <a:schemeClr val="tx1"/>
                </a:solidFill>
              </a:rPr>
              <a:t>Daily reading (at least 5 times a week)</a:t>
            </a:r>
          </a:p>
        </p:txBody>
      </p:sp>
      <p:pic>
        <p:nvPicPr>
          <p:cNvPr id="3" name="Picture 4" descr="The Girl Who Stole an Elephant: Amazon.co.uk: Nizrana Farook:  9781788006347: Books">
            <a:extLst>
              <a:ext uri="{FF2B5EF4-FFF2-40B4-BE49-F238E27FC236}">
                <a16:creationId xmlns:a16="http://schemas.microsoft.com/office/drawing/2014/main" id="{CB0BF9B6-3DD1-04D0-96F9-740588E91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38" y="5623353"/>
            <a:ext cx="867953" cy="133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The Unlikely Time Traveller by Janis Mackay | Waterstones">
            <a:extLst>
              <a:ext uri="{FF2B5EF4-FFF2-40B4-BE49-F238E27FC236}">
                <a16:creationId xmlns:a16="http://schemas.microsoft.com/office/drawing/2014/main" id="{A7196A0A-3E41-2BA1-8283-9D861A5E9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774" y="5616447"/>
            <a:ext cx="874131" cy="133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quila : Norriss, Andrew: Amazon.co.uk: Books">
            <a:extLst>
              <a:ext uri="{FF2B5EF4-FFF2-40B4-BE49-F238E27FC236}">
                <a16:creationId xmlns:a16="http://schemas.microsoft.com/office/drawing/2014/main" id="{BBCC0D84-7CC2-822F-589B-C22536358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553" y="5577326"/>
            <a:ext cx="846870" cy="129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The Maker of Monsters : Gregory, Lorraine: Amazon.co.uk: Books">
            <a:extLst>
              <a:ext uri="{FF2B5EF4-FFF2-40B4-BE49-F238E27FC236}">
                <a16:creationId xmlns:a16="http://schemas.microsoft.com/office/drawing/2014/main" id="{7957B5A6-029C-92F1-2E37-DA03DB380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04" y="5566927"/>
            <a:ext cx="846871" cy="129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scape from Pompeii: Amazon.co.uk: Balit, Christina: Books">
            <a:extLst>
              <a:ext uri="{FF2B5EF4-FFF2-40B4-BE49-F238E27FC236}">
                <a16:creationId xmlns:a16="http://schemas.microsoft.com/office/drawing/2014/main" id="{545346BF-91D8-7439-48ED-A746CC742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858" y="5814555"/>
            <a:ext cx="1132273" cy="106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583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648e69cc-640f-431f-b062-262d95adac52" xsi:nil="true"/>
    <lcf76f155ced4ddcb4097134ff3c332f xmlns="648e69cc-640f-431f-b062-262d95adac52">
      <Terms xmlns="http://schemas.microsoft.com/office/infopath/2007/PartnerControls"/>
    </lcf76f155ced4ddcb4097134ff3c332f>
    <TaxCatchAll xmlns="061ec3ad-226f-4eb4-9e91-45b4f692dd1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FD5F50371DD8458AFE6318E1B05CB5" ma:contentTypeVersion="12" ma:contentTypeDescription="Create a new document." ma:contentTypeScope="" ma:versionID="5c0cfbefe576ca4b1b4ce793e1924731">
  <xsd:schema xmlns:xsd="http://www.w3.org/2001/XMLSchema" xmlns:xs="http://www.w3.org/2001/XMLSchema" xmlns:p="http://schemas.microsoft.com/office/2006/metadata/properties" xmlns:ns2="648e69cc-640f-431f-b062-262d95adac52" xmlns:ns3="061ec3ad-226f-4eb4-9e91-45b4f692dd17" targetNamespace="http://schemas.microsoft.com/office/2006/metadata/properties" ma:root="true" ma:fieldsID="c718f42a66d4b6307f100f22e365e506" ns2:_="" ns3:_="">
    <xsd:import namespace="648e69cc-640f-431f-b062-262d95adac52"/>
    <xsd:import namespace="061ec3ad-226f-4eb4-9e91-45b4f692dd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e69cc-640f-431f-b062-262d95adac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05d3ca9-34b9-4998-9a20-aed4db4a72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1ec3ad-226f-4eb4-9e91-45b4f692dd1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d4a0d11-0137-432c-b157-368d1eff7620}" ma:internalName="TaxCatchAll" ma:showField="CatchAllData" ma:web="061ec3ad-226f-4eb4-9e91-45b4f692dd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429D3F-B6D0-4703-9689-0CE15CEF2049}">
  <ds:schemaRefs>
    <ds:schemaRef ds:uri="648e69cc-640f-431f-b062-262d95adac52"/>
    <ds:schemaRef ds:uri="061ec3ad-226f-4eb4-9e91-45b4f692dd17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6D2728B-3AC5-4874-9DC8-97F538A1C2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E84A39-2B3F-4134-9EB6-7DDFFEAA3F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8e69cc-640f-431f-b062-262d95adac52"/>
    <ds:schemaRef ds:uri="061ec3ad-226f-4eb4-9e91-45b4f692dd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</TotalTime>
  <Words>196</Words>
  <Application>Microsoft Office PowerPoint</Application>
  <PresentationFormat>A4 Paper (210x297 mm)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Pipe</dc:creator>
  <cp:lastModifiedBy>lpatrick</cp:lastModifiedBy>
  <cp:revision>41</cp:revision>
  <dcterms:created xsi:type="dcterms:W3CDTF">2020-04-17T10:06:09Z</dcterms:created>
  <dcterms:modified xsi:type="dcterms:W3CDTF">2024-02-09T11:12:54Z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0x010100E5FD5F50371DD8458AFE6318E1B05CB5</vt:lpwstr>
  </property>
  <property fmtid="{D5CDD505-2E9C-101B-9397-08002B2CF9AE}" pid="3" name="Order">
    <vt:r8>70300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MediaServiceImageTags">
    <vt:lpwstr/>
  </property>
</Properties>
</file>