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3" r:id="rId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B20A8E"/>
    <a:srgbClr val="FFC1C1"/>
    <a:srgbClr val="FF9999"/>
    <a:srgbClr val="B9DCFF"/>
    <a:srgbClr val="99CCFF"/>
    <a:srgbClr val="E2BFF9"/>
    <a:srgbClr val="B360E6"/>
    <a:srgbClr val="BF27E9"/>
    <a:srgbClr val="E0B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1BE55-6576-491D-9381-0F41F5B6D135}" v="1" dt="2020-05-13T16:07:59.0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32"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66045-E5D9-47F6-B56F-85E68F0884F7}" type="doc">
      <dgm:prSet loTypeId="urn:microsoft.com/office/officeart/2005/8/layout/hChevron3" loCatId="process" qsTypeId="urn:microsoft.com/office/officeart/2005/8/quickstyle/simple1" qsCatId="simple" csTypeId="urn:microsoft.com/office/officeart/2005/8/colors/accent3_1" csCatId="accent3" phldr="1"/>
      <dgm:spPr/>
      <dgm:t>
        <a:bodyPr/>
        <a:lstStyle/>
        <a:p>
          <a:endParaRPr lang="en-GB"/>
        </a:p>
      </dgm:t>
    </dgm:pt>
    <dgm:pt modelId="{8AA9E2BF-4711-4E4F-91F8-95041D4104DE}">
      <dgm:prSet phldrT="[Text]" custT="1"/>
      <dgm:spPr/>
      <dgm:t>
        <a:bodyPr/>
        <a:lstStyle/>
        <a:p>
          <a:r>
            <a:rPr lang="en-GB" sz="1000"/>
            <a:t>1609: The moon is observed for the first time by Galileo using a  telescope</a:t>
          </a:r>
        </a:p>
      </dgm:t>
    </dgm:pt>
    <dgm:pt modelId="{82785B6A-1912-468F-88C5-31392438AAF3}" type="parTrans" cxnId="{A6D95CC1-22EC-4C25-A5B0-71CEF9E311EB}">
      <dgm:prSet/>
      <dgm:spPr/>
      <dgm:t>
        <a:bodyPr/>
        <a:lstStyle/>
        <a:p>
          <a:endParaRPr lang="en-GB" sz="1000"/>
        </a:p>
      </dgm:t>
    </dgm:pt>
    <dgm:pt modelId="{3950B1B2-D4A1-46C6-B6EB-E15EF56B70A6}" type="sibTrans" cxnId="{A6D95CC1-22EC-4C25-A5B0-71CEF9E311EB}">
      <dgm:prSet/>
      <dgm:spPr/>
      <dgm:t>
        <a:bodyPr/>
        <a:lstStyle/>
        <a:p>
          <a:endParaRPr lang="en-GB" sz="1000"/>
        </a:p>
      </dgm:t>
    </dgm:pt>
    <dgm:pt modelId="{1DB7287C-E26E-4BD8-B12D-D2014810EF73}">
      <dgm:prSet phldrT="[Text]" custT="1"/>
      <dgm:spPr/>
      <dgm:t>
        <a:bodyPr/>
        <a:lstStyle/>
        <a:p>
          <a:r>
            <a:rPr lang="en-GB" sz="1000" dirty="0"/>
            <a:t>1687: Newton discovers the law of gravity and motion</a:t>
          </a:r>
        </a:p>
      </dgm:t>
    </dgm:pt>
    <dgm:pt modelId="{D84C6C0A-C42C-4C0E-B65D-FAED399D7725}" type="parTrans" cxnId="{AC492EA9-D3D2-41EC-8359-139CC8170631}">
      <dgm:prSet/>
      <dgm:spPr/>
      <dgm:t>
        <a:bodyPr/>
        <a:lstStyle/>
        <a:p>
          <a:endParaRPr lang="en-GB" sz="1000"/>
        </a:p>
      </dgm:t>
    </dgm:pt>
    <dgm:pt modelId="{4F6C3A71-D768-4940-85BC-A438FA3671E5}" type="sibTrans" cxnId="{AC492EA9-D3D2-41EC-8359-139CC8170631}">
      <dgm:prSet/>
      <dgm:spPr/>
      <dgm:t>
        <a:bodyPr/>
        <a:lstStyle/>
        <a:p>
          <a:endParaRPr lang="en-GB" sz="1000"/>
        </a:p>
      </dgm:t>
    </dgm:pt>
    <dgm:pt modelId="{91101D1C-B30F-4D62-912E-D3945A225A53}">
      <dgm:prSet phldrT="[Text]" custT="1"/>
      <dgm:spPr/>
      <dgm:t>
        <a:bodyPr/>
        <a:lstStyle/>
        <a:p>
          <a:r>
            <a:rPr lang="en-GB" sz="800" dirty="0"/>
            <a:t>1751: Benjamin Franklin </a:t>
          </a:r>
          <a:r>
            <a:rPr lang="en-GB" sz="800" baseline="0" dirty="0"/>
            <a:t>establishes</a:t>
          </a:r>
          <a:r>
            <a:rPr lang="en-GB" sz="800" dirty="0"/>
            <a:t> that lightening is electrical (kite). </a:t>
          </a:r>
        </a:p>
      </dgm:t>
    </dgm:pt>
    <dgm:pt modelId="{66DF6F57-033B-4500-A5AC-C20FD754BBF3}" type="parTrans" cxnId="{02A8EA1F-6A4D-41C2-A1F9-61C5B0504076}">
      <dgm:prSet/>
      <dgm:spPr/>
      <dgm:t>
        <a:bodyPr/>
        <a:lstStyle/>
        <a:p>
          <a:endParaRPr lang="en-GB" sz="1000"/>
        </a:p>
      </dgm:t>
    </dgm:pt>
    <dgm:pt modelId="{5FF8EF4D-5B72-43E9-AEAC-99C1E85E9C90}" type="sibTrans" cxnId="{02A8EA1F-6A4D-41C2-A1F9-61C5B0504076}">
      <dgm:prSet/>
      <dgm:spPr/>
      <dgm:t>
        <a:bodyPr/>
        <a:lstStyle/>
        <a:p>
          <a:endParaRPr lang="en-GB" sz="1000"/>
        </a:p>
      </dgm:t>
    </dgm:pt>
    <dgm:pt modelId="{0BCC0613-E168-427C-9916-27E94BB881A0}">
      <dgm:prSet/>
      <dgm:spPr/>
      <dgm:t>
        <a:bodyPr/>
        <a:lstStyle/>
        <a:p>
          <a:r>
            <a:rPr lang="en-GB"/>
            <a:t>1859: Charlies Darwin publishes Theory of Evolution</a:t>
          </a:r>
        </a:p>
      </dgm:t>
    </dgm:pt>
    <dgm:pt modelId="{F59AD304-A72D-45E5-A200-794BDC198CD0}" type="parTrans" cxnId="{6D3F49EE-8BD9-4AB2-8C6C-EED08E2BAC88}">
      <dgm:prSet/>
      <dgm:spPr/>
      <dgm:t>
        <a:bodyPr/>
        <a:lstStyle/>
        <a:p>
          <a:endParaRPr lang="en-GB"/>
        </a:p>
      </dgm:t>
    </dgm:pt>
    <dgm:pt modelId="{D5BA4B11-7371-4503-B14E-FFA540D8EAD7}" type="sibTrans" cxnId="{6D3F49EE-8BD9-4AB2-8C6C-EED08E2BAC88}">
      <dgm:prSet/>
      <dgm:spPr/>
      <dgm:t>
        <a:bodyPr/>
        <a:lstStyle/>
        <a:p>
          <a:endParaRPr lang="en-GB"/>
        </a:p>
      </dgm:t>
    </dgm:pt>
    <dgm:pt modelId="{54FE7EFB-7612-47DB-A689-34C60EC95DD5}">
      <dgm:prSet/>
      <dgm:spPr/>
      <dgm:t>
        <a:bodyPr/>
        <a:lstStyle/>
        <a:p>
          <a:r>
            <a:rPr lang="en-GB"/>
            <a:t>1905: Albert Einstein’s theory of relativity E=MC2</a:t>
          </a:r>
        </a:p>
      </dgm:t>
    </dgm:pt>
    <dgm:pt modelId="{89B7C1C8-AF6F-4BA9-BA28-5F3F104BC2A8}" type="parTrans" cxnId="{C8F639C3-8AB4-4556-9E9B-1DC4C350702E}">
      <dgm:prSet/>
      <dgm:spPr/>
      <dgm:t>
        <a:bodyPr/>
        <a:lstStyle/>
        <a:p>
          <a:endParaRPr lang="en-GB"/>
        </a:p>
      </dgm:t>
    </dgm:pt>
    <dgm:pt modelId="{224243EA-D261-420A-B07A-A8AFCCD1FA01}" type="sibTrans" cxnId="{C8F639C3-8AB4-4556-9E9B-1DC4C350702E}">
      <dgm:prSet/>
      <dgm:spPr/>
      <dgm:t>
        <a:bodyPr/>
        <a:lstStyle/>
        <a:p>
          <a:endParaRPr lang="en-GB"/>
        </a:p>
      </dgm:t>
    </dgm:pt>
    <dgm:pt modelId="{3329E84E-C19E-4C7E-8FB2-A2AF2CBAB38B}">
      <dgm:prSet/>
      <dgm:spPr/>
      <dgm:t>
        <a:bodyPr/>
        <a:lstStyle/>
        <a:p>
          <a:r>
            <a:rPr lang="en-GB"/>
            <a:t>1927: </a:t>
          </a:r>
          <a:r>
            <a:rPr lang="en-GB" b="0" i="0" u="none" err="1"/>
            <a:t>Lemaître</a:t>
          </a:r>
          <a:r>
            <a:rPr lang="en-GB" b="0" i="0" u="none"/>
            <a:t> produces the Big Bang theory</a:t>
          </a:r>
          <a:endParaRPr lang="en-GB"/>
        </a:p>
      </dgm:t>
    </dgm:pt>
    <dgm:pt modelId="{ACA882DC-3E81-483B-A0D7-2B6B4F0C81AD}" type="parTrans" cxnId="{F9FA13A7-2A20-45CC-ACB9-9CFAB5EFA807}">
      <dgm:prSet/>
      <dgm:spPr/>
      <dgm:t>
        <a:bodyPr/>
        <a:lstStyle/>
        <a:p>
          <a:endParaRPr lang="en-GB"/>
        </a:p>
      </dgm:t>
    </dgm:pt>
    <dgm:pt modelId="{676440D0-0E13-4444-9363-68D3E495AD77}" type="sibTrans" cxnId="{F9FA13A7-2A20-45CC-ACB9-9CFAB5EFA807}">
      <dgm:prSet/>
      <dgm:spPr/>
      <dgm:t>
        <a:bodyPr/>
        <a:lstStyle/>
        <a:p>
          <a:endParaRPr lang="en-GB"/>
        </a:p>
      </dgm:t>
    </dgm:pt>
    <dgm:pt modelId="{F564F4BE-02A7-44C9-9202-9F8F44004383}">
      <dgm:prSet/>
      <dgm:spPr/>
      <dgm:t>
        <a:bodyPr/>
        <a:lstStyle/>
        <a:p>
          <a:r>
            <a:rPr lang="en-GB"/>
            <a:t>1969: The moon is walked on for the first time by Neil Armstrong</a:t>
          </a:r>
        </a:p>
      </dgm:t>
    </dgm:pt>
    <dgm:pt modelId="{01524DB7-0E85-4D85-9173-91194671E6FB}" type="parTrans" cxnId="{34D55A76-23BE-40BE-973A-187633EEBD57}">
      <dgm:prSet/>
      <dgm:spPr/>
      <dgm:t>
        <a:bodyPr/>
        <a:lstStyle/>
        <a:p>
          <a:endParaRPr lang="en-GB"/>
        </a:p>
      </dgm:t>
    </dgm:pt>
    <dgm:pt modelId="{0A4349DF-C8E8-4D64-9C45-533437183D3A}" type="sibTrans" cxnId="{34D55A76-23BE-40BE-973A-187633EEBD57}">
      <dgm:prSet/>
      <dgm:spPr/>
      <dgm:t>
        <a:bodyPr/>
        <a:lstStyle/>
        <a:p>
          <a:endParaRPr lang="en-GB"/>
        </a:p>
      </dgm:t>
    </dgm:pt>
    <dgm:pt modelId="{39A91070-E564-4BC4-80B8-5A87DF12AA48}">
      <dgm:prSet/>
      <dgm:spPr/>
      <dgm:t>
        <a:bodyPr/>
        <a:lstStyle/>
        <a:p>
          <a:r>
            <a:rPr lang="en-GB"/>
            <a:t>1997: Dolly the sheep is cloned by the Roslin Institute</a:t>
          </a:r>
        </a:p>
      </dgm:t>
    </dgm:pt>
    <dgm:pt modelId="{81930CBE-8C9D-40C6-AAB8-67E0ECDB03AD}" type="parTrans" cxnId="{CCAFA2F5-5DEF-45B3-88F5-DAB9090ADCB8}">
      <dgm:prSet/>
      <dgm:spPr/>
      <dgm:t>
        <a:bodyPr/>
        <a:lstStyle/>
        <a:p>
          <a:endParaRPr lang="en-GB"/>
        </a:p>
      </dgm:t>
    </dgm:pt>
    <dgm:pt modelId="{2F5F7177-3BD2-4C4F-A48F-BA75591C789D}" type="sibTrans" cxnId="{CCAFA2F5-5DEF-45B3-88F5-DAB9090ADCB8}">
      <dgm:prSet/>
      <dgm:spPr/>
      <dgm:t>
        <a:bodyPr/>
        <a:lstStyle/>
        <a:p>
          <a:endParaRPr lang="en-GB"/>
        </a:p>
      </dgm:t>
    </dgm:pt>
    <dgm:pt modelId="{4D32D036-6A13-443D-A95F-6CAE5E0DA523}" type="pres">
      <dgm:prSet presAssocID="{8C466045-E5D9-47F6-B56F-85E68F0884F7}" presName="Name0" presStyleCnt="0">
        <dgm:presLayoutVars>
          <dgm:dir/>
          <dgm:resizeHandles val="exact"/>
        </dgm:presLayoutVars>
      </dgm:prSet>
      <dgm:spPr/>
    </dgm:pt>
    <dgm:pt modelId="{08DA961D-64AE-45A5-BC67-BA9B806CF40A}" type="pres">
      <dgm:prSet presAssocID="{8AA9E2BF-4711-4E4F-91F8-95041D4104DE}" presName="parTxOnly" presStyleLbl="node1" presStyleIdx="0" presStyleCnt="8">
        <dgm:presLayoutVars>
          <dgm:bulletEnabled val="1"/>
        </dgm:presLayoutVars>
      </dgm:prSet>
      <dgm:spPr/>
    </dgm:pt>
    <dgm:pt modelId="{982BCFA7-26CB-4928-A684-A44F7EE91123}" type="pres">
      <dgm:prSet presAssocID="{3950B1B2-D4A1-46C6-B6EB-E15EF56B70A6}" presName="parSpace" presStyleCnt="0"/>
      <dgm:spPr/>
    </dgm:pt>
    <dgm:pt modelId="{A535641D-91AA-4A00-9B31-116E2B7CCB86}" type="pres">
      <dgm:prSet presAssocID="{1DB7287C-E26E-4BD8-B12D-D2014810EF73}" presName="parTxOnly" presStyleLbl="node1" presStyleIdx="1" presStyleCnt="8">
        <dgm:presLayoutVars>
          <dgm:bulletEnabled val="1"/>
        </dgm:presLayoutVars>
      </dgm:prSet>
      <dgm:spPr/>
    </dgm:pt>
    <dgm:pt modelId="{0FBA4477-DAE3-40B3-B977-9DB401E19CF5}" type="pres">
      <dgm:prSet presAssocID="{4F6C3A71-D768-4940-85BC-A438FA3671E5}" presName="parSpace" presStyleCnt="0"/>
      <dgm:spPr/>
    </dgm:pt>
    <dgm:pt modelId="{E1CC8A25-BA2D-44C1-BB8D-848439C87CDD}" type="pres">
      <dgm:prSet presAssocID="{91101D1C-B30F-4D62-912E-D3945A225A53}" presName="parTxOnly" presStyleLbl="node1" presStyleIdx="2" presStyleCnt="8">
        <dgm:presLayoutVars>
          <dgm:bulletEnabled val="1"/>
        </dgm:presLayoutVars>
      </dgm:prSet>
      <dgm:spPr/>
    </dgm:pt>
    <dgm:pt modelId="{B93864B0-B834-451D-92B7-E8E6F1500041}" type="pres">
      <dgm:prSet presAssocID="{5FF8EF4D-5B72-43E9-AEAC-99C1E85E9C90}" presName="parSpace" presStyleCnt="0"/>
      <dgm:spPr/>
    </dgm:pt>
    <dgm:pt modelId="{76E2E88E-708A-4B1D-A0F4-85975826C378}" type="pres">
      <dgm:prSet presAssocID="{0BCC0613-E168-427C-9916-27E94BB881A0}" presName="parTxOnly" presStyleLbl="node1" presStyleIdx="3" presStyleCnt="8">
        <dgm:presLayoutVars>
          <dgm:bulletEnabled val="1"/>
        </dgm:presLayoutVars>
      </dgm:prSet>
      <dgm:spPr/>
    </dgm:pt>
    <dgm:pt modelId="{2F07BE3D-33CD-49D5-81B0-91F198D11FEB}" type="pres">
      <dgm:prSet presAssocID="{D5BA4B11-7371-4503-B14E-FFA540D8EAD7}" presName="parSpace" presStyleCnt="0"/>
      <dgm:spPr/>
    </dgm:pt>
    <dgm:pt modelId="{E958F9E7-9BA7-4DDD-BDE3-DB9953ED36F8}" type="pres">
      <dgm:prSet presAssocID="{54FE7EFB-7612-47DB-A689-34C60EC95DD5}" presName="parTxOnly" presStyleLbl="node1" presStyleIdx="4" presStyleCnt="8">
        <dgm:presLayoutVars>
          <dgm:bulletEnabled val="1"/>
        </dgm:presLayoutVars>
      </dgm:prSet>
      <dgm:spPr/>
    </dgm:pt>
    <dgm:pt modelId="{3CC2109A-0232-4A63-9D86-A552E5F0F40D}" type="pres">
      <dgm:prSet presAssocID="{224243EA-D261-420A-B07A-A8AFCCD1FA01}" presName="parSpace" presStyleCnt="0"/>
      <dgm:spPr/>
    </dgm:pt>
    <dgm:pt modelId="{08823E04-2231-4E16-BEEA-BB8719FBAD70}" type="pres">
      <dgm:prSet presAssocID="{3329E84E-C19E-4C7E-8FB2-A2AF2CBAB38B}" presName="parTxOnly" presStyleLbl="node1" presStyleIdx="5" presStyleCnt="8">
        <dgm:presLayoutVars>
          <dgm:bulletEnabled val="1"/>
        </dgm:presLayoutVars>
      </dgm:prSet>
      <dgm:spPr/>
    </dgm:pt>
    <dgm:pt modelId="{81AA7821-83E7-4B5F-B879-9E2344883721}" type="pres">
      <dgm:prSet presAssocID="{676440D0-0E13-4444-9363-68D3E495AD77}" presName="parSpace" presStyleCnt="0"/>
      <dgm:spPr/>
    </dgm:pt>
    <dgm:pt modelId="{868F73E9-7852-450F-9B3F-70D6879DBE57}" type="pres">
      <dgm:prSet presAssocID="{F564F4BE-02A7-44C9-9202-9F8F44004383}" presName="parTxOnly" presStyleLbl="node1" presStyleIdx="6" presStyleCnt="8">
        <dgm:presLayoutVars>
          <dgm:bulletEnabled val="1"/>
        </dgm:presLayoutVars>
      </dgm:prSet>
      <dgm:spPr/>
    </dgm:pt>
    <dgm:pt modelId="{1A5EFEF4-BA87-4F41-8AD1-DA7491D019CA}" type="pres">
      <dgm:prSet presAssocID="{0A4349DF-C8E8-4D64-9C45-533437183D3A}" presName="parSpace" presStyleCnt="0"/>
      <dgm:spPr/>
    </dgm:pt>
    <dgm:pt modelId="{7558EE4E-F6CC-4B86-A439-535F91E1AA6A}" type="pres">
      <dgm:prSet presAssocID="{39A91070-E564-4BC4-80B8-5A87DF12AA48}" presName="parTxOnly" presStyleLbl="node1" presStyleIdx="7" presStyleCnt="8">
        <dgm:presLayoutVars>
          <dgm:bulletEnabled val="1"/>
        </dgm:presLayoutVars>
      </dgm:prSet>
      <dgm:spPr/>
    </dgm:pt>
  </dgm:ptLst>
  <dgm:cxnLst>
    <dgm:cxn modelId="{FE02200D-13DA-4DF6-AEDB-8234E0D9F518}" type="presOf" srcId="{54FE7EFB-7612-47DB-A689-34C60EC95DD5}" destId="{E958F9E7-9BA7-4DDD-BDE3-DB9953ED36F8}" srcOrd="0" destOrd="0" presId="urn:microsoft.com/office/officeart/2005/8/layout/hChevron3"/>
    <dgm:cxn modelId="{5FD1041B-169F-4EB5-866B-0EF6E34E3F69}" type="presOf" srcId="{91101D1C-B30F-4D62-912E-D3945A225A53}" destId="{E1CC8A25-BA2D-44C1-BB8D-848439C87CDD}" srcOrd="0" destOrd="0" presId="urn:microsoft.com/office/officeart/2005/8/layout/hChevron3"/>
    <dgm:cxn modelId="{DD2D611C-9F82-44BF-A76C-A4269E384918}" type="presOf" srcId="{39A91070-E564-4BC4-80B8-5A87DF12AA48}" destId="{7558EE4E-F6CC-4B86-A439-535F91E1AA6A}" srcOrd="0" destOrd="0" presId="urn:microsoft.com/office/officeart/2005/8/layout/hChevron3"/>
    <dgm:cxn modelId="{02A8EA1F-6A4D-41C2-A1F9-61C5B0504076}" srcId="{8C466045-E5D9-47F6-B56F-85E68F0884F7}" destId="{91101D1C-B30F-4D62-912E-D3945A225A53}" srcOrd="2" destOrd="0" parTransId="{66DF6F57-033B-4500-A5AC-C20FD754BBF3}" sibTransId="{5FF8EF4D-5B72-43E9-AEAC-99C1E85E9C90}"/>
    <dgm:cxn modelId="{86BF5836-C56A-4CF7-9773-445310E5D011}" type="presOf" srcId="{0BCC0613-E168-427C-9916-27E94BB881A0}" destId="{76E2E88E-708A-4B1D-A0F4-85975826C378}" srcOrd="0" destOrd="0" presId="urn:microsoft.com/office/officeart/2005/8/layout/hChevron3"/>
    <dgm:cxn modelId="{3E6C7273-9E4B-4CE7-89C8-DE79A41DEDD3}" type="presOf" srcId="{8AA9E2BF-4711-4E4F-91F8-95041D4104DE}" destId="{08DA961D-64AE-45A5-BC67-BA9B806CF40A}" srcOrd="0" destOrd="0" presId="urn:microsoft.com/office/officeart/2005/8/layout/hChevron3"/>
    <dgm:cxn modelId="{34D55A76-23BE-40BE-973A-187633EEBD57}" srcId="{8C466045-E5D9-47F6-B56F-85E68F0884F7}" destId="{F564F4BE-02A7-44C9-9202-9F8F44004383}" srcOrd="6" destOrd="0" parTransId="{01524DB7-0E85-4D85-9173-91194671E6FB}" sibTransId="{0A4349DF-C8E8-4D64-9C45-533437183D3A}"/>
    <dgm:cxn modelId="{27B97E57-5770-47D0-8499-C8A6E81A6EC5}" type="presOf" srcId="{3329E84E-C19E-4C7E-8FB2-A2AF2CBAB38B}" destId="{08823E04-2231-4E16-BEEA-BB8719FBAD70}" srcOrd="0" destOrd="0" presId="urn:microsoft.com/office/officeart/2005/8/layout/hChevron3"/>
    <dgm:cxn modelId="{ADFC1EA4-0A90-460E-9C47-E56F79743574}" type="presOf" srcId="{1DB7287C-E26E-4BD8-B12D-D2014810EF73}" destId="{A535641D-91AA-4A00-9B31-116E2B7CCB86}" srcOrd="0" destOrd="0" presId="urn:microsoft.com/office/officeart/2005/8/layout/hChevron3"/>
    <dgm:cxn modelId="{F9FA13A7-2A20-45CC-ACB9-9CFAB5EFA807}" srcId="{8C466045-E5D9-47F6-B56F-85E68F0884F7}" destId="{3329E84E-C19E-4C7E-8FB2-A2AF2CBAB38B}" srcOrd="5" destOrd="0" parTransId="{ACA882DC-3E81-483B-A0D7-2B6B4F0C81AD}" sibTransId="{676440D0-0E13-4444-9363-68D3E495AD77}"/>
    <dgm:cxn modelId="{AC492EA9-D3D2-41EC-8359-139CC8170631}" srcId="{8C466045-E5D9-47F6-B56F-85E68F0884F7}" destId="{1DB7287C-E26E-4BD8-B12D-D2014810EF73}" srcOrd="1" destOrd="0" parTransId="{D84C6C0A-C42C-4C0E-B65D-FAED399D7725}" sibTransId="{4F6C3A71-D768-4940-85BC-A438FA3671E5}"/>
    <dgm:cxn modelId="{A6D95CC1-22EC-4C25-A5B0-71CEF9E311EB}" srcId="{8C466045-E5D9-47F6-B56F-85E68F0884F7}" destId="{8AA9E2BF-4711-4E4F-91F8-95041D4104DE}" srcOrd="0" destOrd="0" parTransId="{82785B6A-1912-468F-88C5-31392438AAF3}" sibTransId="{3950B1B2-D4A1-46C6-B6EB-E15EF56B70A6}"/>
    <dgm:cxn modelId="{C8F639C3-8AB4-4556-9E9B-1DC4C350702E}" srcId="{8C466045-E5D9-47F6-B56F-85E68F0884F7}" destId="{54FE7EFB-7612-47DB-A689-34C60EC95DD5}" srcOrd="4" destOrd="0" parTransId="{89B7C1C8-AF6F-4BA9-BA28-5F3F104BC2A8}" sibTransId="{224243EA-D261-420A-B07A-A8AFCCD1FA01}"/>
    <dgm:cxn modelId="{BE0340D0-56D9-446D-9A70-E22FC1BAF005}" type="presOf" srcId="{8C466045-E5D9-47F6-B56F-85E68F0884F7}" destId="{4D32D036-6A13-443D-A95F-6CAE5E0DA523}" srcOrd="0" destOrd="0" presId="urn:microsoft.com/office/officeart/2005/8/layout/hChevron3"/>
    <dgm:cxn modelId="{7C2CCAE1-66D8-4E81-B98E-2838B5A6E342}" type="presOf" srcId="{F564F4BE-02A7-44C9-9202-9F8F44004383}" destId="{868F73E9-7852-450F-9B3F-70D6879DBE57}" srcOrd="0" destOrd="0" presId="urn:microsoft.com/office/officeart/2005/8/layout/hChevron3"/>
    <dgm:cxn modelId="{6D3F49EE-8BD9-4AB2-8C6C-EED08E2BAC88}" srcId="{8C466045-E5D9-47F6-B56F-85E68F0884F7}" destId="{0BCC0613-E168-427C-9916-27E94BB881A0}" srcOrd="3" destOrd="0" parTransId="{F59AD304-A72D-45E5-A200-794BDC198CD0}" sibTransId="{D5BA4B11-7371-4503-B14E-FFA540D8EAD7}"/>
    <dgm:cxn modelId="{CCAFA2F5-5DEF-45B3-88F5-DAB9090ADCB8}" srcId="{8C466045-E5D9-47F6-B56F-85E68F0884F7}" destId="{39A91070-E564-4BC4-80B8-5A87DF12AA48}" srcOrd="7" destOrd="0" parTransId="{81930CBE-8C9D-40C6-AAB8-67E0ECDB03AD}" sibTransId="{2F5F7177-3BD2-4C4F-A48F-BA75591C789D}"/>
    <dgm:cxn modelId="{6389AC03-512F-4153-B46A-FADF59FD4D07}" type="presParOf" srcId="{4D32D036-6A13-443D-A95F-6CAE5E0DA523}" destId="{08DA961D-64AE-45A5-BC67-BA9B806CF40A}" srcOrd="0" destOrd="0" presId="urn:microsoft.com/office/officeart/2005/8/layout/hChevron3"/>
    <dgm:cxn modelId="{37B088E5-ABCA-42D2-AF7C-E31DDDC85F52}" type="presParOf" srcId="{4D32D036-6A13-443D-A95F-6CAE5E0DA523}" destId="{982BCFA7-26CB-4928-A684-A44F7EE91123}" srcOrd="1" destOrd="0" presId="urn:microsoft.com/office/officeart/2005/8/layout/hChevron3"/>
    <dgm:cxn modelId="{E64B6DE9-516C-4F00-A8EB-0FE05BB35EE7}" type="presParOf" srcId="{4D32D036-6A13-443D-A95F-6CAE5E0DA523}" destId="{A535641D-91AA-4A00-9B31-116E2B7CCB86}" srcOrd="2" destOrd="0" presId="urn:microsoft.com/office/officeart/2005/8/layout/hChevron3"/>
    <dgm:cxn modelId="{AF44BC77-2A9A-48FA-80A0-0BDA6EECF158}" type="presParOf" srcId="{4D32D036-6A13-443D-A95F-6CAE5E0DA523}" destId="{0FBA4477-DAE3-40B3-B977-9DB401E19CF5}" srcOrd="3" destOrd="0" presId="urn:microsoft.com/office/officeart/2005/8/layout/hChevron3"/>
    <dgm:cxn modelId="{6EF24032-6F45-4F49-A406-58D686AB8FBC}" type="presParOf" srcId="{4D32D036-6A13-443D-A95F-6CAE5E0DA523}" destId="{E1CC8A25-BA2D-44C1-BB8D-848439C87CDD}" srcOrd="4" destOrd="0" presId="urn:microsoft.com/office/officeart/2005/8/layout/hChevron3"/>
    <dgm:cxn modelId="{449BD02F-F0BD-47EB-9190-4AE370F3529B}" type="presParOf" srcId="{4D32D036-6A13-443D-A95F-6CAE5E0DA523}" destId="{B93864B0-B834-451D-92B7-E8E6F1500041}" srcOrd="5" destOrd="0" presId="urn:microsoft.com/office/officeart/2005/8/layout/hChevron3"/>
    <dgm:cxn modelId="{97B9F724-491F-474C-9314-3DFCF84F8BF4}" type="presParOf" srcId="{4D32D036-6A13-443D-A95F-6CAE5E0DA523}" destId="{76E2E88E-708A-4B1D-A0F4-85975826C378}" srcOrd="6" destOrd="0" presId="urn:microsoft.com/office/officeart/2005/8/layout/hChevron3"/>
    <dgm:cxn modelId="{0D7F77A2-FFE9-4C2A-9911-C0CA9C634324}" type="presParOf" srcId="{4D32D036-6A13-443D-A95F-6CAE5E0DA523}" destId="{2F07BE3D-33CD-49D5-81B0-91F198D11FEB}" srcOrd="7" destOrd="0" presId="urn:microsoft.com/office/officeart/2005/8/layout/hChevron3"/>
    <dgm:cxn modelId="{377762B5-CB66-432E-BBAB-D95F3C1C5678}" type="presParOf" srcId="{4D32D036-6A13-443D-A95F-6CAE5E0DA523}" destId="{E958F9E7-9BA7-4DDD-BDE3-DB9953ED36F8}" srcOrd="8" destOrd="0" presId="urn:microsoft.com/office/officeart/2005/8/layout/hChevron3"/>
    <dgm:cxn modelId="{3FF38E97-AA37-4B8C-87C4-FC938DD09438}" type="presParOf" srcId="{4D32D036-6A13-443D-A95F-6CAE5E0DA523}" destId="{3CC2109A-0232-4A63-9D86-A552E5F0F40D}" srcOrd="9" destOrd="0" presId="urn:microsoft.com/office/officeart/2005/8/layout/hChevron3"/>
    <dgm:cxn modelId="{8F82FE65-31D3-4F60-932A-6093DBDDDEE8}" type="presParOf" srcId="{4D32D036-6A13-443D-A95F-6CAE5E0DA523}" destId="{08823E04-2231-4E16-BEEA-BB8719FBAD70}" srcOrd="10" destOrd="0" presId="urn:microsoft.com/office/officeart/2005/8/layout/hChevron3"/>
    <dgm:cxn modelId="{83C30E5D-C566-4FCE-94B6-0F6E105FDF06}" type="presParOf" srcId="{4D32D036-6A13-443D-A95F-6CAE5E0DA523}" destId="{81AA7821-83E7-4B5F-B879-9E2344883721}" srcOrd="11" destOrd="0" presId="urn:microsoft.com/office/officeart/2005/8/layout/hChevron3"/>
    <dgm:cxn modelId="{02C5B315-7EF9-482C-988C-1ECE0C65E5FD}" type="presParOf" srcId="{4D32D036-6A13-443D-A95F-6CAE5E0DA523}" destId="{868F73E9-7852-450F-9B3F-70D6879DBE57}" srcOrd="12" destOrd="0" presId="urn:microsoft.com/office/officeart/2005/8/layout/hChevron3"/>
    <dgm:cxn modelId="{8A6DE7D7-64F6-4D0D-96D4-7B22235610AE}" type="presParOf" srcId="{4D32D036-6A13-443D-A95F-6CAE5E0DA523}" destId="{1A5EFEF4-BA87-4F41-8AD1-DA7491D019CA}" srcOrd="13" destOrd="0" presId="urn:microsoft.com/office/officeart/2005/8/layout/hChevron3"/>
    <dgm:cxn modelId="{BC6AE76C-19F9-40A3-9FA1-087FE8A0B2B8}" type="presParOf" srcId="{4D32D036-6A13-443D-A95F-6CAE5E0DA523}" destId="{7558EE4E-F6CC-4B86-A439-535F91E1AA6A}" srcOrd="1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DA961D-64AE-45A5-BC67-BA9B806CF40A}">
      <dsp:nvSpPr>
        <dsp:cNvPr id="0" name=""/>
        <dsp:cNvSpPr/>
      </dsp:nvSpPr>
      <dsp:spPr>
        <a:xfrm>
          <a:off x="4741" y="602130"/>
          <a:ext cx="1469879" cy="587951"/>
        </a:xfrm>
        <a:prstGeom prst="homePlat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13335" bIns="26670" numCol="1" spcCol="1270" anchor="ctr" anchorCtr="0">
          <a:noAutofit/>
        </a:bodyPr>
        <a:lstStyle/>
        <a:p>
          <a:pPr marL="0" lvl="0" indent="0" algn="ctr" defTabSz="444500">
            <a:lnSpc>
              <a:spcPct val="90000"/>
            </a:lnSpc>
            <a:spcBef>
              <a:spcPct val="0"/>
            </a:spcBef>
            <a:spcAft>
              <a:spcPct val="35000"/>
            </a:spcAft>
            <a:buNone/>
          </a:pPr>
          <a:r>
            <a:rPr lang="en-GB" sz="1000" kern="1200"/>
            <a:t>1609: The moon is observed for the first time by Galileo using a  telescope</a:t>
          </a:r>
        </a:p>
      </dsp:txBody>
      <dsp:txXfrm>
        <a:off x="4741" y="602130"/>
        <a:ext cx="1322891" cy="587951"/>
      </dsp:txXfrm>
    </dsp:sp>
    <dsp:sp modelId="{A535641D-91AA-4A00-9B31-116E2B7CCB86}">
      <dsp:nvSpPr>
        <dsp:cNvPr id="0" name=""/>
        <dsp:cNvSpPr/>
      </dsp:nvSpPr>
      <dsp:spPr>
        <a:xfrm>
          <a:off x="1180645"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13335" bIns="26670" numCol="1" spcCol="1270" anchor="ctr" anchorCtr="0">
          <a:noAutofit/>
        </a:bodyPr>
        <a:lstStyle/>
        <a:p>
          <a:pPr marL="0" lvl="0" indent="0" algn="ctr" defTabSz="444500">
            <a:lnSpc>
              <a:spcPct val="90000"/>
            </a:lnSpc>
            <a:spcBef>
              <a:spcPct val="0"/>
            </a:spcBef>
            <a:spcAft>
              <a:spcPct val="35000"/>
            </a:spcAft>
            <a:buNone/>
          </a:pPr>
          <a:r>
            <a:rPr lang="en-GB" sz="1000" kern="1200" dirty="0"/>
            <a:t>1687: Newton discovers the law of gravity and motion</a:t>
          </a:r>
        </a:p>
      </dsp:txBody>
      <dsp:txXfrm>
        <a:off x="1474621" y="602130"/>
        <a:ext cx="881928" cy="587951"/>
      </dsp:txXfrm>
    </dsp:sp>
    <dsp:sp modelId="{E1CC8A25-BA2D-44C1-BB8D-848439C87CDD}">
      <dsp:nvSpPr>
        <dsp:cNvPr id="0" name=""/>
        <dsp:cNvSpPr/>
      </dsp:nvSpPr>
      <dsp:spPr>
        <a:xfrm>
          <a:off x="2356548"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GB" sz="800" kern="1200" dirty="0"/>
            <a:t>1751: Benjamin Franklin </a:t>
          </a:r>
          <a:r>
            <a:rPr lang="en-GB" sz="800" kern="1200" baseline="0" dirty="0"/>
            <a:t>establishes</a:t>
          </a:r>
          <a:r>
            <a:rPr lang="en-GB" sz="800" kern="1200" dirty="0"/>
            <a:t> that lightening is electrical (kite). </a:t>
          </a:r>
        </a:p>
      </dsp:txBody>
      <dsp:txXfrm>
        <a:off x="2650524" y="602130"/>
        <a:ext cx="881928" cy="587951"/>
      </dsp:txXfrm>
    </dsp:sp>
    <dsp:sp modelId="{76E2E88E-708A-4B1D-A0F4-85975826C378}">
      <dsp:nvSpPr>
        <dsp:cNvPr id="0" name=""/>
        <dsp:cNvSpPr/>
      </dsp:nvSpPr>
      <dsp:spPr>
        <a:xfrm>
          <a:off x="3532452"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a:t>1859: Charlies Darwin publishes Theory of Evolution</a:t>
          </a:r>
        </a:p>
      </dsp:txBody>
      <dsp:txXfrm>
        <a:off x="3826428" y="602130"/>
        <a:ext cx="881928" cy="587951"/>
      </dsp:txXfrm>
    </dsp:sp>
    <dsp:sp modelId="{E958F9E7-9BA7-4DDD-BDE3-DB9953ED36F8}">
      <dsp:nvSpPr>
        <dsp:cNvPr id="0" name=""/>
        <dsp:cNvSpPr/>
      </dsp:nvSpPr>
      <dsp:spPr>
        <a:xfrm>
          <a:off x="4708356"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a:t>1905: Albert Einstein’s theory of relativity E=MC2</a:t>
          </a:r>
        </a:p>
      </dsp:txBody>
      <dsp:txXfrm>
        <a:off x="5002332" y="602130"/>
        <a:ext cx="881928" cy="587951"/>
      </dsp:txXfrm>
    </dsp:sp>
    <dsp:sp modelId="{08823E04-2231-4E16-BEEA-BB8719FBAD70}">
      <dsp:nvSpPr>
        <dsp:cNvPr id="0" name=""/>
        <dsp:cNvSpPr/>
      </dsp:nvSpPr>
      <dsp:spPr>
        <a:xfrm>
          <a:off x="5884259"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a:t>1927: </a:t>
          </a:r>
          <a:r>
            <a:rPr lang="en-GB" sz="900" b="0" i="0" u="none" kern="1200" err="1"/>
            <a:t>Lemaître</a:t>
          </a:r>
          <a:r>
            <a:rPr lang="en-GB" sz="900" b="0" i="0" u="none" kern="1200"/>
            <a:t> produces the Big Bang theory</a:t>
          </a:r>
          <a:endParaRPr lang="en-GB" sz="900" kern="1200"/>
        </a:p>
      </dsp:txBody>
      <dsp:txXfrm>
        <a:off x="6178235" y="602130"/>
        <a:ext cx="881928" cy="587951"/>
      </dsp:txXfrm>
    </dsp:sp>
    <dsp:sp modelId="{868F73E9-7852-450F-9B3F-70D6879DBE57}">
      <dsp:nvSpPr>
        <dsp:cNvPr id="0" name=""/>
        <dsp:cNvSpPr/>
      </dsp:nvSpPr>
      <dsp:spPr>
        <a:xfrm>
          <a:off x="7060163"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a:t>1969: The moon is walked on for the first time by Neil Armstrong</a:t>
          </a:r>
        </a:p>
      </dsp:txBody>
      <dsp:txXfrm>
        <a:off x="7354139" y="602130"/>
        <a:ext cx="881928" cy="587951"/>
      </dsp:txXfrm>
    </dsp:sp>
    <dsp:sp modelId="{7558EE4E-F6CC-4B86-A439-535F91E1AA6A}">
      <dsp:nvSpPr>
        <dsp:cNvPr id="0" name=""/>
        <dsp:cNvSpPr/>
      </dsp:nvSpPr>
      <dsp:spPr>
        <a:xfrm>
          <a:off x="8236066" y="602130"/>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a:t>1997: Dolly the sheep is cloned by the Roslin Institute</a:t>
          </a:r>
        </a:p>
      </dsp:txBody>
      <dsp:txXfrm>
        <a:off x="8530042" y="602130"/>
        <a:ext cx="881928" cy="58795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5FF7F-7EB1-46E6-8A2B-84B94C102B0F}" type="datetimeFigureOut">
              <a:rPr lang="en-GB" smtClean="0"/>
              <a:pPr/>
              <a:t>07/02/2023</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8D7C8-BE53-485B-89E7-7BBD79201CDC}" type="slidenum">
              <a:rPr lang="en-GB" smtClean="0"/>
              <a:pPr/>
              <a:t>‹#›</a:t>
            </a:fld>
            <a:endParaRPr lang="en-GB"/>
          </a:p>
        </p:txBody>
      </p:sp>
    </p:spTree>
    <p:extLst>
      <p:ext uri="{BB962C8B-B14F-4D97-AF65-F5344CB8AC3E}">
        <p14:creationId xmlns:p14="http://schemas.microsoft.com/office/powerpoint/2010/main" val="10356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8B8D7C8-BE53-485B-89E7-7BBD79201CDC}" type="slidenum">
              <a:rPr lang="en-GB" smtClean="0"/>
              <a:pPr/>
              <a:t>1</a:t>
            </a:fld>
            <a:endParaRPr lang="en-GB"/>
          </a:p>
        </p:txBody>
      </p:sp>
    </p:spTree>
    <p:extLst>
      <p:ext uri="{BB962C8B-B14F-4D97-AF65-F5344CB8AC3E}">
        <p14:creationId xmlns:p14="http://schemas.microsoft.com/office/powerpoint/2010/main" val="1301293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pPr/>
              <a:t>2/7/2023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pPr/>
              <a:t>2/7/2023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pPr/>
              <a:t>2/7/2023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pPr/>
              <a:t>2/7/2023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47194-42D1-45DF-801F-2CB4FB3186B6}" type="datetimeFigureOut">
              <a:rPr lang="en-US" smtClean="0"/>
              <a:pPr/>
              <a:t>2/7/2023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D47194-42D1-45DF-801F-2CB4FB3186B6}" type="datetimeFigureOut">
              <a:rPr lang="en-US" smtClean="0"/>
              <a:pPr/>
              <a:t>2/7/2023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D47194-42D1-45DF-801F-2CB4FB3186B6}" type="datetimeFigureOut">
              <a:rPr lang="en-US" smtClean="0"/>
              <a:pPr/>
              <a:t>2/7/2023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D47194-42D1-45DF-801F-2CB4FB3186B6}" type="datetimeFigureOut">
              <a:rPr lang="en-US" smtClean="0"/>
              <a:pPr/>
              <a:t>2/7/2023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47194-42D1-45DF-801F-2CB4FB3186B6}" type="datetimeFigureOut">
              <a:rPr lang="en-US" smtClean="0"/>
              <a:pPr/>
              <a:t>2/7/2023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pPr/>
              <a:t>2/7/2023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pPr/>
              <a:t>2/7/2023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47194-42D1-45DF-801F-2CB4FB3186B6}" type="datetimeFigureOut">
              <a:rPr lang="en-US" smtClean="0"/>
              <a:pPr/>
              <a:t>2/7/2023</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32E2C-9B2F-47BB-94A6-DC4BA3801AC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4.png"/><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05507B2D-20AF-4A50-9E54-BBE31DA11127}"/>
              </a:ext>
            </a:extLst>
          </p:cNvPr>
          <p:cNvGraphicFramePr/>
          <p:nvPr>
            <p:extLst>
              <p:ext uri="{D42A27DB-BD31-4B8C-83A1-F6EECF244321}">
                <p14:modId xmlns:p14="http://schemas.microsoft.com/office/powerpoint/2010/main" val="2318950797"/>
              </p:ext>
            </p:extLst>
          </p:nvPr>
        </p:nvGraphicFramePr>
        <p:xfrm>
          <a:off x="0" y="5623560"/>
          <a:ext cx="9710688" cy="1792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Table 3">
            <a:extLst>
              <a:ext uri="{FF2B5EF4-FFF2-40B4-BE49-F238E27FC236}">
                <a16:creationId xmlns:a16="http://schemas.microsoft.com/office/drawing/2014/main" id="{0664B64C-B577-41E9-8A8B-82B05F7DF05A}"/>
              </a:ext>
            </a:extLst>
          </p:cNvPr>
          <p:cNvGraphicFramePr>
            <a:graphicFrameLocks noGrp="1"/>
          </p:cNvGraphicFramePr>
          <p:nvPr>
            <p:extLst>
              <p:ext uri="{D42A27DB-BD31-4B8C-83A1-F6EECF244321}">
                <p14:modId xmlns:p14="http://schemas.microsoft.com/office/powerpoint/2010/main" val="4117751105"/>
              </p:ext>
            </p:extLst>
          </p:nvPr>
        </p:nvGraphicFramePr>
        <p:xfrm>
          <a:off x="100641" y="1897811"/>
          <a:ext cx="3001818" cy="4075094"/>
        </p:xfrm>
        <a:graphic>
          <a:graphicData uri="http://schemas.openxmlformats.org/drawingml/2006/table">
            <a:tbl>
              <a:tblPr firstRow="1" bandRow="1">
                <a:tableStyleId>{5940675A-B579-460E-94D1-54222C63F5DA}</a:tableStyleId>
              </a:tblPr>
              <a:tblGrid>
                <a:gridCol w="1500909">
                  <a:extLst>
                    <a:ext uri="{9D8B030D-6E8A-4147-A177-3AD203B41FA5}">
                      <a16:colId xmlns:a16="http://schemas.microsoft.com/office/drawing/2014/main" val="585444525"/>
                    </a:ext>
                  </a:extLst>
                </a:gridCol>
                <a:gridCol w="1500909">
                  <a:extLst>
                    <a:ext uri="{9D8B030D-6E8A-4147-A177-3AD203B41FA5}">
                      <a16:colId xmlns:a16="http://schemas.microsoft.com/office/drawing/2014/main" val="2980127848"/>
                    </a:ext>
                  </a:extLst>
                </a:gridCol>
              </a:tblGrid>
              <a:tr h="267828">
                <a:tc gridSpan="2">
                  <a:txBody>
                    <a:bodyPr/>
                    <a:lstStyle/>
                    <a:p>
                      <a:pPr algn="ctr"/>
                      <a:r>
                        <a:rPr lang="en-GB" sz="1200" b="1" dirty="0"/>
                        <a:t>Key Vocabulary</a:t>
                      </a:r>
                    </a:p>
                  </a:txBody>
                  <a:tcPr>
                    <a:solidFill>
                      <a:schemeClr val="accent3">
                        <a:lumMod val="75000"/>
                      </a:schemeClr>
                    </a:solidFill>
                  </a:tcPr>
                </a:tc>
                <a:tc hMerge="1">
                  <a:txBody>
                    <a:bodyPr/>
                    <a:lstStyle/>
                    <a:p>
                      <a:pPr algn="ctr"/>
                      <a:endParaRPr lang="en-GB" sz="1200" b="1"/>
                    </a:p>
                  </a:txBody>
                  <a:tcPr>
                    <a:solidFill>
                      <a:schemeClr val="accent3">
                        <a:lumMod val="75000"/>
                      </a:schemeClr>
                    </a:solidFill>
                  </a:tcPr>
                </a:tc>
                <a:extLst>
                  <a:ext uri="{0D108BD9-81ED-4DB2-BD59-A6C34878D82A}">
                    <a16:rowId xmlns:a16="http://schemas.microsoft.com/office/drawing/2014/main" val="4179717958"/>
                  </a:ext>
                </a:extLst>
              </a:tr>
              <a:tr h="464830">
                <a:tc>
                  <a:txBody>
                    <a:bodyPr/>
                    <a:lstStyle/>
                    <a:p>
                      <a:pPr algn="ctr"/>
                      <a:r>
                        <a:rPr lang="en-GB" sz="1400" dirty="0"/>
                        <a:t>egg (noun)</a:t>
                      </a:r>
                    </a:p>
                  </a:txBody>
                  <a:tcPr anchor="ctr">
                    <a:solidFill>
                      <a:schemeClr val="bg1">
                        <a:alpha val="69000"/>
                      </a:schemeClr>
                    </a:solidFill>
                  </a:tcPr>
                </a:tc>
                <a:tc>
                  <a:txBody>
                    <a:bodyPr/>
                    <a:lstStyle/>
                    <a:p>
                      <a:pPr lvl="0" algn="ctr">
                        <a:buNone/>
                      </a:pPr>
                      <a:r>
                        <a:rPr lang="en-GB" sz="1400" dirty="0"/>
                        <a:t>chick (noun)</a:t>
                      </a:r>
                    </a:p>
                  </a:txBody>
                  <a:tcPr anchor="ctr">
                    <a:solidFill>
                      <a:schemeClr val="bg1">
                        <a:alpha val="69000"/>
                      </a:schemeClr>
                    </a:solidFill>
                  </a:tcPr>
                </a:tc>
                <a:extLst>
                  <a:ext uri="{0D108BD9-81ED-4DB2-BD59-A6C34878D82A}">
                    <a16:rowId xmlns:a16="http://schemas.microsoft.com/office/drawing/2014/main" val="3425299197"/>
                  </a:ext>
                </a:extLst>
              </a:tr>
              <a:tr h="464830">
                <a:tc>
                  <a:txBody>
                    <a:bodyPr/>
                    <a:lstStyle/>
                    <a:p>
                      <a:pPr lvl="0" algn="ctr">
                        <a:buNone/>
                      </a:pPr>
                      <a:r>
                        <a:rPr lang="en-GB" sz="1400" dirty="0"/>
                        <a:t>incubator (noun)</a:t>
                      </a:r>
                    </a:p>
                  </a:txBody>
                  <a:tcPr anchor="ctr">
                    <a:solidFill>
                      <a:schemeClr val="bg1">
                        <a:alpha val="69000"/>
                      </a:schemeClr>
                    </a:solidFill>
                  </a:tcPr>
                </a:tc>
                <a:tc>
                  <a:txBody>
                    <a:bodyPr/>
                    <a:lstStyle/>
                    <a:p>
                      <a:pPr lvl="0" algn="ctr">
                        <a:buNone/>
                      </a:pPr>
                      <a:r>
                        <a:rPr lang="en-GB" sz="1400" dirty="0"/>
                        <a:t>hatch (verb)</a:t>
                      </a:r>
                    </a:p>
                  </a:txBody>
                  <a:tcPr anchor="ctr">
                    <a:solidFill>
                      <a:schemeClr val="bg1">
                        <a:alpha val="69000"/>
                      </a:schemeClr>
                    </a:solidFill>
                  </a:tcPr>
                </a:tc>
                <a:extLst>
                  <a:ext uri="{0D108BD9-81ED-4DB2-BD59-A6C34878D82A}">
                    <a16:rowId xmlns:a16="http://schemas.microsoft.com/office/drawing/2014/main" val="1670182007"/>
                  </a:ext>
                </a:extLst>
              </a:tr>
              <a:tr h="464830">
                <a:tc>
                  <a:txBody>
                    <a:bodyPr/>
                    <a:lstStyle/>
                    <a:p>
                      <a:pPr lvl="0" algn="ctr">
                        <a:buNone/>
                      </a:pPr>
                      <a:r>
                        <a:rPr lang="en-US" sz="1400" dirty="0"/>
                        <a:t>egg tooth</a:t>
                      </a:r>
                      <a:r>
                        <a:rPr lang="en-US" sz="1400" baseline="0" dirty="0"/>
                        <a:t> (noun)</a:t>
                      </a:r>
                      <a:endParaRPr lang="en-US" sz="1400" dirty="0"/>
                    </a:p>
                  </a:txBody>
                  <a:tcPr anchor="ctr">
                    <a:solidFill>
                      <a:schemeClr val="bg1">
                        <a:alpha val="69000"/>
                      </a:schemeClr>
                    </a:solidFill>
                  </a:tcPr>
                </a:tc>
                <a:tc>
                  <a:txBody>
                    <a:bodyPr/>
                    <a:lstStyle/>
                    <a:p>
                      <a:pPr lvl="0" algn="ctr">
                        <a:buNone/>
                      </a:pPr>
                      <a:r>
                        <a:rPr lang="en-US" sz="1400" dirty="0"/>
                        <a:t>grow (verb)</a:t>
                      </a:r>
                    </a:p>
                  </a:txBody>
                  <a:tcPr anchor="ctr">
                    <a:solidFill>
                      <a:schemeClr val="bg1">
                        <a:alpha val="69000"/>
                      </a:schemeClr>
                    </a:solidFill>
                  </a:tcPr>
                </a:tc>
                <a:extLst>
                  <a:ext uri="{0D108BD9-81ED-4DB2-BD59-A6C34878D82A}">
                    <a16:rowId xmlns:a16="http://schemas.microsoft.com/office/drawing/2014/main" val="2215286404"/>
                  </a:ext>
                </a:extLst>
              </a:tr>
              <a:tr h="464830">
                <a:tc>
                  <a:txBody>
                    <a:bodyPr/>
                    <a:lstStyle/>
                    <a:p>
                      <a:pPr lvl="0" algn="ctr">
                        <a:buNone/>
                      </a:pPr>
                      <a:r>
                        <a:rPr lang="en-US" sz="1400" dirty="0"/>
                        <a:t>hen</a:t>
                      </a:r>
                      <a:r>
                        <a:rPr lang="en-US" sz="1400" baseline="0" dirty="0"/>
                        <a:t> (noun)</a:t>
                      </a:r>
                      <a:endParaRPr lang="en-US" sz="1400" dirty="0"/>
                    </a:p>
                  </a:txBody>
                  <a:tcPr anchor="ctr">
                    <a:solidFill>
                      <a:schemeClr val="bg1">
                        <a:alpha val="69000"/>
                      </a:schemeClr>
                    </a:solidFill>
                  </a:tcPr>
                </a:tc>
                <a:tc>
                  <a:txBody>
                    <a:bodyPr/>
                    <a:lstStyle/>
                    <a:p>
                      <a:pPr lvl="0" algn="ctr">
                        <a:buNone/>
                      </a:pPr>
                      <a:r>
                        <a:rPr lang="en-GB" sz="1400" dirty="0"/>
                        <a:t>chicken</a:t>
                      </a:r>
                      <a:r>
                        <a:rPr lang="en-GB" sz="1400" baseline="0" dirty="0"/>
                        <a:t> (noun)</a:t>
                      </a:r>
                      <a:endParaRPr lang="en-GB" sz="1400" dirty="0"/>
                    </a:p>
                  </a:txBody>
                  <a:tcPr anchor="ctr">
                    <a:solidFill>
                      <a:schemeClr val="bg1">
                        <a:alpha val="69000"/>
                      </a:schemeClr>
                    </a:solidFill>
                  </a:tcPr>
                </a:tc>
                <a:extLst>
                  <a:ext uri="{0D108BD9-81ED-4DB2-BD59-A6C34878D82A}">
                    <a16:rowId xmlns:a16="http://schemas.microsoft.com/office/drawing/2014/main" val="553388180"/>
                  </a:ext>
                </a:extLst>
              </a:tr>
              <a:tr h="505897">
                <a:tc>
                  <a:txBody>
                    <a:bodyPr/>
                    <a:lstStyle/>
                    <a:p>
                      <a:pPr lvl="0" algn="ctr">
                        <a:buNone/>
                      </a:pPr>
                      <a:r>
                        <a:rPr lang="en-GB" sz="1400" dirty="0"/>
                        <a:t>beak</a:t>
                      </a:r>
                      <a:r>
                        <a:rPr lang="en-GB" sz="1400" baseline="0" dirty="0"/>
                        <a:t> (noun)</a:t>
                      </a:r>
                      <a:endParaRPr lang="en-GB" sz="1400" dirty="0"/>
                    </a:p>
                  </a:txBody>
                  <a:tcPr anchor="ctr">
                    <a:solidFill>
                      <a:schemeClr val="bg1">
                        <a:alpha val="69000"/>
                      </a:schemeClr>
                    </a:solidFill>
                  </a:tcPr>
                </a:tc>
                <a:tc>
                  <a:txBody>
                    <a:bodyPr/>
                    <a:lstStyle/>
                    <a:p>
                      <a:pPr lvl="0" algn="ctr">
                        <a:buNone/>
                      </a:pPr>
                      <a:r>
                        <a:rPr lang="en-GB" sz="1400" dirty="0"/>
                        <a:t>feathers (noun)</a:t>
                      </a:r>
                    </a:p>
                  </a:txBody>
                  <a:tcPr anchor="ctr">
                    <a:solidFill>
                      <a:schemeClr val="bg1">
                        <a:alpha val="69000"/>
                      </a:schemeClr>
                    </a:solidFill>
                  </a:tcPr>
                </a:tc>
                <a:extLst>
                  <a:ext uri="{0D108BD9-81ED-4DB2-BD59-A6C34878D82A}">
                    <a16:rowId xmlns:a16="http://schemas.microsoft.com/office/drawing/2014/main" val="2563705211"/>
                  </a:ext>
                </a:extLst>
              </a:tr>
              <a:tr h="505897">
                <a:tc>
                  <a:txBody>
                    <a:bodyPr/>
                    <a:lstStyle/>
                    <a:p>
                      <a:pPr lvl="0" algn="ctr">
                        <a:buNone/>
                      </a:pPr>
                      <a:r>
                        <a:rPr lang="en-GB" sz="1400" dirty="0"/>
                        <a:t>peck</a:t>
                      </a:r>
                      <a:r>
                        <a:rPr lang="en-GB" sz="1400" baseline="0" dirty="0"/>
                        <a:t> (verb)</a:t>
                      </a:r>
                      <a:endParaRPr lang="en-GB" sz="1400" dirty="0"/>
                    </a:p>
                  </a:txBody>
                  <a:tcPr anchor="ctr">
                    <a:solidFill>
                      <a:schemeClr val="bg1">
                        <a:alpha val="69000"/>
                      </a:schemeClr>
                    </a:solidFill>
                  </a:tcPr>
                </a:tc>
                <a:tc>
                  <a:txBody>
                    <a:bodyPr/>
                    <a:lstStyle/>
                    <a:p>
                      <a:pPr lvl="0" algn="ctr">
                        <a:buNone/>
                      </a:pPr>
                      <a:r>
                        <a:rPr lang="en-GB" sz="1400" dirty="0"/>
                        <a:t>warm (adjective)</a:t>
                      </a:r>
                    </a:p>
                  </a:txBody>
                  <a:tcPr anchor="ctr">
                    <a:solidFill>
                      <a:schemeClr val="bg1">
                        <a:alpha val="69000"/>
                      </a:schemeClr>
                    </a:solidFill>
                  </a:tcPr>
                </a:tc>
                <a:extLst>
                  <a:ext uri="{0D108BD9-81ED-4DB2-BD59-A6C34878D82A}">
                    <a16:rowId xmlns:a16="http://schemas.microsoft.com/office/drawing/2014/main" val="10006"/>
                  </a:ext>
                </a:extLst>
              </a:tr>
              <a:tr h="464830">
                <a:tc>
                  <a:txBody>
                    <a:bodyPr/>
                    <a:lstStyle/>
                    <a:p>
                      <a:pPr lvl="0" algn="ctr">
                        <a:buNone/>
                      </a:pPr>
                      <a:r>
                        <a:rPr lang="en-GB" sz="1400" dirty="0"/>
                        <a:t>lamp (noun)</a:t>
                      </a:r>
                    </a:p>
                  </a:txBody>
                  <a:tcPr anchor="ctr">
                    <a:solidFill>
                      <a:schemeClr val="bg1">
                        <a:alpha val="69000"/>
                      </a:schemeClr>
                    </a:solidFill>
                  </a:tcPr>
                </a:tc>
                <a:tc>
                  <a:txBody>
                    <a:bodyPr/>
                    <a:lstStyle/>
                    <a:p>
                      <a:pPr lvl="0" algn="ctr">
                        <a:buNone/>
                      </a:pPr>
                      <a:r>
                        <a:rPr lang="en-GB" sz="1400" dirty="0"/>
                        <a:t>fluffy (adjective)</a:t>
                      </a:r>
                    </a:p>
                  </a:txBody>
                  <a:tcPr anchor="ctr">
                    <a:solidFill>
                      <a:schemeClr val="bg1">
                        <a:alpha val="69000"/>
                      </a:schemeClr>
                    </a:solidFill>
                  </a:tcPr>
                </a:tc>
                <a:extLst>
                  <a:ext uri="{0D108BD9-81ED-4DB2-BD59-A6C34878D82A}">
                    <a16:rowId xmlns:a16="http://schemas.microsoft.com/office/drawing/2014/main" val="10007"/>
                  </a:ext>
                </a:extLst>
              </a:tr>
              <a:tr h="464830">
                <a:tc>
                  <a:txBody>
                    <a:bodyPr/>
                    <a:lstStyle/>
                    <a:p>
                      <a:pPr lvl="0" algn="ctr">
                        <a:buNone/>
                      </a:pPr>
                      <a:r>
                        <a:rPr lang="en-GB" sz="1400" dirty="0"/>
                        <a:t>shell</a:t>
                      </a:r>
                      <a:r>
                        <a:rPr lang="en-GB" sz="1400" baseline="0" dirty="0"/>
                        <a:t> (noun)</a:t>
                      </a:r>
                      <a:endParaRPr lang="en-GB" sz="1400" dirty="0"/>
                    </a:p>
                  </a:txBody>
                  <a:tcPr anchor="ctr">
                    <a:solidFill>
                      <a:schemeClr val="bg1">
                        <a:alpha val="69000"/>
                      </a:schemeClr>
                    </a:solidFill>
                  </a:tcPr>
                </a:tc>
                <a:tc>
                  <a:txBody>
                    <a:bodyPr/>
                    <a:lstStyle/>
                    <a:p>
                      <a:pPr lvl="0" algn="ctr">
                        <a:buNone/>
                      </a:pPr>
                      <a:r>
                        <a:rPr lang="en-GB" sz="1400" dirty="0"/>
                        <a:t>wet (adjective)</a:t>
                      </a:r>
                    </a:p>
                  </a:txBody>
                  <a:tcPr anchor="ctr">
                    <a:solidFill>
                      <a:schemeClr val="bg1">
                        <a:alpha val="69000"/>
                      </a:schemeClr>
                    </a:solidFill>
                  </a:tcPr>
                </a:tc>
                <a:extLst>
                  <a:ext uri="{0D108BD9-81ED-4DB2-BD59-A6C34878D82A}">
                    <a16:rowId xmlns:a16="http://schemas.microsoft.com/office/drawing/2014/main" val="10008"/>
                  </a:ext>
                </a:extLst>
              </a:tr>
            </a:tbl>
          </a:graphicData>
        </a:graphic>
      </p:graphicFrame>
      <p:graphicFrame>
        <p:nvGraphicFramePr>
          <p:cNvPr id="10" name="Table 10">
            <a:extLst>
              <a:ext uri="{FF2B5EF4-FFF2-40B4-BE49-F238E27FC236}">
                <a16:creationId xmlns:a16="http://schemas.microsoft.com/office/drawing/2014/main" id="{5D1AA385-7EE0-4193-BD80-8CE86A965090}"/>
              </a:ext>
            </a:extLst>
          </p:cNvPr>
          <p:cNvGraphicFramePr>
            <a:graphicFrameLocks noGrp="1"/>
          </p:cNvGraphicFramePr>
          <p:nvPr>
            <p:extLst>
              <p:ext uri="{D42A27DB-BD31-4B8C-83A1-F6EECF244321}">
                <p14:modId xmlns:p14="http://schemas.microsoft.com/office/powerpoint/2010/main" val="1192390186"/>
              </p:ext>
            </p:extLst>
          </p:nvPr>
        </p:nvGraphicFramePr>
        <p:xfrm>
          <a:off x="0" y="0"/>
          <a:ext cx="9905999" cy="1828800"/>
        </p:xfrm>
        <a:graphic>
          <a:graphicData uri="http://schemas.openxmlformats.org/drawingml/2006/table">
            <a:tbl>
              <a:tblPr firstRow="1" bandRow="1">
                <a:tableStyleId>{5940675A-B579-460E-94D1-54222C63F5DA}</a:tableStyleId>
              </a:tblPr>
              <a:tblGrid>
                <a:gridCol w="2486549">
                  <a:extLst>
                    <a:ext uri="{9D8B030D-6E8A-4147-A177-3AD203B41FA5}">
                      <a16:colId xmlns:a16="http://schemas.microsoft.com/office/drawing/2014/main" val="2641213728"/>
                    </a:ext>
                  </a:extLst>
                </a:gridCol>
                <a:gridCol w="2473150">
                  <a:extLst>
                    <a:ext uri="{9D8B030D-6E8A-4147-A177-3AD203B41FA5}">
                      <a16:colId xmlns:a16="http://schemas.microsoft.com/office/drawing/2014/main" val="2818702890"/>
                    </a:ext>
                  </a:extLst>
                </a:gridCol>
                <a:gridCol w="2473150">
                  <a:extLst>
                    <a:ext uri="{9D8B030D-6E8A-4147-A177-3AD203B41FA5}">
                      <a16:colId xmlns:a16="http://schemas.microsoft.com/office/drawing/2014/main" val="1747315551"/>
                    </a:ext>
                  </a:extLst>
                </a:gridCol>
                <a:gridCol w="2473150">
                  <a:extLst>
                    <a:ext uri="{9D8B030D-6E8A-4147-A177-3AD203B41FA5}">
                      <a16:colId xmlns:a16="http://schemas.microsoft.com/office/drawing/2014/main" val="4160238066"/>
                    </a:ext>
                  </a:extLst>
                </a:gridCol>
              </a:tblGrid>
              <a:tr h="374710">
                <a:tc gridSpan="4">
                  <a:txBody>
                    <a:bodyPr/>
                    <a:lstStyle/>
                    <a:p>
                      <a:pPr algn="ctr"/>
                      <a:r>
                        <a:rPr lang="en-GB" sz="2000" b="1" dirty="0">
                          <a:solidFill>
                            <a:schemeClr val="bg1"/>
                          </a:solidFill>
                          <a:latin typeface="Ink Free"/>
                        </a:rPr>
                        <a:t>Science: From Egg to Chicken (Animals</a:t>
                      </a:r>
                      <a:r>
                        <a:rPr lang="en-GB" sz="2000" b="1" baseline="0" dirty="0">
                          <a:solidFill>
                            <a:schemeClr val="bg1"/>
                          </a:solidFill>
                          <a:latin typeface="Ink Free"/>
                        </a:rPr>
                        <a:t> including humans</a:t>
                      </a:r>
                      <a:r>
                        <a:rPr lang="en-GB" sz="2000" b="1" dirty="0">
                          <a:solidFill>
                            <a:schemeClr val="bg1"/>
                          </a:solidFill>
                          <a:latin typeface="Ink Free"/>
                        </a:rPr>
                        <a:t>)</a:t>
                      </a:r>
                      <a:endParaRPr lang="en-GB" sz="2000" b="1" dirty="0">
                        <a:solidFill>
                          <a:schemeClr val="bg1"/>
                        </a:solidFill>
                        <a:latin typeface="Ink Free" panose="03080402000500000000" pitchFamily="66"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5087402"/>
                  </a:ext>
                </a:extLst>
              </a:tr>
              <a:tr h="1297071">
                <a:tc>
                  <a:txBody>
                    <a:bodyPr/>
                    <a:lstStyle/>
                    <a:p>
                      <a:pPr algn="l"/>
                      <a:r>
                        <a:rPr lang="en-GB" sz="1100" b="1" dirty="0"/>
                        <a:t>Key concepts: We will</a:t>
                      </a:r>
                      <a:r>
                        <a:rPr lang="en-GB" sz="1100" b="1" baseline="0" dirty="0"/>
                        <a:t> be exploring how animals have offspring and how they then develop and grow into adults of their species.  We will be relating this to what we know about our own growth and development.</a:t>
                      </a:r>
                      <a:endParaRPr lang="en-GB" sz="1100" b="1"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pPr rtl="0" fontAlgn="base">
                        <a:lnSpc>
                          <a:spcPct val="100000"/>
                        </a:lnSpc>
                      </a:pPr>
                      <a:r>
                        <a:rPr lang="en-GB" sz="1200" b="0" i="0" kern="1200" dirty="0">
                          <a:solidFill>
                            <a:schemeClr val="tx1"/>
                          </a:solidFill>
                          <a:latin typeface="+mn-lt"/>
                          <a:ea typeface="+mn-ea"/>
                          <a:cs typeface="+mn-cs"/>
                        </a:rPr>
                        <a:t> We</a:t>
                      </a:r>
                      <a:r>
                        <a:rPr lang="en-GB" sz="1200" b="0" i="0" kern="1200" baseline="0" dirty="0">
                          <a:solidFill>
                            <a:schemeClr val="tx1"/>
                          </a:solidFill>
                          <a:latin typeface="+mn-lt"/>
                          <a:ea typeface="+mn-ea"/>
                          <a:cs typeface="+mn-cs"/>
                        </a:rPr>
                        <a:t> will be observing chicks hatching looking at;</a:t>
                      </a:r>
                    </a:p>
                    <a:p>
                      <a:pPr rtl="0" fontAlgn="base">
                        <a:lnSpc>
                          <a:spcPct val="100000"/>
                        </a:lnSpc>
                        <a:buFont typeface="Arial" pitchFamily="34" charset="0"/>
                        <a:buChar char="•"/>
                      </a:pPr>
                      <a:r>
                        <a:rPr lang="en-GB" sz="1200" b="0" i="0" kern="1200" baseline="0" dirty="0">
                          <a:solidFill>
                            <a:schemeClr val="tx1"/>
                          </a:solidFill>
                          <a:latin typeface="+mn-lt"/>
                          <a:ea typeface="+mn-ea"/>
                          <a:cs typeface="+mn-cs"/>
                        </a:rPr>
                        <a:t>incubation and hatching</a:t>
                      </a:r>
                    </a:p>
                    <a:p>
                      <a:pPr rtl="0" fontAlgn="base">
                        <a:lnSpc>
                          <a:spcPct val="100000"/>
                        </a:lnSpc>
                        <a:buFont typeface="Arial" pitchFamily="34" charset="0"/>
                        <a:buChar char="•"/>
                      </a:pPr>
                      <a:r>
                        <a:rPr lang="en-GB" sz="1200" b="0" i="0" kern="1200" baseline="0" dirty="0">
                          <a:solidFill>
                            <a:schemeClr val="tx1"/>
                          </a:solidFill>
                          <a:latin typeface="+mn-lt"/>
                          <a:ea typeface="+mn-ea"/>
                          <a:cs typeface="+mn-cs"/>
                        </a:rPr>
                        <a:t>conditions for growth</a:t>
                      </a:r>
                    </a:p>
                    <a:p>
                      <a:pPr rtl="0" fontAlgn="base">
                        <a:lnSpc>
                          <a:spcPct val="100000"/>
                        </a:lnSpc>
                        <a:buFont typeface="Arial" pitchFamily="34" charset="0"/>
                        <a:buChar char="•"/>
                      </a:pPr>
                      <a:r>
                        <a:rPr lang="en-GB" sz="1200" b="0" i="0" kern="1200" baseline="0" dirty="0">
                          <a:solidFill>
                            <a:schemeClr val="tx1"/>
                          </a:solidFill>
                          <a:latin typeface="+mn-lt"/>
                          <a:ea typeface="+mn-ea"/>
                          <a:cs typeface="+mn-cs"/>
                        </a:rPr>
                        <a:t>fluff or feathers?</a:t>
                      </a:r>
                    </a:p>
                    <a:p>
                      <a:pPr rtl="0" fontAlgn="base">
                        <a:lnSpc>
                          <a:spcPct val="100000"/>
                        </a:lnSpc>
                        <a:buFont typeface="Arial" pitchFamily="34" charset="0"/>
                        <a:buChar char="•"/>
                      </a:pPr>
                      <a:r>
                        <a:rPr lang="en-GB" sz="1200" b="0" i="0" kern="1200" baseline="0" dirty="0">
                          <a:solidFill>
                            <a:schemeClr val="tx1"/>
                          </a:solidFill>
                          <a:latin typeface="+mn-lt"/>
                          <a:ea typeface="+mn-ea"/>
                          <a:cs typeface="+mn-cs"/>
                        </a:rPr>
                        <a:t>how to tell male and female chicks apart</a:t>
                      </a:r>
                      <a:endParaRPr lang="en-GB" sz="1800" b="0" i="0"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pPr lvl="0" algn="ctr">
                        <a:buNone/>
                      </a:pPr>
                      <a:r>
                        <a:rPr lang="en-GB" sz="1100" b="0" i="0" u="none" strike="noStrike" noProof="0" dirty="0">
                          <a:latin typeface="+mn-lt"/>
                        </a:rPr>
                        <a:t>Which comes</a:t>
                      </a:r>
                      <a:r>
                        <a:rPr lang="en-GB" sz="1100" b="0" i="0" u="none" strike="noStrike" baseline="0" noProof="0" dirty="0">
                          <a:latin typeface="+mn-lt"/>
                        </a:rPr>
                        <a:t> first, the chicken or the egg?</a:t>
                      </a:r>
                    </a:p>
                    <a:p>
                      <a:pPr lvl="0" algn="ctr">
                        <a:buNone/>
                      </a:pPr>
                      <a:r>
                        <a:rPr lang="en-GB" sz="1100" b="0" i="0" u="none" strike="noStrike" baseline="0" noProof="0" dirty="0">
                          <a:latin typeface="+mn-lt"/>
                        </a:rPr>
                        <a:t>By observing the  hatching of live chicks in the classroom,  we will be learning about how chicks develop before  and after hatching and how important it is to provide the right conditions for them to thrive.</a:t>
                      </a:r>
                      <a:endParaRPr lang="en-GB" sz="1100" b="0" i="0" u="none" strike="noStrike" noProof="0" dirty="0">
                        <a:latin typeface="+mn-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pPr lvl="0" algn="l">
                        <a:buNone/>
                      </a:pPr>
                      <a:r>
                        <a:rPr lang="en-GB" sz="1200" b="0" i="1" u="none" strike="noStrike" noProof="0" dirty="0">
                          <a:latin typeface="+mn-lt"/>
                        </a:rPr>
                        <a:t>Think like a scientist:</a:t>
                      </a:r>
                    </a:p>
                    <a:p>
                      <a:pPr lvl="0" algn="l">
                        <a:buNone/>
                      </a:pPr>
                      <a:r>
                        <a:rPr lang="en-GB" sz="1200" b="0" i="1" u="none" strike="noStrike" noProof="0" dirty="0">
                          <a:latin typeface="+mn-lt"/>
                        </a:rPr>
                        <a:t>Making</a:t>
                      </a:r>
                      <a:r>
                        <a:rPr lang="en-GB" sz="1200" b="0" i="1" u="none" strike="noStrike" baseline="0" noProof="0" dirty="0">
                          <a:latin typeface="+mn-lt"/>
                        </a:rPr>
                        <a:t> scientific observations.</a:t>
                      </a:r>
                    </a:p>
                    <a:p>
                      <a:pPr lvl="0" algn="l">
                        <a:buNone/>
                      </a:pPr>
                      <a:r>
                        <a:rPr lang="en-GB" sz="1200" b="0" i="0" u="none" strike="noStrike" baseline="0" noProof="0" dirty="0">
                          <a:latin typeface="+mn-lt"/>
                        </a:rPr>
                        <a:t>We will be observing the development of the chicks every day and carefully recording any changes through drawings/diagrams/notes.</a:t>
                      </a:r>
                      <a:endParaRPr lang="en-GB" sz="1200" b="0" i="0" u="none" strike="noStrike" noProof="0" dirty="0">
                        <a:latin typeface="+mn-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1452289473"/>
                  </a:ext>
                </a:extLst>
              </a:tr>
            </a:tbl>
          </a:graphicData>
        </a:graphic>
      </p:graphicFrame>
      <p:graphicFrame>
        <p:nvGraphicFramePr>
          <p:cNvPr id="14" name="Table 14">
            <a:extLst>
              <a:ext uri="{FF2B5EF4-FFF2-40B4-BE49-F238E27FC236}">
                <a16:creationId xmlns:a16="http://schemas.microsoft.com/office/drawing/2014/main" id="{78807EA4-2165-426E-A218-D5F21AB231C7}"/>
              </a:ext>
            </a:extLst>
          </p:cNvPr>
          <p:cNvGraphicFramePr>
            <a:graphicFrameLocks noGrp="1"/>
          </p:cNvGraphicFramePr>
          <p:nvPr>
            <p:extLst>
              <p:ext uri="{D42A27DB-BD31-4B8C-83A1-F6EECF244321}">
                <p14:modId xmlns:p14="http://schemas.microsoft.com/office/powerpoint/2010/main" val="692782252"/>
              </p:ext>
            </p:extLst>
          </p:nvPr>
        </p:nvGraphicFramePr>
        <p:xfrm>
          <a:off x="3202726" y="1889760"/>
          <a:ext cx="4554434" cy="2209800"/>
        </p:xfrm>
        <a:graphic>
          <a:graphicData uri="http://schemas.openxmlformats.org/drawingml/2006/table">
            <a:tbl>
              <a:tblPr firstRow="1" bandRow="1">
                <a:tableStyleId>{5940675A-B579-460E-94D1-54222C63F5DA}</a:tableStyleId>
              </a:tblPr>
              <a:tblGrid>
                <a:gridCol w="4554434">
                  <a:extLst>
                    <a:ext uri="{9D8B030D-6E8A-4147-A177-3AD203B41FA5}">
                      <a16:colId xmlns:a16="http://schemas.microsoft.com/office/drawing/2014/main" val="2957074075"/>
                    </a:ext>
                  </a:extLst>
                </a:gridCol>
              </a:tblGrid>
              <a:tr h="248991">
                <a:tc>
                  <a:txBody>
                    <a:bodyPr/>
                    <a:lstStyle/>
                    <a:p>
                      <a:pPr algn="ctr"/>
                      <a:r>
                        <a:rPr lang="en-GB" sz="1000" b="1" dirty="0"/>
                        <a:t>Growth of a Chick</a:t>
                      </a:r>
                    </a:p>
                  </a:txBody>
                  <a:tcPr>
                    <a:solidFill>
                      <a:schemeClr val="accent3">
                        <a:lumMod val="75000"/>
                      </a:schemeClr>
                    </a:solidFill>
                  </a:tcPr>
                </a:tc>
                <a:extLst>
                  <a:ext uri="{0D108BD9-81ED-4DB2-BD59-A6C34878D82A}">
                    <a16:rowId xmlns:a16="http://schemas.microsoft.com/office/drawing/2014/main" val="2180438516"/>
                  </a:ext>
                </a:extLst>
              </a:tr>
              <a:tr h="1960809">
                <a:tc>
                  <a:txBody>
                    <a:bodyPr/>
                    <a:lstStyle/>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txBody>
                  <a:tcPr/>
                </a:tc>
                <a:extLst>
                  <a:ext uri="{0D108BD9-81ED-4DB2-BD59-A6C34878D82A}">
                    <a16:rowId xmlns:a16="http://schemas.microsoft.com/office/drawing/2014/main" val="3773895139"/>
                  </a:ext>
                </a:extLst>
              </a:tr>
            </a:tbl>
          </a:graphicData>
        </a:graphic>
      </p:graphicFrame>
      <p:sp>
        <p:nvSpPr>
          <p:cNvPr id="13" name="Rectangle 12">
            <a:extLst>
              <a:ext uri="{FF2B5EF4-FFF2-40B4-BE49-F238E27FC236}">
                <a16:creationId xmlns:a16="http://schemas.microsoft.com/office/drawing/2014/main" id="{8EF86BE4-B8C9-488E-AF92-3832DBA2894C}"/>
              </a:ext>
            </a:extLst>
          </p:cNvPr>
          <p:cNvSpPr/>
          <p:nvPr/>
        </p:nvSpPr>
        <p:spPr>
          <a:xfrm>
            <a:off x="2864768" y="5788248"/>
            <a:ext cx="6825208" cy="43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accent3">
                    <a:lumMod val="75000"/>
                  </a:schemeClr>
                </a:solidFill>
                <a:latin typeface="Georgia Pro Cond" panose="020B0604020202020204" pitchFamily="18" charset="0"/>
              </a:rPr>
              <a:t>“Science is simply the word we use to describe the method of organising our curiosity.” – Tim Minchin</a:t>
            </a:r>
          </a:p>
        </p:txBody>
      </p:sp>
      <p:graphicFrame>
        <p:nvGraphicFramePr>
          <p:cNvPr id="16" name="Table 14">
            <a:extLst>
              <a:ext uri="{FF2B5EF4-FFF2-40B4-BE49-F238E27FC236}">
                <a16:creationId xmlns:a16="http://schemas.microsoft.com/office/drawing/2014/main" id="{CE375539-9DB4-4DC4-89BE-5373A87854B2}"/>
              </a:ext>
            </a:extLst>
          </p:cNvPr>
          <p:cNvGraphicFramePr>
            <a:graphicFrameLocks noGrp="1"/>
          </p:cNvGraphicFramePr>
          <p:nvPr>
            <p:extLst>
              <p:ext uri="{D42A27DB-BD31-4B8C-83A1-F6EECF244321}">
                <p14:modId xmlns:p14="http://schemas.microsoft.com/office/powerpoint/2010/main" val="4250956321"/>
              </p:ext>
            </p:extLst>
          </p:nvPr>
        </p:nvGraphicFramePr>
        <p:xfrm>
          <a:off x="3169920" y="4163115"/>
          <a:ext cx="2087880" cy="1595687"/>
        </p:xfrm>
        <a:graphic>
          <a:graphicData uri="http://schemas.openxmlformats.org/drawingml/2006/table">
            <a:tbl>
              <a:tblPr firstRow="1" bandRow="1">
                <a:tableStyleId>{5940675A-B579-460E-94D1-54222C63F5DA}</a:tableStyleId>
              </a:tblPr>
              <a:tblGrid>
                <a:gridCol w="2087880">
                  <a:extLst>
                    <a:ext uri="{9D8B030D-6E8A-4147-A177-3AD203B41FA5}">
                      <a16:colId xmlns:a16="http://schemas.microsoft.com/office/drawing/2014/main" val="2957074075"/>
                    </a:ext>
                  </a:extLst>
                </a:gridCol>
              </a:tblGrid>
              <a:tr h="230519">
                <a:tc>
                  <a:txBody>
                    <a:bodyPr/>
                    <a:lstStyle/>
                    <a:p>
                      <a:pPr algn="ctr"/>
                      <a:r>
                        <a:rPr lang="en-GB" sz="1000" b="1" dirty="0"/>
                        <a:t>Incubation</a:t>
                      </a:r>
                    </a:p>
                  </a:txBody>
                  <a:tcPr>
                    <a:solidFill>
                      <a:schemeClr val="accent3">
                        <a:lumMod val="75000"/>
                      </a:schemeClr>
                    </a:solidFill>
                  </a:tcPr>
                </a:tc>
                <a:extLst>
                  <a:ext uri="{0D108BD9-81ED-4DB2-BD59-A6C34878D82A}">
                    <a16:rowId xmlns:a16="http://schemas.microsoft.com/office/drawing/2014/main" val="2180438516"/>
                  </a:ext>
                </a:extLst>
              </a:tr>
              <a:tr h="1351847">
                <a:tc>
                  <a:txBody>
                    <a:bodyPr/>
                    <a:lstStyle/>
                    <a:p>
                      <a:endParaRPr lang="en-GB" sz="1000" dirty="0"/>
                    </a:p>
                    <a:p>
                      <a:endParaRPr lang="en-GB" sz="1000" dirty="0"/>
                    </a:p>
                    <a:p>
                      <a:endParaRPr lang="en-GB" sz="1000" dirty="0"/>
                    </a:p>
                    <a:p>
                      <a:endParaRPr lang="en-GB" sz="1000" dirty="0"/>
                    </a:p>
                    <a:p>
                      <a:endParaRPr lang="en-GB" sz="1000" dirty="0"/>
                    </a:p>
                    <a:p>
                      <a:endParaRPr lang="en-GB" sz="1000" dirty="0"/>
                    </a:p>
                  </a:txBody>
                  <a:tcPr/>
                </a:tc>
                <a:extLst>
                  <a:ext uri="{0D108BD9-81ED-4DB2-BD59-A6C34878D82A}">
                    <a16:rowId xmlns:a16="http://schemas.microsoft.com/office/drawing/2014/main" val="3773895139"/>
                  </a:ext>
                </a:extLst>
              </a:tr>
            </a:tbl>
          </a:graphicData>
        </a:graphic>
      </p:graphicFrame>
      <p:pic>
        <p:nvPicPr>
          <p:cNvPr id="15" name="Picture 14">
            <a:extLst>
              <a:ext uri="{FF2B5EF4-FFF2-40B4-BE49-F238E27FC236}">
                <a16:creationId xmlns:a16="http://schemas.microsoft.com/office/drawing/2014/main" id="{9387A323-5140-4723-B1FB-1CD23763A6F4}"/>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24428" y="1965960"/>
            <a:ext cx="1917065" cy="3749039"/>
          </a:xfrm>
          <a:prstGeom prst="rect">
            <a:avLst/>
          </a:prstGeom>
          <a:noFill/>
          <a:ln>
            <a:noFill/>
          </a:ln>
        </p:spPr>
      </p:pic>
      <p:pic>
        <p:nvPicPr>
          <p:cNvPr id="6" name="Picture 8"/>
          <p:cNvPicPr>
            <a:picLocks noChangeAspect="1" noChangeArrowheads="1"/>
          </p:cNvPicPr>
          <p:nvPr/>
        </p:nvPicPr>
        <p:blipFill>
          <a:blip r:embed="rId9" cstate="print"/>
          <a:srcRect/>
          <a:stretch>
            <a:fillRect/>
          </a:stretch>
        </p:blipFill>
        <p:spPr bwMode="auto">
          <a:xfrm>
            <a:off x="3246120" y="2316480"/>
            <a:ext cx="4480560" cy="1706880"/>
          </a:xfrm>
          <a:prstGeom prst="rect">
            <a:avLst/>
          </a:prstGeom>
          <a:noFill/>
          <a:ln w="9525">
            <a:noFill/>
            <a:miter lim="800000"/>
            <a:headEnd/>
            <a:tailEnd/>
          </a:ln>
          <a:effectLst/>
        </p:spPr>
      </p:pic>
      <p:pic>
        <p:nvPicPr>
          <p:cNvPr id="7" name="Picture 9"/>
          <p:cNvPicPr>
            <a:picLocks noChangeAspect="1" noChangeArrowheads="1"/>
          </p:cNvPicPr>
          <p:nvPr/>
        </p:nvPicPr>
        <p:blipFill>
          <a:blip r:embed="rId10"/>
          <a:srcRect/>
          <a:stretch>
            <a:fillRect/>
          </a:stretch>
        </p:blipFill>
        <p:spPr bwMode="auto">
          <a:xfrm>
            <a:off x="3309938" y="4477703"/>
            <a:ext cx="1841182" cy="1192333"/>
          </a:xfrm>
          <a:prstGeom prst="rect">
            <a:avLst/>
          </a:prstGeom>
          <a:noFill/>
          <a:ln w="9525">
            <a:noFill/>
            <a:miter lim="800000"/>
            <a:headEnd/>
            <a:tailEnd/>
          </a:ln>
          <a:effectLst/>
        </p:spPr>
      </p:pic>
      <p:graphicFrame>
        <p:nvGraphicFramePr>
          <p:cNvPr id="22" name="Table 14">
            <a:extLst>
              <a:ext uri="{FF2B5EF4-FFF2-40B4-BE49-F238E27FC236}">
                <a16:creationId xmlns:a16="http://schemas.microsoft.com/office/drawing/2014/main" id="{CE375539-9DB4-4DC4-89BE-5373A87854B2}"/>
              </a:ext>
            </a:extLst>
          </p:cNvPr>
          <p:cNvGraphicFramePr>
            <a:graphicFrameLocks noGrp="1"/>
          </p:cNvGraphicFramePr>
          <p:nvPr>
            <p:extLst>
              <p:ext uri="{D42A27DB-BD31-4B8C-83A1-F6EECF244321}">
                <p14:modId xmlns:p14="http://schemas.microsoft.com/office/powerpoint/2010/main" val="4250956321"/>
              </p:ext>
            </p:extLst>
          </p:nvPr>
        </p:nvGraphicFramePr>
        <p:xfrm>
          <a:off x="5425440" y="4178355"/>
          <a:ext cx="2377440" cy="1595687"/>
        </p:xfrm>
        <a:graphic>
          <a:graphicData uri="http://schemas.openxmlformats.org/drawingml/2006/table">
            <a:tbl>
              <a:tblPr firstRow="1" bandRow="1">
                <a:tableStyleId>{5940675A-B579-460E-94D1-54222C63F5DA}</a:tableStyleId>
              </a:tblPr>
              <a:tblGrid>
                <a:gridCol w="2377440">
                  <a:extLst>
                    <a:ext uri="{9D8B030D-6E8A-4147-A177-3AD203B41FA5}">
                      <a16:colId xmlns:a16="http://schemas.microsoft.com/office/drawing/2014/main" val="2957074075"/>
                    </a:ext>
                  </a:extLst>
                </a:gridCol>
              </a:tblGrid>
              <a:tr h="230519">
                <a:tc>
                  <a:txBody>
                    <a:bodyPr/>
                    <a:lstStyle/>
                    <a:p>
                      <a:pPr algn="ctr"/>
                      <a:r>
                        <a:rPr lang="en-GB" sz="1000" b="1" dirty="0"/>
                        <a:t>Incubation</a:t>
                      </a:r>
                    </a:p>
                  </a:txBody>
                  <a:tcPr>
                    <a:solidFill>
                      <a:schemeClr val="accent3">
                        <a:lumMod val="75000"/>
                      </a:schemeClr>
                    </a:solidFill>
                  </a:tcPr>
                </a:tc>
                <a:extLst>
                  <a:ext uri="{0D108BD9-81ED-4DB2-BD59-A6C34878D82A}">
                    <a16:rowId xmlns:a16="http://schemas.microsoft.com/office/drawing/2014/main" val="2180438516"/>
                  </a:ext>
                </a:extLst>
              </a:tr>
              <a:tr h="1351847">
                <a:tc>
                  <a:txBody>
                    <a:bodyPr/>
                    <a:lstStyle/>
                    <a:p>
                      <a:endParaRPr lang="en-GB" sz="1000" dirty="0"/>
                    </a:p>
                    <a:p>
                      <a:endParaRPr lang="en-GB" sz="1000" dirty="0"/>
                    </a:p>
                    <a:p>
                      <a:endParaRPr lang="en-GB" sz="1000" dirty="0"/>
                    </a:p>
                    <a:p>
                      <a:endParaRPr lang="en-GB" sz="1000" dirty="0"/>
                    </a:p>
                    <a:p>
                      <a:endParaRPr lang="en-GB" sz="1000" dirty="0"/>
                    </a:p>
                    <a:p>
                      <a:endParaRPr lang="en-GB" sz="1000" dirty="0"/>
                    </a:p>
                  </a:txBody>
                  <a:tcPr/>
                </a:tc>
                <a:extLst>
                  <a:ext uri="{0D108BD9-81ED-4DB2-BD59-A6C34878D82A}">
                    <a16:rowId xmlns:a16="http://schemas.microsoft.com/office/drawing/2014/main" val="3773895139"/>
                  </a:ext>
                </a:extLst>
              </a:tr>
            </a:tbl>
          </a:graphicData>
        </a:graphic>
      </p:graphicFrame>
      <p:pic>
        <p:nvPicPr>
          <p:cNvPr id="1034" name="Picture 10"/>
          <p:cNvPicPr>
            <a:picLocks noChangeAspect="1" noChangeArrowheads="1"/>
          </p:cNvPicPr>
          <p:nvPr/>
        </p:nvPicPr>
        <p:blipFill>
          <a:blip r:embed="rId11"/>
          <a:srcRect/>
          <a:stretch>
            <a:fillRect/>
          </a:stretch>
        </p:blipFill>
        <p:spPr bwMode="auto">
          <a:xfrm>
            <a:off x="5460683" y="4441509"/>
            <a:ext cx="2311717" cy="1288731"/>
          </a:xfrm>
          <a:prstGeom prst="rect">
            <a:avLst/>
          </a:prstGeom>
          <a:noFill/>
          <a:ln w="9525">
            <a:noFill/>
            <a:miter lim="800000"/>
            <a:headEnd/>
            <a:tailEnd/>
          </a:ln>
          <a:effectLst/>
        </p:spPr>
      </p:pic>
    </p:spTree>
    <p:extLst>
      <p:ext uri="{BB962C8B-B14F-4D97-AF65-F5344CB8AC3E}">
        <p14:creationId xmlns:p14="http://schemas.microsoft.com/office/powerpoint/2010/main" val="3936208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4" ma:contentTypeDescription="Create a new document." ma:contentTypeScope="" ma:versionID="a5c254ceb3ee165e6c11d775ba762363">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a89b9c84b64b18977005d469d1267d09"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D5A339-ACC4-47CA-B6AD-700BF114BE77}">
  <ds:schemaRefs>
    <ds:schemaRef ds:uri="http://schemas.microsoft.com/office/2006/metadata/properties"/>
    <ds:schemaRef ds:uri="http://schemas.microsoft.com/office/infopath/2007/PartnerControls"/>
    <ds:schemaRef ds:uri="648e69cc-640f-431f-b062-262d95adac52"/>
    <ds:schemaRef ds:uri="061ec3ad-226f-4eb4-9e91-45b4f692dd17"/>
  </ds:schemaRefs>
</ds:datastoreItem>
</file>

<file path=customXml/itemProps2.xml><?xml version="1.0" encoding="utf-8"?>
<ds:datastoreItem xmlns:ds="http://schemas.openxmlformats.org/officeDocument/2006/customXml" ds:itemID="{2709EFFA-4DC2-48B4-BD09-89B7B29C77DB}">
  <ds:schemaRefs>
    <ds:schemaRef ds:uri="http://schemas.microsoft.com/sharepoint/v3/contenttype/forms"/>
  </ds:schemaRefs>
</ds:datastoreItem>
</file>

<file path=customXml/itemProps3.xml><?xml version="1.0" encoding="utf-8"?>
<ds:datastoreItem xmlns:ds="http://schemas.openxmlformats.org/officeDocument/2006/customXml" ds:itemID="{0F4C2CED-54DD-41BB-AFAB-61EAAEDB4D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12927</TotalTime>
  <Words>341</Words>
  <Application>Microsoft Office PowerPoint</Application>
  <PresentationFormat>A4 Paper (210x297 mm)</PresentationFormat>
  <Paragraphs>60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 Pro Cond</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E Welsh</cp:lastModifiedBy>
  <cp:revision>160</cp:revision>
  <dcterms:created xsi:type="dcterms:W3CDTF">2020-03-26T19:22:25Z</dcterms:created>
  <dcterms:modified xsi:type="dcterms:W3CDTF">2023-02-07T16:27:43Z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77800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