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2" r:id="rId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B20A8E"/>
    <a:srgbClr val="FFC1C1"/>
    <a:srgbClr val="FF9999"/>
    <a:srgbClr val="B9DCFF"/>
    <a:srgbClr val="99CCFF"/>
    <a:srgbClr val="E2BFF9"/>
    <a:srgbClr val="B360E6"/>
    <a:srgbClr val="BF27E9"/>
    <a:srgbClr val="E0B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F9F02F-6335-47ED-A2A3-9199E8F970F4}" v="1" dt="2020-04-27T15:21:39.627"/>
    <p1510:client id="{DDD757B4-97C5-6E0C-421F-97E9CC79B9BF}" v="55" dt="2020-04-27T11:01:25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 varScale="1">
        <p:scale>
          <a:sx n="121" d="100"/>
          <a:sy n="121" d="100"/>
        </p:scale>
        <p:origin x="400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5FF7F-7EB1-46E6-8A2B-84B94C102B0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8D7C8-BE53-485B-89E7-7BBD79201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8D7C8-BE53-485B-89E7-7BBD79201CD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26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7/7/22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7/7/22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7/7/22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7/7/22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7/7/22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7/7/22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7/7/22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7/7/22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7/7/22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7/7/22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7/7/22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47194-42D1-45DF-801F-2CB4FB3186B6}" type="datetimeFigureOut">
              <a:rPr lang="en-US" smtClean="0"/>
              <a:t>7/7/22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FE3FB7-5195-4FFF-845E-9FC1A467AA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14"/>
          <a:stretch/>
        </p:blipFill>
        <p:spPr>
          <a:xfrm>
            <a:off x="3224809" y="4821608"/>
            <a:ext cx="6617230" cy="196578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664B64C-B577-41E9-8A8B-82B05F7DF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258073"/>
              </p:ext>
            </p:extLst>
          </p:nvPr>
        </p:nvGraphicFramePr>
        <p:xfrm>
          <a:off x="63872" y="3222599"/>
          <a:ext cx="3055844" cy="2747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327">
                  <a:extLst>
                    <a:ext uri="{9D8B030D-6E8A-4147-A177-3AD203B41FA5}">
                      <a16:colId xmlns:a16="http://schemas.microsoft.com/office/drawing/2014/main" val="585444525"/>
                    </a:ext>
                  </a:extLst>
                </a:gridCol>
                <a:gridCol w="2049517">
                  <a:extLst>
                    <a:ext uri="{9D8B030D-6E8A-4147-A177-3AD203B41FA5}">
                      <a16:colId xmlns:a16="http://schemas.microsoft.com/office/drawing/2014/main" val="1294977767"/>
                    </a:ext>
                  </a:extLst>
                </a:gridCol>
              </a:tblGrid>
              <a:tr h="43113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Key Vocabulary</a:t>
                      </a:r>
                    </a:p>
                  </a:txBody>
                  <a:tcPr>
                    <a:solidFill>
                      <a:srgbClr val="E0B3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717958"/>
                  </a:ext>
                </a:extLst>
              </a:tr>
              <a:tr h="211987">
                <a:tc>
                  <a:txBody>
                    <a:bodyPr/>
                    <a:lstStyle/>
                    <a:p>
                      <a:r>
                        <a:rPr lang="en-GB" sz="1000"/>
                        <a:t>Term</a:t>
                      </a:r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Definition </a:t>
                      </a:r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299197"/>
                  </a:ext>
                </a:extLst>
              </a:tr>
              <a:tr h="211987">
                <a:tc>
                  <a:txBody>
                    <a:bodyPr/>
                    <a:lstStyle/>
                    <a:p>
                      <a:r>
                        <a:rPr lang="en-GB" sz="1000" dirty="0"/>
                        <a:t>Jurassic coast</a:t>
                      </a:r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 95mile stretch of coast from Exmouth to Swanage in Dorset</a:t>
                      </a:r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4682"/>
                  </a:ext>
                </a:extLst>
              </a:tr>
              <a:tr h="211987">
                <a:tc>
                  <a:txBody>
                    <a:bodyPr/>
                    <a:lstStyle/>
                    <a:p>
                      <a:r>
                        <a:rPr lang="en-GB" sz="1000" dirty="0"/>
                        <a:t>palaeontologist</a:t>
                      </a:r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 scientist who studies fossils</a:t>
                      </a:r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250257"/>
                  </a:ext>
                </a:extLst>
              </a:tr>
              <a:tr h="211987">
                <a:tc>
                  <a:txBody>
                    <a:bodyPr/>
                    <a:lstStyle/>
                    <a:p>
                      <a:r>
                        <a:rPr lang="en-GB" sz="1000" dirty="0"/>
                        <a:t>Fossils</a:t>
                      </a:r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Preserved remains of ancient creatures</a:t>
                      </a:r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13316"/>
                  </a:ext>
                </a:extLst>
              </a:tr>
              <a:tr h="211987">
                <a:tc>
                  <a:txBody>
                    <a:bodyPr/>
                    <a:lstStyle/>
                    <a:p>
                      <a:r>
                        <a:rPr lang="en-GB" sz="1000" dirty="0"/>
                        <a:t>Ichthyosaur </a:t>
                      </a:r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 large marine reptile</a:t>
                      </a:r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831705"/>
                  </a:ext>
                </a:extLst>
              </a:tr>
              <a:tr h="211987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Plesiosaurus</a:t>
                      </a:r>
                      <a:endParaRPr lang="en-GB" sz="100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A large marine reptile</a:t>
                      </a:r>
                    </a:p>
                    <a:p>
                      <a:endParaRPr lang="en-GB" sz="100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458550"/>
                  </a:ext>
                </a:extLst>
              </a:tr>
              <a:tr h="211987">
                <a:tc>
                  <a:txBody>
                    <a:bodyPr/>
                    <a:lstStyle/>
                    <a:p>
                      <a:r>
                        <a:rPr lang="en-GB" sz="1000" dirty="0"/>
                        <a:t>Dinosaurs</a:t>
                      </a:r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 large group of varied reptiles that lived in the Triassic/Jurassic Period</a:t>
                      </a:r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55308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C5C76511-7441-4537-AE80-611D0A2022C6}"/>
              </a:ext>
            </a:extLst>
          </p:cNvPr>
          <p:cNvSpPr/>
          <p:nvPr/>
        </p:nvSpPr>
        <p:spPr>
          <a:xfrm>
            <a:off x="3071318" y="3990747"/>
            <a:ext cx="439045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accent6">
                    <a:lumMod val="50000"/>
                  </a:schemeClr>
                </a:solidFill>
                <a:latin typeface="Georgia Pro Cond" panose="020B0604020202020204" pitchFamily="18" charset="0"/>
              </a:rPr>
              <a:t>“History is a version of past events that people have decided to agree upon.” – Napoleon Bonaparte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D1AA385-7EE0-4193-BD80-8CE86A965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409498"/>
              </p:ext>
            </p:extLst>
          </p:nvPr>
        </p:nvGraphicFramePr>
        <p:xfrm>
          <a:off x="63962" y="85672"/>
          <a:ext cx="9778080" cy="195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044">
                  <a:extLst>
                    <a:ext uri="{9D8B030D-6E8A-4147-A177-3AD203B41FA5}">
                      <a16:colId xmlns:a16="http://schemas.microsoft.com/office/drawing/2014/main" val="2641213728"/>
                    </a:ext>
                  </a:extLst>
                </a:gridCol>
                <a:gridCol w="843044">
                  <a:extLst>
                    <a:ext uri="{9D8B030D-6E8A-4147-A177-3AD203B41FA5}">
                      <a16:colId xmlns:a16="http://schemas.microsoft.com/office/drawing/2014/main" val="131283050"/>
                    </a:ext>
                  </a:extLst>
                </a:gridCol>
                <a:gridCol w="843044">
                  <a:extLst>
                    <a:ext uri="{9D8B030D-6E8A-4147-A177-3AD203B41FA5}">
                      <a16:colId xmlns:a16="http://schemas.microsoft.com/office/drawing/2014/main" val="2818702890"/>
                    </a:ext>
                  </a:extLst>
                </a:gridCol>
                <a:gridCol w="843044">
                  <a:extLst>
                    <a:ext uri="{9D8B030D-6E8A-4147-A177-3AD203B41FA5}">
                      <a16:colId xmlns:a16="http://schemas.microsoft.com/office/drawing/2014/main" val="3351349240"/>
                    </a:ext>
                  </a:extLst>
                </a:gridCol>
                <a:gridCol w="843044">
                  <a:extLst>
                    <a:ext uri="{9D8B030D-6E8A-4147-A177-3AD203B41FA5}">
                      <a16:colId xmlns:a16="http://schemas.microsoft.com/office/drawing/2014/main" val="1747315551"/>
                    </a:ext>
                  </a:extLst>
                </a:gridCol>
                <a:gridCol w="843044">
                  <a:extLst>
                    <a:ext uri="{9D8B030D-6E8A-4147-A177-3AD203B41FA5}">
                      <a16:colId xmlns:a16="http://schemas.microsoft.com/office/drawing/2014/main" val="1862894989"/>
                    </a:ext>
                  </a:extLst>
                </a:gridCol>
                <a:gridCol w="1347640">
                  <a:extLst>
                    <a:ext uri="{9D8B030D-6E8A-4147-A177-3AD203B41FA5}">
                      <a16:colId xmlns:a16="http://schemas.microsoft.com/office/drawing/2014/main" val="4160238066"/>
                    </a:ext>
                  </a:extLst>
                </a:gridCol>
                <a:gridCol w="1347640">
                  <a:extLst>
                    <a:ext uri="{9D8B030D-6E8A-4147-A177-3AD203B41FA5}">
                      <a16:colId xmlns:a16="http://schemas.microsoft.com/office/drawing/2014/main" val="2503086224"/>
                    </a:ext>
                  </a:extLst>
                </a:gridCol>
                <a:gridCol w="779314">
                  <a:extLst>
                    <a:ext uri="{9D8B030D-6E8A-4147-A177-3AD203B41FA5}">
                      <a16:colId xmlns:a16="http://schemas.microsoft.com/office/drawing/2014/main" val="2317333551"/>
                    </a:ext>
                  </a:extLst>
                </a:gridCol>
                <a:gridCol w="688695">
                  <a:extLst>
                    <a:ext uri="{9D8B030D-6E8A-4147-A177-3AD203B41FA5}">
                      <a16:colId xmlns:a16="http://schemas.microsoft.com/office/drawing/2014/main" val="2903967974"/>
                    </a:ext>
                  </a:extLst>
                </a:gridCol>
                <a:gridCol w="556527">
                  <a:extLst>
                    <a:ext uri="{9D8B030D-6E8A-4147-A177-3AD203B41FA5}">
                      <a16:colId xmlns:a16="http://schemas.microsoft.com/office/drawing/2014/main" val="3367629270"/>
                    </a:ext>
                  </a:extLst>
                </a:gridCol>
              </a:tblGrid>
              <a:tr h="387520">
                <a:tc gridSpan="11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</a:rPr>
                        <a:t>HISTORY: Mary 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B3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87402"/>
                  </a:ext>
                </a:extLst>
              </a:tr>
              <a:tr h="282792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ysClr val="windowText" lastClr="000000"/>
                          </a:solidFill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D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Triassic and Jurassic periods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D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D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21</a:t>
                      </a:r>
                      <a:r>
                        <a:rPr lang="en-GB" sz="1000" baseline="30000" dirty="0">
                          <a:solidFill>
                            <a:sysClr val="windowText" lastClr="000000"/>
                          </a:solidFill>
                        </a:rPr>
                        <a:t>st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 May 1799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D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D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1811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D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1823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D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1847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D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D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D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D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703788"/>
                  </a:ext>
                </a:extLst>
              </a:tr>
              <a:tr h="873095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ysClr val="windowText" lastClr="000000"/>
                          </a:solidFill>
                        </a:rPr>
                        <a:t>Event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9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Dinosaurs existed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9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Dinosaurs died and turned into fossils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9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Mary Anning was born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9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Made friends with Elizabeth Philpot who taught her about fossils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9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Found the first Ichthyosaur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9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Found a whole Plesiosaurus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9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Mary Anning Died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9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My Grandparents were born</a:t>
                      </a:r>
                    </a:p>
                    <a:p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9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My Parents were born</a:t>
                      </a:r>
                    </a:p>
                    <a:p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9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I was Born</a:t>
                      </a:r>
                    </a:p>
                    <a:p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9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28947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71AF301-3753-41B2-8034-B3023030D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317288"/>
              </p:ext>
            </p:extLst>
          </p:nvPr>
        </p:nvGraphicFramePr>
        <p:xfrm>
          <a:off x="7738912" y="1954808"/>
          <a:ext cx="2103126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1563">
                  <a:extLst>
                    <a:ext uri="{9D8B030D-6E8A-4147-A177-3AD203B41FA5}">
                      <a16:colId xmlns:a16="http://schemas.microsoft.com/office/drawing/2014/main" val="3704050892"/>
                    </a:ext>
                  </a:extLst>
                </a:gridCol>
                <a:gridCol w="1051563">
                  <a:extLst>
                    <a:ext uri="{9D8B030D-6E8A-4147-A177-3AD203B41FA5}">
                      <a16:colId xmlns:a16="http://schemas.microsoft.com/office/drawing/2014/main" val="204150624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ysClr val="windowText" lastClr="000000"/>
                          </a:solidFill>
                        </a:rPr>
                        <a:t>Key Figures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B3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233060"/>
                  </a:ext>
                </a:extLst>
              </a:tr>
              <a:tr h="242503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ysClr val="windowText" lastClr="000000"/>
                          </a:solidFill>
                        </a:rPr>
                        <a:t>Mary 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ysClr val="windowText" lastClr="000000"/>
                          </a:solidFill>
                        </a:rPr>
                        <a:t>Elizabeth Philpot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538986"/>
                  </a:ext>
                </a:extLst>
              </a:tr>
              <a:tr h="242503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ysClr val="windowText" lastClr="000000"/>
                          </a:solidFill>
                        </a:rPr>
                        <a:t>Picture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384316"/>
                  </a:ext>
                </a:extLst>
              </a:tr>
              <a:tr h="242503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ysClr val="windowText" lastClr="000000"/>
                          </a:solidFill>
                        </a:rPr>
                        <a:t>Ichthyosaurus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ysClr val="windowText" lastClr="000000"/>
                          </a:solidFill>
                        </a:rPr>
                        <a:t>Plesiosaur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028154"/>
                  </a:ext>
                </a:extLst>
              </a:tr>
              <a:tr h="242503"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749292"/>
                  </a:ext>
                </a:extLst>
              </a:tr>
            </a:tbl>
          </a:graphicData>
        </a:graphic>
      </p:graphicFrame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78807EA4-2165-426E-A218-D5F21AB23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34124"/>
              </p:ext>
            </p:extLst>
          </p:nvPr>
        </p:nvGraphicFramePr>
        <p:xfrm>
          <a:off x="3256359" y="2211916"/>
          <a:ext cx="4390453" cy="16185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0453">
                  <a:extLst>
                    <a:ext uri="{9D8B030D-6E8A-4147-A177-3AD203B41FA5}">
                      <a16:colId xmlns:a16="http://schemas.microsoft.com/office/drawing/2014/main" val="29570740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00" b="1"/>
                        <a:t>Key facts</a:t>
                      </a:r>
                    </a:p>
                  </a:txBody>
                  <a:tcPr>
                    <a:solidFill>
                      <a:srgbClr val="E0B3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438516"/>
                  </a:ext>
                </a:extLst>
              </a:tr>
              <a:tr h="1374721">
                <a:tc>
                  <a:txBody>
                    <a:bodyPr/>
                    <a:lstStyle/>
                    <a:p>
                      <a:endParaRPr lang="en-GB" sz="10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Mary Anning collected what she called “</a:t>
                      </a:r>
                      <a:r>
                        <a:rPr lang="en-GB" sz="1000" dirty="0" err="1"/>
                        <a:t>curiousities</a:t>
                      </a:r>
                      <a:r>
                        <a:rPr lang="en-GB" sz="1000" dirty="0"/>
                        <a:t>’’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She lived in Lyme Regis on the Jurassic coast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Elizabeth Philpot taught her they were called fossils and were from creatures long ago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Mary Anning was an amazing palaeontologist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She was never recognised for her work because she was a woman.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895139"/>
                  </a:ext>
                </a:extLst>
              </a:tr>
            </a:tbl>
          </a:graphicData>
        </a:graphic>
      </p:graphicFrame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6242B0C8-A1EF-B84D-AE22-814AF39E0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" y="2110765"/>
            <a:ext cx="3080792" cy="997272"/>
          </a:xfrm>
          <a:prstGeom prst="rect">
            <a:avLst/>
          </a:prstGeom>
        </p:spPr>
      </p:pic>
      <p:pic>
        <p:nvPicPr>
          <p:cNvPr id="9" name="Picture 8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53CD1F27-BB5B-4942-981F-81033A402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12" y="2597046"/>
            <a:ext cx="889847" cy="996931"/>
          </a:xfrm>
          <a:prstGeom prst="rect">
            <a:avLst/>
          </a:prstGeom>
        </p:spPr>
      </p:pic>
      <p:pic>
        <p:nvPicPr>
          <p:cNvPr id="13" name="Picture 12" descr="A picture containing text, person, indoor, posing&#10;&#10;Description automatically generated">
            <a:extLst>
              <a:ext uri="{FF2B5EF4-FFF2-40B4-BE49-F238E27FC236}">
                <a16:creationId xmlns:a16="http://schemas.microsoft.com/office/drawing/2014/main" id="{FA7709B9-DDD8-294C-95AE-31579FCD25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710" y="2583255"/>
            <a:ext cx="854513" cy="996932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F99EDB05-29EB-604E-BB17-25C9C661D4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35" y="4127051"/>
            <a:ext cx="1080402" cy="398305"/>
          </a:xfrm>
          <a:prstGeom prst="rect">
            <a:avLst/>
          </a:prstGeom>
        </p:spPr>
      </p:pic>
      <p:pic>
        <p:nvPicPr>
          <p:cNvPr id="18" name="Picture 17" descr="A picture containing indoor&#10;&#10;Description automatically generated">
            <a:extLst>
              <a:ext uri="{FF2B5EF4-FFF2-40B4-BE49-F238E27FC236}">
                <a16:creationId xmlns:a16="http://schemas.microsoft.com/office/drawing/2014/main" id="{163FBA61-BF86-0045-8452-6227211477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85" y="3997743"/>
            <a:ext cx="981962" cy="6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82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D5F50371DD8458AFE6318E1B05CB5" ma:contentTypeVersion="14" ma:contentTypeDescription="Create a new document." ma:contentTypeScope="" ma:versionID="a5c254ceb3ee165e6c11d775ba762363">
  <xsd:schema xmlns:xsd="http://www.w3.org/2001/XMLSchema" xmlns:xs="http://www.w3.org/2001/XMLSchema" xmlns:p="http://schemas.microsoft.com/office/2006/metadata/properties" xmlns:ns2="648e69cc-640f-431f-b062-262d95adac52" xmlns:ns3="061ec3ad-226f-4eb4-9e91-45b4f692dd17" targetNamespace="http://schemas.microsoft.com/office/2006/metadata/properties" ma:root="true" ma:fieldsID="a89b9c84b64b18977005d469d1267d09" ns2:_="" ns3:_="">
    <xsd:import namespace="648e69cc-640f-431f-b062-262d95adac52"/>
    <xsd:import namespace="061ec3ad-226f-4eb4-9e91-45b4f692dd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e69cc-640f-431f-b062-262d95adac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05d3ca9-34b9-4998-9a20-aed4db4a72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ec3ad-226f-4eb4-9e91-45b4f692dd1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d4a0d11-0137-432c-b157-368d1eff7620}" ma:internalName="TaxCatchAll" ma:showField="CatchAllData" ma:web="061ec3ad-226f-4eb4-9e91-45b4f692dd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648e69cc-640f-431f-b062-262d95adac52" xsi:nil="true"/>
    <lcf76f155ced4ddcb4097134ff3c332f xmlns="648e69cc-640f-431f-b062-262d95adac52">
      <Terms xmlns="http://schemas.microsoft.com/office/infopath/2007/PartnerControls"/>
    </lcf76f155ced4ddcb4097134ff3c332f>
    <TaxCatchAll xmlns="061ec3ad-226f-4eb4-9e91-45b4f692dd17" xsi:nil="true"/>
  </documentManagement>
</p:properties>
</file>

<file path=customXml/itemProps1.xml><?xml version="1.0" encoding="utf-8"?>
<ds:datastoreItem xmlns:ds="http://schemas.openxmlformats.org/officeDocument/2006/customXml" ds:itemID="{6EE0E797-684A-4007-A2E7-5220ADAE9C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1AD137-CC31-4104-A65C-E984E387B728}"/>
</file>

<file path=customXml/itemProps3.xml><?xml version="1.0" encoding="utf-8"?>
<ds:datastoreItem xmlns:ds="http://schemas.openxmlformats.org/officeDocument/2006/customXml" ds:itemID="{F51BF704-2DA2-4DF1-BE75-D2457827EF50}">
  <ds:schemaRefs>
    <ds:schemaRef ds:uri="http://schemas.microsoft.com/office/2006/metadata/properties"/>
    <ds:schemaRef ds:uri="http://schemas.microsoft.com/office/infopath/2007/PartnerControls"/>
    <ds:schemaRef ds:uri="648e69cc-640f-431f-b062-262d95adac52"/>
    <ds:schemaRef ds:uri="061ec3ad-226f-4eb4-9e91-45b4f692dd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196</Words>
  <Application>Microsoft Macintosh PowerPoint</Application>
  <PresentationFormat>A4 Paper (210x297 mm)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 Cond</vt:lpstr>
      <vt:lpstr>Ink Free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Pipe</dc:creator>
  <cp:lastModifiedBy>hthorne</cp:lastModifiedBy>
  <cp:revision>2</cp:revision>
  <dcterms:created xsi:type="dcterms:W3CDTF">2020-03-26T19:22:25Z</dcterms:created>
  <dcterms:modified xsi:type="dcterms:W3CDTF">2022-07-07T10:40:43Z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0x010100E5FD5F50371DD8458AFE6318E1B05CB5</vt:lpwstr>
  </property>
  <property fmtid="{D5CDD505-2E9C-101B-9397-08002B2CF9AE}" pid="3" name="Order">
    <vt:r8>62200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