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diagrams/colors1.xml" ContentType="application/vnd.openxmlformats-officedocument.drawingml.diagramColor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7ACE49-C096-4FB5-96C9-53AC1BB19593}" v="16" dt="2020-05-18T14:46:50.6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00" y="-21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se" userId="1d902dc2-5245-499c-876a-a6eb708dbcaf" providerId="ADAL" clId="{F27ACE49-C096-4FB5-96C9-53AC1BB19593}"/>
    <pc:docChg chg="undo custSel modSld">
      <pc:chgData name="Denise" userId="1d902dc2-5245-499c-876a-a6eb708dbcaf" providerId="ADAL" clId="{F27ACE49-C096-4FB5-96C9-53AC1BB19593}" dt="2020-05-18T14:54:38.179" v="979" actId="113"/>
      <pc:docMkLst>
        <pc:docMk/>
      </pc:docMkLst>
      <pc:sldChg chg="addSp delSp modSp mod">
        <pc:chgData name="Denise" userId="1d902dc2-5245-499c-876a-a6eb708dbcaf" providerId="ADAL" clId="{F27ACE49-C096-4FB5-96C9-53AC1BB19593}" dt="2020-05-18T14:54:38.179" v="979" actId="113"/>
        <pc:sldMkLst>
          <pc:docMk/>
          <pc:sldMk cId="3936208629" sldId="263"/>
        </pc:sldMkLst>
        <pc:graphicFrameChg chg="mod modGraphic">
          <ac:chgData name="Denise" userId="1d902dc2-5245-499c-876a-a6eb708dbcaf" providerId="ADAL" clId="{F27ACE49-C096-4FB5-96C9-53AC1BB19593}" dt="2020-05-18T14:44:03.751" v="107" actId="20577"/>
          <ac:graphicFrameMkLst>
            <pc:docMk/>
            <pc:sldMk cId="3936208629" sldId="263"/>
            <ac:graphicFrameMk id="3" creationId="{0664B64C-B577-41E9-8A8B-82B05F7DF05A}"/>
          </ac:graphicFrameMkLst>
        </pc:graphicFrameChg>
        <pc:graphicFrameChg chg="mod modGraphic">
          <ac:chgData name="Denise" userId="1d902dc2-5245-499c-876a-a6eb708dbcaf" providerId="ADAL" clId="{F27ACE49-C096-4FB5-96C9-53AC1BB19593}" dt="2020-05-18T14:54:38.179" v="979" actId="113"/>
          <ac:graphicFrameMkLst>
            <pc:docMk/>
            <pc:sldMk cId="3936208629" sldId="263"/>
            <ac:graphicFrameMk id="10" creationId="{5D1AA385-7EE0-4193-BD80-8CE86A965090}"/>
          </ac:graphicFrameMkLst>
        </pc:graphicFrameChg>
        <pc:graphicFrameChg chg="mod modGraphic">
          <ac:chgData name="Denise" userId="1d902dc2-5245-499c-876a-a6eb708dbcaf" providerId="ADAL" clId="{F27ACE49-C096-4FB5-96C9-53AC1BB19593}" dt="2020-05-13T16:12:58.470" v="5" actId="14100"/>
          <ac:graphicFrameMkLst>
            <pc:docMk/>
            <pc:sldMk cId="3936208629" sldId="263"/>
            <ac:graphicFrameMk id="16" creationId="{CE375539-9DB4-4DC4-89BE-5373A87854B2}"/>
          </ac:graphicFrameMkLst>
        </pc:graphicFrameChg>
        <pc:picChg chg="del">
          <ac:chgData name="Denise" userId="1d902dc2-5245-499c-876a-a6eb708dbcaf" providerId="ADAL" clId="{F27ACE49-C096-4FB5-96C9-53AC1BB19593}" dt="2020-05-13T16:12:36.750" v="0" actId="478"/>
          <ac:picMkLst>
            <pc:docMk/>
            <pc:sldMk cId="3936208629" sldId="263"/>
            <ac:picMk id="4" creationId="{B05003A5-7AC6-46F2-B0F6-3C71C53F67F0}"/>
          </ac:picMkLst>
        </pc:picChg>
        <pc:picChg chg="add mod">
          <ac:chgData name="Denise" userId="1d902dc2-5245-499c-876a-a6eb708dbcaf" providerId="ADAL" clId="{F27ACE49-C096-4FB5-96C9-53AC1BB19593}" dt="2020-05-18T14:41:59.481" v="9" actId="14100"/>
          <ac:picMkLst>
            <pc:docMk/>
            <pc:sldMk cId="3936208629" sldId="263"/>
            <ac:picMk id="17" creationId="{B7262C95-96DE-43C9-A167-F6B9C3A17696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Chevron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8AA9E2BF-4711-4E4F-91F8-95041D4104DE}">
      <dgm:prSet phldrT="[Text]" custT="1"/>
      <dgm:spPr/>
      <dgm:t>
        <a:bodyPr/>
        <a:lstStyle/>
        <a:p>
          <a:r>
            <a:rPr lang="en-GB" sz="1000" dirty="0"/>
            <a:t>1609: The moon is observed for the first time by Galileo using a  telescope</a:t>
          </a:r>
        </a:p>
      </dgm:t>
    </dgm:pt>
    <dgm:pt modelId="{82785B6A-1912-468F-88C5-31392438AAF3}" type="parTrans" cxnId="{A6D95CC1-22EC-4C25-A5B0-71CEF9E311EB}">
      <dgm:prSet/>
      <dgm:spPr/>
      <dgm:t>
        <a:bodyPr/>
        <a:lstStyle/>
        <a:p>
          <a:endParaRPr lang="en-GB" sz="1000"/>
        </a:p>
      </dgm:t>
    </dgm:pt>
    <dgm:pt modelId="{3950B1B2-D4A1-46C6-B6EB-E15EF56B70A6}" type="sibTrans" cxnId="{A6D95CC1-22EC-4C25-A5B0-71CEF9E311EB}">
      <dgm:prSet/>
      <dgm:spPr/>
      <dgm:t>
        <a:bodyPr/>
        <a:lstStyle/>
        <a:p>
          <a:endParaRPr lang="en-GB" sz="1000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1000" dirty="0"/>
            <a:t>1687: Newton discovers the law of gravity and motion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1000"/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1000"/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800" dirty="0"/>
            <a:t>1751: Benjamin Franklin </a:t>
          </a:r>
          <a:r>
            <a:rPr lang="en-GB" sz="800" baseline="0" dirty="0"/>
            <a:t>establishes</a:t>
          </a:r>
          <a:r>
            <a:rPr lang="en-GB" sz="800" dirty="0"/>
            <a:t> that lightening is electrical (kite). 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1000"/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1000"/>
        </a:p>
      </dgm:t>
    </dgm:pt>
    <dgm:pt modelId="{0BCC0613-E168-427C-9916-27E94BB881A0}">
      <dgm:prSet/>
      <dgm:spPr/>
      <dgm:t>
        <a:bodyPr/>
        <a:lstStyle/>
        <a:p>
          <a:r>
            <a:rPr lang="en-GB" dirty="0"/>
            <a:t>1859: Charlies Darwin publishes Theory of Evolution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/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/>
        </a:p>
      </dgm:t>
    </dgm:pt>
    <dgm:pt modelId="{54FE7EFB-7612-47DB-A689-34C60EC95DD5}">
      <dgm:prSet/>
      <dgm:spPr/>
      <dgm:t>
        <a:bodyPr/>
        <a:lstStyle/>
        <a:p>
          <a:r>
            <a:rPr lang="en-GB" dirty="0"/>
            <a:t>1905: Albert Einstein’s theory of relativity E=MC2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/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/>
        </a:p>
      </dgm:t>
    </dgm:pt>
    <dgm:pt modelId="{3329E84E-C19E-4C7E-8FB2-A2AF2CBAB38B}">
      <dgm:prSet/>
      <dgm:spPr/>
      <dgm:t>
        <a:bodyPr/>
        <a:lstStyle/>
        <a:p>
          <a:r>
            <a:rPr lang="en-GB" dirty="0"/>
            <a:t>1927: </a:t>
          </a:r>
          <a:r>
            <a:rPr lang="en-GB" b="0" i="0" u="none" dirty="0" err="1"/>
            <a:t>Lemaître</a:t>
          </a:r>
          <a:r>
            <a:rPr lang="en-GB" b="0" i="0" u="none" dirty="0"/>
            <a:t> produces the Big Bang theory</a:t>
          </a:r>
          <a:endParaRPr lang="en-GB" dirty="0"/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/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/>
        </a:p>
      </dgm:t>
    </dgm:pt>
    <dgm:pt modelId="{F564F4BE-02A7-44C9-9202-9F8F44004383}">
      <dgm:prSet/>
      <dgm:spPr/>
      <dgm:t>
        <a:bodyPr/>
        <a:lstStyle/>
        <a:p>
          <a:r>
            <a:rPr lang="en-GB" dirty="0"/>
            <a:t>1969: The moon is walked on for the first time by Neil Armstrong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/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/>
        </a:p>
      </dgm:t>
    </dgm:pt>
    <dgm:pt modelId="{39A91070-E564-4BC4-80B8-5A87DF12AA48}">
      <dgm:prSet/>
      <dgm:spPr/>
      <dgm:t>
        <a:bodyPr/>
        <a:lstStyle/>
        <a:p>
          <a:r>
            <a:rPr lang="en-GB" dirty="0"/>
            <a:t>1997: Dolly the sheep is cloned by the Roslin Institute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/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/>
        </a:p>
      </dgm:t>
    </dgm:pt>
    <dgm:pt modelId="{4D32D036-6A13-443D-A95F-6CAE5E0DA523}" type="pres">
      <dgm:prSet presAssocID="{8C466045-E5D9-47F6-B56F-85E68F0884F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8DA961D-64AE-45A5-BC67-BA9B806CF40A}" type="pres">
      <dgm:prSet presAssocID="{8AA9E2BF-4711-4E4F-91F8-95041D4104DE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2BCFA7-26CB-4928-A684-A44F7EE91123}" type="pres">
      <dgm:prSet presAssocID="{3950B1B2-D4A1-46C6-B6EB-E15EF56B70A6}" presName="parSpace" presStyleCnt="0"/>
      <dgm:spPr/>
    </dgm:pt>
    <dgm:pt modelId="{A535641D-91AA-4A00-9B31-116E2B7CCB86}" type="pres">
      <dgm:prSet presAssocID="{1DB7287C-E26E-4BD8-B12D-D2014810EF73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BA4477-DAE3-40B3-B977-9DB401E19CF5}" type="pres">
      <dgm:prSet presAssocID="{4F6C3A71-D768-4940-85BC-A438FA3671E5}" presName="parSpace" presStyleCnt="0"/>
      <dgm:spPr/>
    </dgm:pt>
    <dgm:pt modelId="{E1CC8A25-BA2D-44C1-BB8D-848439C87CDD}" type="pres">
      <dgm:prSet presAssocID="{91101D1C-B30F-4D62-912E-D3945A225A53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93864B0-B834-451D-92B7-E8E6F1500041}" type="pres">
      <dgm:prSet presAssocID="{5FF8EF4D-5B72-43E9-AEAC-99C1E85E9C90}" presName="parSpace" presStyleCnt="0"/>
      <dgm:spPr/>
    </dgm:pt>
    <dgm:pt modelId="{76E2E88E-708A-4B1D-A0F4-85975826C378}" type="pres">
      <dgm:prSet presAssocID="{0BCC0613-E168-427C-9916-27E94BB881A0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F07BE3D-33CD-49D5-81B0-91F198D11FEB}" type="pres">
      <dgm:prSet presAssocID="{D5BA4B11-7371-4503-B14E-FFA540D8EAD7}" presName="parSpace" presStyleCnt="0"/>
      <dgm:spPr/>
    </dgm:pt>
    <dgm:pt modelId="{E958F9E7-9BA7-4DDD-BDE3-DB9953ED36F8}" type="pres">
      <dgm:prSet presAssocID="{54FE7EFB-7612-47DB-A689-34C60EC95DD5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CC2109A-0232-4A63-9D86-A552E5F0F40D}" type="pres">
      <dgm:prSet presAssocID="{224243EA-D261-420A-B07A-A8AFCCD1FA01}" presName="parSpace" presStyleCnt="0"/>
      <dgm:spPr/>
    </dgm:pt>
    <dgm:pt modelId="{08823E04-2231-4E16-BEEA-BB8719FBAD70}" type="pres">
      <dgm:prSet presAssocID="{3329E84E-C19E-4C7E-8FB2-A2AF2CBAB38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1AA7821-83E7-4B5F-B879-9E2344883721}" type="pres">
      <dgm:prSet presAssocID="{676440D0-0E13-4444-9363-68D3E495AD77}" presName="parSpace" presStyleCnt="0"/>
      <dgm:spPr/>
    </dgm:pt>
    <dgm:pt modelId="{868F73E9-7852-450F-9B3F-70D6879DBE57}" type="pres">
      <dgm:prSet presAssocID="{F564F4BE-02A7-44C9-9202-9F8F44004383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A5EFEF4-BA87-4F41-8AD1-DA7491D019CA}" type="pres">
      <dgm:prSet presAssocID="{0A4349DF-C8E8-4D64-9C45-533437183D3A}" presName="parSpace" presStyleCnt="0"/>
      <dgm:spPr/>
    </dgm:pt>
    <dgm:pt modelId="{7558EE4E-F6CC-4B86-A439-535F91E1AA6A}" type="pres">
      <dgm:prSet presAssocID="{39A91070-E564-4BC4-80B8-5A87DF12AA48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E02200D-13DA-4DF6-AEDB-8234E0D9F518}" type="presOf" srcId="{54FE7EFB-7612-47DB-A689-34C60EC95DD5}" destId="{E958F9E7-9BA7-4DDD-BDE3-DB9953ED36F8}" srcOrd="0" destOrd="0" presId="urn:microsoft.com/office/officeart/2005/8/layout/hChevron3"/>
    <dgm:cxn modelId="{BE0340D0-56D9-446D-9A70-E22FC1BAF005}" type="presOf" srcId="{8C466045-E5D9-47F6-B56F-85E68F0884F7}" destId="{4D32D036-6A13-443D-A95F-6CAE5E0DA523}" srcOrd="0" destOrd="0" presId="urn:microsoft.com/office/officeart/2005/8/layout/hChevron3"/>
    <dgm:cxn modelId="{A6D95CC1-22EC-4C25-A5B0-71CEF9E311EB}" srcId="{8C466045-E5D9-47F6-B56F-85E68F0884F7}" destId="{8AA9E2BF-4711-4E4F-91F8-95041D4104DE}" srcOrd="0" destOrd="0" parTransId="{82785B6A-1912-468F-88C5-31392438AAF3}" sibTransId="{3950B1B2-D4A1-46C6-B6EB-E15EF56B70A6}"/>
    <dgm:cxn modelId="{3E6C7273-9E4B-4CE7-89C8-DE79A41DEDD3}" type="presOf" srcId="{8AA9E2BF-4711-4E4F-91F8-95041D4104DE}" destId="{08DA961D-64AE-45A5-BC67-BA9B806CF40A}" srcOrd="0" destOrd="0" presId="urn:microsoft.com/office/officeart/2005/8/layout/hChevron3"/>
    <dgm:cxn modelId="{27B97E57-5770-47D0-8499-C8A6E81A6EC5}" type="presOf" srcId="{3329E84E-C19E-4C7E-8FB2-A2AF2CBAB38B}" destId="{08823E04-2231-4E16-BEEA-BB8719FBAD70}" srcOrd="0" destOrd="0" presId="urn:microsoft.com/office/officeart/2005/8/layout/hChevron3"/>
    <dgm:cxn modelId="{DD2D611C-9F82-44BF-A76C-A4269E384918}" type="presOf" srcId="{39A91070-E564-4BC4-80B8-5A87DF12AA48}" destId="{7558EE4E-F6CC-4B86-A439-535F91E1AA6A}" srcOrd="0" destOrd="0" presId="urn:microsoft.com/office/officeart/2005/8/layout/hChevron3"/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5FD1041B-169F-4EB5-866B-0EF6E34E3F69}" type="presOf" srcId="{91101D1C-B30F-4D62-912E-D3945A225A53}" destId="{E1CC8A25-BA2D-44C1-BB8D-848439C87CDD}" srcOrd="0" destOrd="0" presId="urn:microsoft.com/office/officeart/2005/8/layout/hChevron3"/>
    <dgm:cxn modelId="{7C2CCAE1-66D8-4E81-B98E-2838B5A6E342}" type="presOf" srcId="{F564F4BE-02A7-44C9-9202-9F8F44004383}" destId="{868F73E9-7852-450F-9B3F-70D6879DBE57}" srcOrd="0" destOrd="0" presId="urn:microsoft.com/office/officeart/2005/8/layout/hChevron3"/>
    <dgm:cxn modelId="{ADFC1EA4-0A90-460E-9C47-E56F79743574}" type="presOf" srcId="{1DB7287C-E26E-4BD8-B12D-D2014810EF73}" destId="{A535641D-91AA-4A00-9B31-116E2B7CCB86}" srcOrd="0" destOrd="0" presId="urn:microsoft.com/office/officeart/2005/8/layout/hChevron3"/>
    <dgm:cxn modelId="{AC492EA9-D3D2-41EC-8359-139CC8170631}" srcId="{8C466045-E5D9-47F6-B56F-85E68F0884F7}" destId="{1DB7287C-E26E-4BD8-B12D-D2014810EF73}" srcOrd="1" destOrd="0" parTransId="{D84C6C0A-C42C-4C0E-B65D-FAED399D7725}" sibTransId="{4F6C3A71-D768-4940-85BC-A438FA3671E5}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6D3F49EE-8BD9-4AB2-8C6C-EED08E2BAC88}" srcId="{8C466045-E5D9-47F6-B56F-85E68F0884F7}" destId="{0BCC0613-E168-427C-9916-27E94BB881A0}" srcOrd="3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86BF5836-C56A-4CF7-9773-445310E5D011}" type="presOf" srcId="{0BCC0613-E168-427C-9916-27E94BB881A0}" destId="{76E2E88E-708A-4B1D-A0F4-85975826C378}" srcOrd="0" destOrd="0" presId="urn:microsoft.com/office/officeart/2005/8/layout/hChevron3"/>
    <dgm:cxn modelId="{6389AC03-512F-4153-B46A-FADF59FD4D07}" type="presParOf" srcId="{4D32D036-6A13-443D-A95F-6CAE5E0DA523}" destId="{08DA961D-64AE-45A5-BC67-BA9B806CF40A}" srcOrd="0" destOrd="0" presId="urn:microsoft.com/office/officeart/2005/8/layout/hChevron3"/>
    <dgm:cxn modelId="{37B088E5-ABCA-42D2-AF7C-E31DDDC85F52}" type="presParOf" srcId="{4D32D036-6A13-443D-A95F-6CAE5E0DA523}" destId="{982BCFA7-26CB-4928-A684-A44F7EE91123}" srcOrd="1" destOrd="0" presId="urn:microsoft.com/office/officeart/2005/8/layout/hChevron3"/>
    <dgm:cxn modelId="{E64B6DE9-516C-4F00-A8EB-0FE05BB35EE7}" type="presParOf" srcId="{4D32D036-6A13-443D-A95F-6CAE5E0DA523}" destId="{A535641D-91AA-4A00-9B31-116E2B7CCB86}" srcOrd="2" destOrd="0" presId="urn:microsoft.com/office/officeart/2005/8/layout/hChevron3"/>
    <dgm:cxn modelId="{AF44BC77-2A9A-48FA-80A0-0BDA6EECF158}" type="presParOf" srcId="{4D32D036-6A13-443D-A95F-6CAE5E0DA523}" destId="{0FBA4477-DAE3-40B3-B977-9DB401E19CF5}" srcOrd="3" destOrd="0" presId="urn:microsoft.com/office/officeart/2005/8/layout/hChevron3"/>
    <dgm:cxn modelId="{6EF24032-6F45-4F49-A406-58D686AB8FBC}" type="presParOf" srcId="{4D32D036-6A13-443D-A95F-6CAE5E0DA523}" destId="{E1CC8A25-BA2D-44C1-BB8D-848439C87CDD}" srcOrd="4" destOrd="0" presId="urn:microsoft.com/office/officeart/2005/8/layout/hChevron3"/>
    <dgm:cxn modelId="{449BD02F-F0BD-47EB-9190-4AE370F3529B}" type="presParOf" srcId="{4D32D036-6A13-443D-A95F-6CAE5E0DA523}" destId="{B93864B0-B834-451D-92B7-E8E6F1500041}" srcOrd="5" destOrd="0" presId="urn:microsoft.com/office/officeart/2005/8/layout/hChevron3"/>
    <dgm:cxn modelId="{97B9F724-491F-474C-9314-3DFCF84F8BF4}" type="presParOf" srcId="{4D32D036-6A13-443D-A95F-6CAE5E0DA523}" destId="{76E2E88E-708A-4B1D-A0F4-85975826C378}" srcOrd="6" destOrd="0" presId="urn:microsoft.com/office/officeart/2005/8/layout/hChevron3"/>
    <dgm:cxn modelId="{0D7F77A2-FFE9-4C2A-9911-C0CA9C634324}" type="presParOf" srcId="{4D32D036-6A13-443D-A95F-6CAE5E0DA523}" destId="{2F07BE3D-33CD-49D5-81B0-91F198D11FEB}" srcOrd="7" destOrd="0" presId="urn:microsoft.com/office/officeart/2005/8/layout/hChevron3"/>
    <dgm:cxn modelId="{377762B5-CB66-432E-BBAB-D95F3C1C5678}" type="presParOf" srcId="{4D32D036-6A13-443D-A95F-6CAE5E0DA523}" destId="{E958F9E7-9BA7-4DDD-BDE3-DB9953ED36F8}" srcOrd="8" destOrd="0" presId="urn:microsoft.com/office/officeart/2005/8/layout/hChevron3"/>
    <dgm:cxn modelId="{3FF38E97-AA37-4B8C-87C4-FC938DD09438}" type="presParOf" srcId="{4D32D036-6A13-443D-A95F-6CAE5E0DA523}" destId="{3CC2109A-0232-4A63-9D86-A552E5F0F40D}" srcOrd="9" destOrd="0" presId="urn:microsoft.com/office/officeart/2005/8/layout/hChevron3"/>
    <dgm:cxn modelId="{8F82FE65-31D3-4F60-932A-6093DBDDDEE8}" type="presParOf" srcId="{4D32D036-6A13-443D-A95F-6CAE5E0DA523}" destId="{08823E04-2231-4E16-BEEA-BB8719FBAD70}" srcOrd="10" destOrd="0" presId="urn:microsoft.com/office/officeart/2005/8/layout/hChevron3"/>
    <dgm:cxn modelId="{83C30E5D-C566-4FCE-94B6-0F6E105FDF06}" type="presParOf" srcId="{4D32D036-6A13-443D-A95F-6CAE5E0DA523}" destId="{81AA7821-83E7-4B5F-B879-9E2344883721}" srcOrd="11" destOrd="0" presId="urn:microsoft.com/office/officeart/2005/8/layout/hChevron3"/>
    <dgm:cxn modelId="{02C5B315-7EF9-482C-988C-1ECE0C65E5FD}" type="presParOf" srcId="{4D32D036-6A13-443D-A95F-6CAE5E0DA523}" destId="{868F73E9-7852-450F-9B3F-70D6879DBE57}" srcOrd="12" destOrd="0" presId="urn:microsoft.com/office/officeart/2005/8/layout/hChevron3"/>
    <dgm:cxn modelId="{8A6DE7D7-64F6-4D0D-96D4-7B22235610AE}" type="presParOf" srcId="{4D32D036-6A13-443D-A95F-6CAE5E0DA523}" destId="{1A5EFEF4-BA87-4F41-8AD1-DA7491D019CA}" srcOrd="13" destOrd="0" presId="urn:microsoft.com/office/officeart/2005/8/layout/hChevron3"/>
    <dgm:cxn modelId="{BC6AE76C-19F9-40A3-9FA1-087FE8A0B2B8}" type="presParOf" srcId="{4D32D036-6A13-443D-A95F-6CAE5E0DA523}" destId="{7558EE4E-F6CC-4B86-A439-535F91E1AA6A}" srcOrd="14" destOrd="0" presId="urn:microsoft.com/office/officeart/2005/8/layout/hChevron3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A961D-64AE-45A5-BC67-BA9B806CF40A}">
      <dsp:nvSpPr>
        <dsp:cNvPr id="0" name=""/>
        <dsp:cNvSpPr/>
      </dsp:nvSpPr>
      <dsp:spPr>
        <a:xfrm>
          <a:off x="4741" y="263796"/>
          <a:ext cx="1469879" cy="58795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1609: The moon is observed for the first time by Galileo using a  telescope</a:t>
          </a:r>
        </a:p>
      </dsp:txBody>
      <dsp:txXfrm>
        <a:off x="4741" y="263796"/>
        <a:ext cx="1322891" cy="587951"/>
      </dsp:txXfrm>
    </dsp:sp>
    <dsp:sp modelId="{A535641D-91AA-4A00-9B31-116E2B7CCB86}">
      <dsp:nvSpPr>
        <dsp:cNvPr id="0" name=""/>
        <dsp:cNvSpPr/>
      </dsp:nvSpPr>
      <dsp:spPr>
        <a:xfrm>
          <a:off x="1180645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1687: Newton discovers the law of gravity and motion</a:t>
          </a:r>
        </a:p>
      </dsp:txBody>
      <dsp:txXfrm>
        <a:off x="1474621" y="263796"/>
        <a:ext cx="881928" cy="587951"/>
      </dsp:txXfrm>
    </dsp:sp>
    <dsp:sp modelId="{E1CC8A25-BA2D-44C1-BB8D-848439C87CDD}">
      <dsp:nvSpPr>
        <dsp:cNvPr id="0" name=""/>
        <dsp:cNvSpPr/>
      </dsp:nvSpPr>
      <dsp:spPr>
        <a:xfrm>
          <a:off x="2356548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1751: Benjamin Franklin </a:t>
          </a:r>
          <a:r>
            <a:rPr lang="en-GB" sz="800" kern="1200" baseline="0" dirty="0"/>
            <a:t>establishes</a:t>
          </a:r>
          <a:r>
            <a:rPr lang="en-GB" sz="800" kern="1200" dirty="0"/>
            <a:t> that lightening is electrical (kite). </a:t>
          </a:r>
        </a:p>
      </dsp:txBody>
      <dsp:txXfrm>
        <a:off x="2650524" y="263796"/>
        <a:ext cx="881928" cy="587951"/>
      </dsp:txXfrm>
    </dsp:sp>
    <dsp:sp modelId="{76E2E88E-708A-4B1D-A0F4-85975826C378}">
      <dsp:nvSpPr>
        <dsp:cNvPr id="0" name=""/>
        <dsp:cNvSpPr/>
      </dsp:nvSpPr>
      <dsp:spPr>
        <a:xfrm>
          <a:off x="3532452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1859: Charlies Darwin publishes Theory of Evolution</a:t>
          </a:r>
        </a:p>
      </dsp:txBody>
      <dsp:txXfrm>
        <a:off x="3826428" y="263796"/>
        <a:ext cx="881928" cy="587951"/>
      </dsp:txXfrm>
    </dsp:sp>
    <dsp:sp modelId="{E958F9E7-9BA7-4DDD-BDE3-DB9953ED36F8}">
      <dsp:nvSpPr>
        <dsp:cNvPr id="0" name=""/>
        <dsp:cNvSpPr/>
      </dsp:nvSpPr>
      <dsp:spPr>
        <a:xfrm>
          <a:off x="470835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1905: Albert Einstein’s theory of relativity E=MC2</a:t>
          </a:r>
        </a:p>
      </dsp:txBody>
      <dsp:txXfrm>
        <a:off x="5002332" y="263796"/>
        <a:ext cx="881928" cy="587951"/>
      </dsp:txXfrm>
    </dsp:sp>
    <dsp:sp modelId="{08823E04-2231-4E16-BEEA-BB8719FBAD70}">
      <dsp:nvSpPr>
        <dsp:cNvPr id="0" name=""/>
        <dsp:cNvSpPr/>
      </dsp:nvSpPr>
      <dsp:spPr>
        <a:xfrm>
          <a:off x="5884259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1927: </a:t>
          </a:r>
          <a:r>
            <a:rPr lang="en-GB" sz="900" b="0" i="0" u="none" kern="1200" dirty="0" err="1"/>
            <a:t>Lemaître</a:t>
          </a:r>
          <a:r>
            <a:rPr lang="en-GB" sz="900" b="0" i="0" u="none" kern="1200" dirty="0"/>
            <a:t> produces the Big Bang theory</a:t>
          </a:r>
          <a:endParaRPr lang="en-GB" sz="900" kern="1200" dirty="0"/>
        </a:p>
      </dsp:txBody>
      <dsp:txXfrm>
        <a:off x="6178235" y="263796"/>
        <a:ext cx="881928" cy="587951"/>
      </dsp:txXfrm>
    </dsp:sp>
    <dsp:sp modelId="{868F73E9-7852-450F-9B3F-70D6879DBE57}">
      <dsp:nvSpPr>
        <dsp:cNvPr id="0" name=""/>
        <dsp:cNvSpPr/>
      </dsp:nvSpPr>
      <dsp:spPr>
        <a:xfrm>
          <a:off x="7060163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1969: The moon is walked on for the first time by Neil Armstrong</a:t>
          </a:r>
        </a:p>
      </dsp:txBody>
      <dsp:txXfrm>
        <a:off x="7354139" y="263796"/>
        <a:ext cx="881928" cy="587951"/>
      </dsp:txXfrm>
    </dsp:sp>
    <dsp:sp modelId="{7558EE4E-F6CC-4B86-A439-535F91E1AA6A}">
      <dsp:nvSpPr>
        <dsp:cNvPr id="0" name=""/>
        <dsp:cNvSpPr/>
      </dsp:nvSpPr>
      <dsp:spPr>
        <a:xfrm>
          <a:off x="823606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1997: Dolly the sheep is cloned by the Roslin Institute</a:t>
          </a:r>
        </a:p>
      </dsp:txBody>
      <dsp:txXfrm>
        <a:off x="8530042" y="263796"/>
        <a:ext cx="881928" cy="587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pPr/>
              <a:t>04/06/2020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8D7C8-BE53-485B-89E7-7BBD79201CD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0129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pPr/>
              <a:t>6/4/2020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openxmlformats.org/officeDocument/2006/relationships/image" Target="../media/image1.jpeg"/><Relationship Id="rId12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5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="" xmlns:a16="http://schemas.microsoft.com/office/drawing/2014/main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32005912"/>
              </p:ext>
            </p:extLst>
          </p:nvPr>
        </p:nvGraphicFramePr>
        <p:xfrm>
          <a:off x="166654" y="1577997"/>
          <a:ext cx="2850176" cy="463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5087">
                  <a:extLst>
                    <a:ext uri="{9D8B030D-6E8A-4147-A177-3AD203B41FA5}">
                      <a16:colId xmlns="" xmlns:a16="http://schemas.microsoft.com/office/drawing/2014/main" val="585444525"/>
                    </a:ext>
                  </a:extLst>
                </a:gridCol>
                <a:gridCol w="1975089">
                  <a:extLst>
                    <a:ext uri="{9D8B030D-6E8A-4147-A177-3AD203B41FA5}">
                      <a16:colId xmlns="" xmlns:a16="http://schemas.microsoft.com/office/drawing/2014/main" val="1294977767"/>
                    </a:ext>
                  </a:extLst>
                </a:gridCol>
              </a:tblGrid>
              <a:tr h="23848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</a:rPr>
                        <a:t>Key Vocabulary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7971795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Term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Definition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2529919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classify </a:t>
                      </a:r>
                    </a:p>
                    <a:p>
                      <a:r>
                        <a:rPr lang="en-GB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(verb)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Arrange (a group of people or things) in classes or categories according to shared qualities or characteristics.</a:t>
                      </a:r>
                      <a:endParaRPr lang="en-GB" sz="8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633046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classification</a:t>
                      </a:r>
                    </a:p>
                    <a:p>
                      <a:r>
                        <a:rPr lang="en-GB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The arrangement of animals and plants in groups according to their similarities.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8325025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genus</a:t>
                      </a:r>
                    </a:p>
                    <a:p>
                      <a:r>
                        <a:rPr lang="en-GB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 a grouping in the classification of living organisms having one or more related or morphologically similar species</a:t>
                      </a:r>
                      <a:endParaRPr lang="en-GB" sz="8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48746861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species</a:t>
                      </a:r>
                    </a:p>
                    <a:p>
                      <a:r>
                        <a:rPr lang="en-GB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A</a:t>
                      </a:r>
                      <a:r>
                        <a:rPr lang="en-GB" sz="800" b="0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group of similar organisms that are able to reproduce. </a:t>
                      </a:r>
                      <a:endParaRPr lang="en-GB" sz="8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9382069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characteristics</a:t>
                      </a:r>
                    </a:p>
                    <a:p>
                      <a:r>
                        <a:rPr lang="en-GB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distinguishing quality, trait or feature of an individual, thing, disorder, etc. </a:t>
                      </a:r>
                      <a:endParaRPr lang="en-GB" sz="8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7631631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vertebrate</a:t>
                      </a:r>
                    </a:p>
                    <a:p>
                      <a:r>
                        <a:rPr lang="en-GB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 animal of a large group distinguished by the possession of a backbone or spinal column, including mammals, birds, reptiles, amphibians, and fishes.</a:t>
                      </a:r>
                      <a:endParaRPr lang="en-GB" sz="8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8210939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invertebrate</a:t>
                      </a:r>
                    </a:p>
                    <a:p>
                      <a:r>
                        <a:rPr lang="en-GB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 animal that does not have a backbone or skeleton inside its body. Insects, spiders, worms, snails, clams, crabs, and squids are some kinds of invertebrates.</a:t>
                      </a:r>
                      <a:endParaRPr lang="en-GB" sz="800" b="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1036222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micro-organisms</a:t>
                      </a:r>
                    </a:p>
                    <a:p>
                      <a:r>
                        <a:rPr lang="en-GB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Microorganisms, or microbes, are a diverse group of minute, simple forms of life that include bacteria, algae, fungi, protozoa, and viruses. </a:t>
                      </a:r>
                      <a:endParaRPr lang="en-GB" sz="800" b="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30890074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organism</a:t>
                      </a:r>
                      <a:r>
                        <a:rPr lang="en-GB" sz="900" baseline="0" dirty="0"/>
                        <a:t> </a:t>
                      </a:r>
                    </a:p>
                    <a:p>
                      <a:r>
                        <a:rPr lang="en-GB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living thing made up of one or more cells and able to carry on the activities of life.</a:t>
                      </a:r>
                      <a:endParaRPr lang="en-GB" sz="8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59864334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="" xmlns:a16="http://schemas.microsoft.com/office/drawing/2014/main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33799116"/>
              </p:ext>
            </p:extLst>
          </p:nvPr>
        </p:nvGraphicFramePr>
        <p:xfrm>
          <a:off x="63962" y="85673"/>
          <a:ext cx="9778080" cy="14145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5616">
                  <a:extLst>
                    <a:ext uri="{9D8B030D-6E8A-4147-A177-3AD203B41FA5}">
                      <a16:colId xmlns="" xmlns:a16="http://schemas.microsoft.com/office/drawing/2014/main" val="2641213728"/>
                    </a:ext>
                  </a:extLst>
                </a:gridCol>
                <a:gridCol w="1955616">
                  <a:extLst>
                    <a:ext uri="{9D8B030D-6E8A-4147-A177-3AD203B41FA5}">
                      <a16:colId xmlns="" xmlns:a16="http://schemas.microsoft.com/office/drawing/2014/main" val="2818702890"/>
                    </a:ext>
                  </a:extLst>
                </a:gridCol>
                <a:gridCol w="1955616">
                  <a:extLst>
                    <a:ext uri="{9D8B030D-6E8A-4147-A177-3AD203B41FA5}">
                      <a16:colId xmlns="" xmlns:a16="http://schemas.microsoft.com/office/drawing/2014/main" val="1747315551"/>
                    </a:ext>
                  </a:extLst>
                </a:gridCol>
                <a:gridCol w="1955616">
                  <a:extLst>
                    <a:ext uri="{9D8B030D-6E8A-4147-A177-3AD203B41FA5}">
                      <a16:colId xmlns="" xmlns:a16="http://schemas.microsoft.com/office/drawing/2014/main" val="4160238066"/>
                    </a:ext>
                  </a:extLst>
                </a:gridCol>
                <a:gridCol w="1955616">
                  <a:extLst>
                    <a:ext uri="{9D8B030D-6E8A-4147-A177-3AD203B41FA5}">
                      <a16:colId xmlns="" xmlns:a16="http://schemas.microsoft.com/office/drawing/2014/main" val="2903967974"/>
                    </a:ext>
                  </a:extLst>
                </a:gridCol>
              </a:tblGrid>
              <a:tr h="372709">
                <a:tc gridSpan="5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Science</a:t>
                      </a:r>
                      <a:r>
                        <a:rPr lang="en-GB" sz="1800" b="1" baseline="0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: Habitats </a:t>
                      </a:r>
                      <a:endParaRPr lang="en-GB" sz="1800" b="1" dirty="0">
                        <a:solidFill>
                          <a:schemeClr val="bg1"/>
                        </a:solidFill>
                        <a:latin typeface="Ink Free" panose="03080402000500000000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5087402"/>
                  </a:ext>
                </a:extLst>
              </a:tr>
              <a:tr h="1041792">
                <a:tc>
                  <a:txBody>
                    <a:bodyPr/>
                    <a:lstStyle/>
                    <a:p>
                      <a:pPr algn="l"/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is classification? </a:t>
                      </a:r>
                    </a:p>
                    <a:p>
                      <a:pPr algn="l"/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Classification is the process by which  living things are organised into groups according to their features, e.g. micro-organisms and animals. These can then be grouped into even smaller groups.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How </a:t>
                      </a: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+mn-lt"/>
                        </a:rPr>
                        <a:t>many species live on Earth and how do we know?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Scientists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believe there may be as many as 10 million different species on Earth. Carl Linnaeus developed the first system for recording these and grouping them.</a:t>
                      </a:r>
                      <a:endParaRPr lang="en-GB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/>
                        <a:t>What is the Linnaeus system?</a:t>
                      </a:r>
                    </a:p>
                    <a:p>
                      <a:pPr algn="l"/>
                      <a:r>
                        <a:rPr lang="en-GB" sz="800" dirty="0" smtClean="0"/>
                        <a:t>The </a:t>
                      </a:r>
                      <a:r>
                        <a:rPr lang="en-GB" sz="800" dirty="0"/>
                        <a:t>system of observing the minute differences of animals and grouping them based on these. Each animal is then given a series of Latin names which makes them  unique.</a:t>
                      </a:r>
                      <a:endParaRPr lang="en-GB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>
                          <a:solidFill>
                            <a:sysClr val="windowText" lastClr="000000"/>
                          </a:solidFill>
                        </a:rPr>
                        <a:t>Why are we called humans?</a:t>
                      </a:r>
                    </a:p>
                    <a:p>
                      <a:pPr algn="l"/>
                      <a:r>
                        <a:rPr lang="en-GB" sz="800" dirty="0" smtClean="0">
                          <a:solidFill>
                            <a:sysClr val="windowText" lastClr="000000"/>
                          </a:solidFill>
                        </a:rPr>
                        <a:t>Our </a:t>
                      </a:r>
                      <a:r>
                        <a:rPr lang="en-GB" sz="800" dirty="0">
                          <a:solidFill>
                            <a:sysClr val="windowText" lastClr="000000"/>
                          </a:solidFill>
                        </a:rPr>
                        <a:t>name comes from the Linnaeus system. Our Latin name is homo sapiens </a:t>
                      </a:r>
                      <a:r>
                        <a:rPr lang="en-GB" sz="800" dirty="0" err="1">
                          <a:solidFill>
                            <a:sysClr val="windowText" lastClr="000000"/>
                          </a:solidFill>
                        </a:rPr>
                        <a:t>sapiens</a:t>
                      </a:r>
                      <a:r>
                        <a:rPr lang="en-GB" sz="800" dirty="0">
                          <a:solidFill>
                            <a:sysClr val="windowText" lastClr="000000"/>
                          </a:solidFill>
                        </a:rPr>
                        <a:t> and this, in Middle English, was made into ‘human’.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Investigations: </a:t>
                      </a:r>
                    </a:p>
                    <a:p>
                      <a:pPr algn="l"/>
                      <a:r>
                        <a:rPr lang="en-GB" sz="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</a:t>
                      </a:r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different types of micro-organisms do? Are they always harmful?</a:t>
                      </a:r>
                    </a:p>
                    <a:p>
                      <a:pPr algn="l"/>
                      <a:endParaRPr lang="en-GB" sz="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does temperature affect how much gas is produced by yeast?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="" xmlns:a16="http://schemas.microsoft.com/office/drawing/2014/main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56877396"/>
              </p:ext>
            </p:extLst>
          </p:nvPr>
        </p:nvGraphicFramePr>
        <p:xfrm>
          <a:off x="3209969" y="4031237"/>
          <a:ext cx="4363976" cy="1475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0994">
                  <a:extLst>
                    <a:ext uri="{9D8B030D-6E8A-4147-A177-3AD203B41FA5}">
                      <a16:colId xmlns="" xmlns:a16="http://schemas.microsoft.com/office/drawing/2014/main" val="3704050892"/>
                    </a:ext>
                  </a:extLst>
                </a:gridCol>
                <a:gridCol w="1090994">
                  <a:extLst>
                    <a:ext uri="{9D8B030D-6E8A-4147-A177-3AD203B41FA5}">
                      <a16:colId xmlns="" xmlns:a16="http://schemas.microsoft.com/office/drawing/2014/main" val="713532813"/>
                    </a:ext>
                  </a:extLst>
                </a:gridCol>
                <a:gridCol w="1090994">
                  <a:extLst>
                    <a:ext uri="{9D8B030D-6E8A-4147-A177-3AD203B41FA5}">
                      <a16:colId xmlns="" xmlns:a16="http://schemas.microsoft.com/office/drawing/2014/main" val="2882917568"/>
                    </a:ext>
                  </a:extLst>
                </a:gridCol>
                <a:gridCol w="1090994">
                  <a:extLst>
                    <a:ext uri="{9D8B030D-6E8A-4147-A177-3AD203B41FA5}">
                      <a16:colId xmlns="" xmlns:a16="http://schemas.microsoft.com/office/drawing/2014/main" val="2041506241"/>
                    </a:ext>
                  </a:extLst>
                </a:gridCol>
              </a:tblGrid>
              <a:tr h="261472"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Key Figures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95233060"/>
                  </a:ext>
                </a:extLst>
              </a:tr>
              <a:tr h="261472">
                <a:tc>
                  <a:txBody>
                    <a:bodyPr/>
                    <a:lstStyle/>
                    <a:p>
                      <a:pPr algn="ctr"/>
                      <a:r>
                        <a:rPr lang="en-GB" sz="1000" b="1" i="0" kern="1200" dirty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Carl Linnaeus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  <a:latin typeface="Comic Sans MS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endParaRPr lang="en-GB" sz="800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 algn="l"/>
                      <a:endParaRPr lang="en-GB" sz="800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 algn="l"/>
                      <a:r>
                        <a:rPr lang="en-GB" sz="800" b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Carl Linnaeus was a Swedish scientist who believed that a standard system of classification was important.</a:t>
                      </a:r>
                      <a:br>
                        <a:rPr lang="en-GB" sz="800" b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</a:br>
                      <a:endParaRPr lang="en-GB" sz="800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000" b="1" dirty="0" err="1">
                          <a:solidFill>
                            <a:sysClr val="windowText" lastClr="000000"/>
                          </a:solidFill>
                          <a:latin typeface="Comic Sans MS" pitchFamily="66" charset="0"/>
                        </a:rPr>
                        <a:t>Libbie</a:t>
                      </a:r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  <a:latin typeface="Comic Sans MS" pitchFamily="66" charset="0"/>
                        </a:rPr>
                        <a:t> Hyman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800" b="0" i="0" kern="1200" dirty="0" err="1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Libbie</a:t>
                      </a: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 Henrietta Hyman (1888-1969) was a specialist in invertebrate and vertebrate zoology. </a:t>
                      </a:r>
                      <a:endParaRPr lang="en-GB" sz="800" b="0" dirty="0">
                        <a:solidFill>
                          <a:sysClr val="windowText" lastClr="000000"/>
                        </a:solidFill>
                        <a:latin typeface="Comic Sans MS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15538986"/>
                  </a:ext>
                </a:extLst>
              </a:tr>
              <a:tr h="952906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49384316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="" xmlns:a16="http://schemas.microsoft.com/office/drawing/2014/main" id="{78807EA4-2165-426E-A218-D5F21AB23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66262307"/>
              </p:ext>
            </p:extLst>
          </p:nvPr>
        </p:nvGraphicFramePr>
        <p:xfrm>
          <a:off x="3202726" y="1597060"/>
          <a:ext cx="2103126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3126">
                  <a:extLst>
                    <a:ext uri="{9D8B030D-6E8A-4147-A177-3AD203B41FA5}">
                      <a16:colId xmlns="" xmlns:a16="http://schemas.microsoft.com/office/drawing/2014/main" val="2957074075"/>
                    </a:ext>
                  </a:extLst>
                </a:gridCol>
              </a:tblGrid>
              <a:tr h="14742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Key Diagram / Image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80438516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73895139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EF86BE4-B8C9-488E-AF92-3832DBA2894C}"/>
              </a:ext>
            </a:extLst>
          </p:cNvPr>
          <p:cNvSpPr/>
          <p:nvPr/>
        </p:nvSpPr>
        <p:spPr>
          <a:xfrm>
            <a:off x="2864768" y="5589240"/>
            <a:ext cx="6825208" cy="438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accent3">
                    <a:lumMod val="75000"/>
                  </a:schemeClr>
                </a:solidFill>
                <a:latin typeface="Georgia Pro Cond" panose="020B0604020202020204" pitchFamily="18" charset="0"/>
              </a:rPr>
              <a:t>“Science is simply the word we use to describe the method of organising our curiosity.” – Tim Minchin</a:t>
            </a:r>
          </a:p>
        </p:txBody>
      </p:sp>
      <p:graphicFrame>
        <p:nvGraphicFramePr>
          <p:cNvPr id="16" name="Table 14">
            <a:extLst>
              <a:ext uri="{FF2B5EF4-FFF2-40B4-BE49-F238E27FC236}">
                <a16:creationId xmlns="" xmlns:a16="http://schemas.microsoft.com/office/drawing/2014/main" id="{CE375539-9DB4-4DC4-89BE-5373A87854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52203483"/>
              </p:ext>
            </p:extLst>
          </p:nvPr>
        </p:nvGraphicFramePr>
        <p:xfrm>
          <a:off x="5470819" y="1585620"/>
          <a:ext cx="2103126" cy="23182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3126">
                  <a:extLst>
                    <a:ext uri="{9D8B030D-6E8A-4147-A177-3AD203B41FA5}">
                      <a16:colId xmlns="" xmlns:a16="http://schemas.microsoft.com/office/drawing/2014/main" val="2957074075"/>
                    </a:ext>
                  </a:extLst>
                </a:gridCol>
              </a:tblGrid>
              <a:tr h="24563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Key Diagram / Image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80438516"/>
                  </a:ext>
                </a:extLst>
              </a:tr>
              <a:tr h="1934400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73895139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="" xmlns:a16="http://schemas.microsoft.com/office/drawing/2014/main" id="{05507B2D-20AF-4A50-9E54-BBE31DA11127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214139163"/>
              </p:ext>
            </p:extLst>
          </p:nvPr>
        </p:nvGraphicFramePr>
        <p:xfrm>
          <a:off x="138856" y="5913855"/>
          <a:ext cx="9710688" cy="1115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50" name="Picture 2" descr="Carl Linnaeus - Wikipedia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381364" y="4578393"/>
            <a:ext cx="714380" cy="903482"/>
          </a:xfrm>
          <a:prstGeom prst="rect">
            <a:avLst/>
          </a:prstGeom>
          <a:noFill/>
        </p:spPr>
      </p:pic>
      <p:pic>
        <p:nvPicPr>
          <p:cNvPr id="15" name="Picture 2" descr="Image result for animal domain and kingdoms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38488" y="2078063"/>
            <a:ext cx="1978282" cy="1285884"/>
          </a:xfrm>
          <a:prstGeom prst="rect">
            <a:avLst/>
          </a:prstGeom>
          <a:noFill/>
        </p:spPr>
      </p:pic>
      <p:pic>
        <p:nvPicPr>
          <p:cNvPr id="18" name="Picture 2" descr="Image result for Linnaean system."/>
          <p:cNvPicPr>
            <a:picLocks noChangeAspect="1" noChangeArrowheads="1"/>
          </p:cNvPicPr>
          <p:nvPr/>
        </p:nvPicPr>
        <p:blipFill>
          <a:blip r:embed="rId9" cstate="print"/>
          <a:srcRect t="11132"/>
          <a:stretch>
            <a:fillRect/>
          </a:stretch>
        </p:blipFill>
        <p:spPr bwMode="auto">
          <a:xfrm>
            <a:off x="5524504" y="2078063"/>
            <a:ext cx="2036474" cy="1357322"/>
          </a:xfrm>
          <a:prstGeom prst="rect">
            <a:avLst/>
          </a:prstGeom>
          <a:noFill/>
        </p:spPr>
      </p:pic>
      <p:pic>
        <p:nvPicPr>
          <p:cNvPr id="2052" name="Picture 4" descr="Libbie Henrietta Hyman | Jewish Women's Archive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667381" y="4578394"/>
            <a:ext cx="571504" cy="942982"/>
          </a:xfrm>
          <a:prstGeom prst="rect">
            <a:avLst/>
          </a:prstGeom>
          <a:noFill/>
        </p:spPr>
      </p:pic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B7262C95-96DE-43C9-A167-F6B9C3A17696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760" y="1561469"/>
            <a:ext cx="2171282" cy="39204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3936208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2" ma:contentTypeDescription="Create a new document." ma:contentTypeScope="" ma:versionID="5c0cfbefe576ca4b1b4ce793e1924731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c718f42a66d4b6307f100f22e365e506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Props1.xml><?xml version="1.0" encoding="utf-8"?>
<ds:datastoreItem xmlns:ds="http://schemas.openxmlformats.org/officeDocument/2006/customXml" ds:itemID="{F3007E10-724C-4592-AC1F-637EFCC30002}"/>
</file>

<file path=customXml/itemProps2.xml><?xml version="1.0" encoding="utf-8"?>
<ds:datastoreItem xmlns:ds="http://schemas.openxmlformats.org/officeDocument/2006/customXml" ds:itemID="{8834ADF5-EC3A-43DC-99DC-B50AD5970E8D}"/>
</file>

<file path=customXml/itemProps3.xml><?xml version="1.0" encoding="utf-8"?>
<ds:datastoreItem xmlns:ds="http://schemas.openxmlformats.org/officeDocument/2006/customXml" ds:itemID="{5DDC14BB-D642-4302-898C-8555114D7482}"/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504</Words>
  <Application>Microsoft Office PowerPoint</Application>
  <PresentationFormat>A4 Paper (210x297 mm)</PresentationFormat>
  <Paragraphs>84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lpatrick</cp:lastModifiedBy>
  <cp:revision>15</cp:revision>
  <dcterms:created xsi:type="dcterms:W3CDTF">2020-03-26T19:22:25Z</dcterms:created>
  <dcterms:modified xsi:type="dcterms:W3CDTF">2020-06-04T09:39:09Z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75500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