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81A22-DA2A-42E1-AA33-1158AA54CA7E}" v="3957" dt="2020-04-03T14:29:58.3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200" y="5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469879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/>
            <a:t>1687: Newton discovers the law of gravity and motion</a:t>
          </a:r>
        </a:p>
      </dsp:txBody>
      <dsp:txXfrm>
        <a:off x="1180645" y="263796"/>
        <a:ext cx="1469879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356548" y="263796"/>
        <a:ext cx="1469879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/>
            <a:t>1859: Charlies Darwin publishes Theory of Evolution</a:t>
          </a:r>
        </a:p>
      </dsp:txBody>
      <dsp:txXfrm>
        <a:off x="3532452" y="263796"/>
        <a:ext cx="1469879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/>
            <a:t>1905: Albert Einstein’s theory of relativity E=MC2</a:t>
          </a:r>
        </a:p>
      </dsp:txBody>
      <dsp:txXfrm>
        <a:off x="4708356" y="263796"/>
        <a:ext cx="1469879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5884259" y="263796"/>
        <a:ext cx="1469879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060163" y="263796"/>
        <a:ext cx="1469879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dirty="0"/>
            <a:t>1997: Dolly the sheep is cloned by the Roslin Institute</a:t>
          </a:r>
        </a:p>
      </dsp:txBody>
      <dsp:txXfrm>
        <a:off x="8236066" y="263796"/>
        <a:ext cx="1469879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18/05/2020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5/18/2020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image" Target="../media/image4.png"/><Relationship Id="rId4" Type="http://schemas.openxmlformats.org/officeDocument/2006/relationships/diagramData" Target="../diagrams/data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=""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709583"/>
              </p:ext>
            </p:extLst>
          </p:nvPr>
        </p:nvGraphicFramePr>
        <p:xfrm>
          <a:off x="97655" y="1733551"/>
          <a:ext cx="2997957" cy="44446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9307">
                  <a:extLst>
                    <a:ext uri="{9D8B030D-6E8A-4147-A177-3AD203B41FA5}">
                      <a16:colId xmlns="" xmlns:a16="http://schemas.microsoft.com/office/drawing/2014/main" val="585444525"/>
                    </a:ext>
                  </a:extLst>
                </a:gridCol>
                <a:gridCol w="2108650">
                  <a:extLst>
                    <a:ext uri="{9D8B030D-6E8A-4147-A177-3AD203B41FA5}">
                      <a16:colId xmlns="" xmlns:a16="http://schemas.microsoft.com/office/drawing/2014/main" val="1294977767"/>
                    </a:ext>
                  </a:extLst>
                </a:gridCol>
              </a:tblGrid>
              <a:tr h="34599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9717958"/>
                  </a:ext>
                </a:extLst>
              </a:tr>
              <a:tr h="307547">
                <a:tc>
                  <a:txBody>
                    <a:bodyPr/>
                    <a:lstStyle/>
                    <a:p>
                      <a:r>
                        <a:rPr lang="en-GB" sz="1000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25299197"/>
                  </a:ext>
                </a:extLst>
              </a:tr>
              <a:tr h="307547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living </a:t>
                      </a:r>
                      <a:r>
                        <a:rPr lang="en-GB" sz="1000" i="1" dirty="0" smtClean="0"/>
                        <a:t>(adjective)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Having life, being alive,</a:t>
                      </a:r>
                      <a:r>
                        <a:rPr lang="en-GB" sz="1000" baseline="0" dirty="0" smtClean="0"/>
                        <a:t> not dead.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3304682"/>
                  </a:ext>
                </a:extLst>
              </a:tr>
              <a:tr h="307547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dead </a:t>
                      </a:r>
                      <a:r>
                        <a:rPr lang="en-GB" sz="1000" i="1" dirty="0" smtClean="0"/>
                        <a:t>(adjective)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No longer living, deprived of life.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3250257"/>
                  </a:ext>
                </a:extLst>
              </a:tr>
              <a:tr h="499764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habitat </a:t>
                      </a:r>
                      <a:r>
                        <a:rPr lang="en-GB" sz="1000" i="1" dirty="0" smtClean="0"/>
                        <a:t>(noun)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 natural environment of  an organism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3013316"/>
                  </a:ext>
                </a:extLst>
              </a:tr>
              <a:tr h="499764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suited </a:t>
                      </a:r>
                      <a:r>
                        <a:rPr lang="en-GB" sz="1000" i="1" dirty="0" smtClean="0"/>
                        <a:t>(adjective)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Something that is compatible</a:t>
                      </a:r>
                      <a:r>
                        <a:rPr lang="en-GB" sz="1000" baseline="0" dirty="0" smtClean="0"/>
                        <a:t> or appropriate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56831705"/>
                  </a:ext>
                </a:extLst>
              </a:tr>
              <a:tr h="499764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needs </a:t>
                      </a:r>
                      <a:r>
                        <a:rPr lang="en-GB" sz="1000" i="1" dirty="0" smtClean="0"/>
                        <a:t>(verb)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Something that is a requirement or necessary 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98458550"/>
                  </a:ext>
                </a:extLst>
              </a:tr>
              <a:tr h="499764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microhabitat </a:t>
                      </a:r>
                      <a:r>
                        <a:rPr lang="en-GB" sz="1000" i="1" dirty="0" smtClean="0"/>
                        <a:t>(noun)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 very small</a:t>
                      </a:r>
                      <a:r>
                        <a:rPr lang="en-GB" sz="1000" baseline="0" dirty="0" smtClean="0"/>
                        <a:t> scale habitat e.g. A tree stump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55308"/>
                  </a:ext>
                </a:extLst>
              </a:tr>
              <a:tr h="499764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food chain </a:t>
                      </a:r>
                      <a:r>
                        <a:rPr lang="en-GB" sz="1000" i="1" dirty="0" smtClean="0"/>
                        <a:t>(noun)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The</a:t>
                      </a:r>
                      <a:r>
                        <a:rPr lang="en-GB" sz="1000" baseline="0" dirty="0" smtClean="0"/>
                        <a:t> order in which living things depend on each other for food. 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6989985"/>
                  </a:ext>
                </a:extLst>
              </a:tr>
              <a:tr h="499764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source </a:t>
                      </a:r>
                      <a:r>
                        <a:rPr lang="en-GB" sz="1000" i="1" dirty="0" smtClean="0"/>
                        <a:t>(noun)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Any thing or place from which something comes or arises. 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2721970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=""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12909896"/>
              </p:ext>
            </p:extLst>
          </p:nvPr>
        </p:nvGraphicFramePr>
        <p:xfrm>
          <a:off x="95213" y="85673"/>
          <a:ext cx="9644132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11033">
                  <a:extLst>
                    <a:ext uri="{9D8B030D-6E8A-4147-A177-3AD203B41FA5}">
                      <a16:colId xmlns="" xmlns:a16="http://schemas.microsoft.com/office/drawing/2014/main" val="2641213728"/>
                    </a:ext>
                  </a:extLst>
                </a:gridCol>
                <a:gridCol w="2411033">
                  <a:extLst>
                    <a:ext uri="{9D8B030D-6E8A-4147-A177-3AD203B41FA5}">
                      <a16:colId xmlns="" xmlns:a16="http://schemas.microsoft.com/office/drawing/2014/main" val="2818702890"/>
                    </a:ext>
                  </a:extLst>
                </a:gridCol>
                <a:gridCol w="2411033">
                  <a:extLst>
                    <a:ext uri="{9D8B030D-6E8A-4147-A177-3AD203B41FA5}">
                      <a16:colId xmlns="" xmlns:a16="http://schemas.microsoft.com/office/drawing/2014/main" val="1747315551"/>
                    </a:ext>
                  </a:extLst>
                </a:gridCol>
                <a:gridCol w="2411033">
                  <a:extLst>
                    <a:ext uri="{9D8B030D-6E8A-4147-A177-3AD203B41FA5}">
                      <a16:colId xmlns="" xmlns:a16="http://schemas.microsoft.com/office/drawing/2014/main" val="4160238066"/>
                    </a:ext>
                  </a:extLst>
                </a:gridCol>
              </a:tblGrid>
              <a:tr h="370104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</a:t>
                      </a:r>
                      <a:r>
                        <a:rPr lang="en-GB" sz="2000" b="1" dirty="0" smtClean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Habitats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087402"/>
                  </a:ext>
                </a:extLst>
              </a:tr>
              <a:tr h="111583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How can we compare objects?</a:t>
                      </a:r>
                    </a:p>
                    <a:p>
                      <a:endParaRPr lang="en-GB" sz="10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We can explore </a:t>
                      </a: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and compare the differences between things that are living, dead and things that have never been </a:t>
                      </a: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alive.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Where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do animals live?</a:t>
                      </a:r>
                    </a:p>
                    <a:p>
                      <a:endParaRPr lang="en-GB" sz="1000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Most animals</a:t>
                      </a: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live in habitats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to which they are suited and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which provide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for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their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basic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needs.</a:t>
                      </a:r>
                    </a:p>
                    <a:p>
                      <a:endParaRPr lang="en-GB" sz="1000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GB" sz="1000" baseline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Can you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name a variety of plants and animals?</a:t>
                      </a:r>
                    </a:p>
                    <a:p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Animals come  in many categories (mammals, fish, birds, insects) and plants have various categories too (flowering, deciduous, evergreen).</a:t>
                      </a:r>
                      <a:endParaRPr lang="en-GB" sz="1000" baseline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How do animals get</a:t>
                      </a:r>
                      <a:r>
                        <a:rPr lang="en-GB" sz="1000" b="1" baseline="0" dirty="0" smtClean="0">
                          <a:solidFill>
                            <a:sysClr val="windowText" lastClr="000000"/>
                          </a:solidFill>
                        </a:rPr>
                        <a:t> food?</a:t>
                      </a:r>
                    </a:p>
                    <a:p>
                      <a:endParaRPr lang="en-GB" sz="1000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Animals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get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their food from plants and other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animals,. We can show this in a simple food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chain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and show the sources 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of food. </a:t>
                      </a:r>
                      <a:endParaRPr lang="en-GB" sz="1000" baseline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GB" sz="1000" baseline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10071630"/>
              </p:ext>
            </p:extLst>
          </p:nvPr>
        </p:nvGraphicFramePr>
        <p:xfrm>
          <a:off x="3238488" y="4214818"/>
          <a:ext cx="2214578" cy="1815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578">
                  <a:extLst>
                    <a:ext uri="{9D8B030D-6E8A-4147-A177-3AD203B41FA5}">
                      <a16:colId xmlns="" xmlns:a16="http://schemas.microsoft.com/office/drawing/2014/main" val="3704050892"/>
                    </a:ext>
                  </a:extLst>
                </a:gridCol>
              </a:tblGrid>
              <a:tr h="261404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5233060"/>
                  </a:ext>
                </a:extLst>
              </a:tr>
              <a:tr h="13648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Charles Elton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15538986"/>
                  </a:ext>
                </a:extLst>
              </a:tr>
              <a:tr h="1019743">
                <a:tc>
                  <a:txBody>
                    <a:bodyPr/>
                    <a:lstStyle/>
                    <a:p>
                      <a:pPr algn="ctr"/>
                      <a:endParaRPr lang="en-GB" sz="1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=""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47419923"/>
              </p:ext>
            </p:extLst>
          </p:nvPr>
        </p:nvGraphicFramePr>
        <p:xfrm>
          <a:off x="3202726" y="1733551"/>
          <a:ext cx="2103126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="" xmlns:a16="http://schemas.microsoft.com/office/drawing/2014/main" val="2957074075"/>
                    </a:ext>
                  </a:extLst>
                </a:gridCol>
              </a:tblGrid>
              <a:tr h="14742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/>
                        <a:t>Living</a:t>
                      </a:r>
                      <a:r>
                        <a:rPr lang="en-GB" sz="1000" b="1" baseline="0" dirty="0" smtClean="0"/>
                        <a:t> things and their habitats</a:t>
                      </a:r>
                      <a:endParaRPr lang="en-GB" sz="1000" b="1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8043851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EF86BE4-B8C9-488E-AF92-3832DBA2894C}"/>
              </a:ext>
            </a:extLst>
          </p:cNvPr>
          <p:cNvSpPr/>
          <p:nvPr/>
        </p:nvSpPr>
        <p:spPr>
          <a:xfrm>
            <a:off x="5595942" y="4786322"/>
            <a:ext cx="1928826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="" xmlns:a16="http://schemas.microsoft.com/office/drawing/2014/main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76176610"/>
              </p:ext>
            </p:extLst>
          </p:nvPr>
        </p:nvGraphicFramePr>
        <p:xfrm>
          <a:off x="5313040" y="1722111"/>
          <a:ext cx="2260905" cy="2318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0905">
                  <a:extLst>
                    <a:ext uri="{9D8B030D-6E8A-4147-A177-3AD203B41FA5}">
                      <a16:colId xmlns="" xmlns:a16="http://schemas.microsoft.com/office/drawing/2014/main" val="2957074075"/>
                    </a:ext>
                  </a:extLst>
                </a:gridCol>
              </a:tblGrid>
              <a:tr h="24563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/>
                        <a:t>Food</a:t>
                      </a:r>
                      <a:r>
                        <a:rPr lang="en-GB" sz="1000" b="1" baseline="0" dirty="0" smtClean="0"/>
                        <a:t> Chains</a:t>
                      </a:r>
                      <a:endParaRPr lang="en-GB" sz="1000" b="1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80438516"/>
                  </a:ext>
                </a:extLst>
              </a:tr>
              <a:tr h="1934400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7389513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05003A5-7AC6-46F2-B0F6-3C71C53F67F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1481" y="1693283"/>
            <a:ext cx="2166864" cy="3967965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="" xmlns:a16="http://schemas.microsoft.com/office/drawing/2014/main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596581427"/>
              </p:ext>
            </p:extLst>
          </p:nvPr>
        </p:nvGraphicFramePr>
        <p:xfrm>
          <a:off x="97656" y="5877272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96816" y="2132856"/>
            <a:ext cx="1942553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85048" y="2780928"/>
            <a:ext cx="2016224" cy="684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09926" y="4857760"/>
            <a:ext cx="740527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4167182" y="4857760"/>
            <a:ext cx="11430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Charles Elton investigated animals in their habitats and their food chains. </a:t>
            </a:r>
            <a:endParaRPr lang="en-GB" sz="1100" dirty="0"/>
          </a:p>
        </p:txBody>
      </p:sp>
    </p:spTree>
    <p:extLst>
      <p:ext uri="{BB962C8B-B14F-4D97-AF65-F5344CB8AC3E}">
        <p14:creationId xmlns="" xmlns:p14="http://schemas.microsoft.com/office/powerpoint/2010/main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8b7dcfa9550d383fa91fa3e4980fb664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520a82805b70191d7c16867a026e905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26ffdb2-53d2-4085-a3bc-a814be096aae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7B5B91-9513-45B9-A918-F26FBF77D7F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6AD53EE-B2D8-4344-8FF0-F1DA4B3C7F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9452D6-14E8-4A48-8BDD-B08424B33871}"/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360</Words>
  <Application>Microsoft Office PowerPoint</Application>
  <PresentationFormat>A4 Paper (210x297 mm)</PresentationFormat>
  <Paragraphs>74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ewelsh</cp:lastModifiedBy>
  <cp:revision>12</cp:revision>
  <dcterms:created xsi:type="dcterms:W3CDTF">2020-03-26T19:22:25Z</dcterms:created>
  <dcterms:modified xsi:type="dcterms:W3CDTF">2020-05-18T16:50:09Z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MediaServiceImageTags">
    <vt:lpwstr/>
  </property>
</Properties>
</file>