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4373" autoAdjust="0"/>
  </p:normalViewPr>
  <p:slideViewPr>
    <p:cSldViewPr>
      <p:cViewPr varScale="1">
        <p:scale>
          <a:sx n="72" d="100"/>
          <a:sy n="72" d="100"/>
        </p:scale>
        <p:origin x="1152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836" y="257883"/>
          <a:ext cx="1499443" cy="59977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836" y="257883"/>
        <a:ext cx="1349499" cy="599777"/>
      </dsp:txXfrm>
    </dsp:sp>
    <dsp:sp modelId="{A535641D-91AA-4A00-9B31-116E2B7CCB86}">
      <dsp:nvSpPr>
        <dsp:cNvPr id="0" name=""/>
        <dsp:cNvSpPr/>
      </dsp:nvSpPr>
      <dsp:spPr>
        <a:xfrm>
          <a:off x="1204391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504280" y="257883"/>
        <a:ext cx="899666" cy="599777"/>
      </dsp:txXfrm>
    </dsp:sp>
    <dsp:sp modelId="{E1CC8A25-BA2D-44C1-BB8D-848439C87CDD}">
      <dsp:nvSpPr>
        <dsp:cNvPr id="0" name=""/>
        <dsp:cNvSpPr/>
      </dsp:nvSpPr>
      <dsp:spPr>
        <a:xfrm>
          <a:off x="2403946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703835" y="257883"/>
        <a:ext cx="899666" cy="599777"/>
      </dsp:txXfrm>
    </dsp:sp>
    <dsp:sp modelId="{76E2E88E-708A-4B1D-A0F4-85975826C378}">
      <dsp:nvSpPr>
        <dsp:cNvPr id="0" name=""/>
        <dsp:cNvSpPr/>
      </dsp:nvSpPr>
      <dsp:spPr>
        <a:xfrm>
          <a:off x="3603500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903389" y="257883"/>
        <a:ext cx="899666" cy="599777"/>
      </dsp:txXfrm>
    </dsp:sp>
    <dsp:sp modelId="{E958F9E7-9BA7-4DDD-BDE3-DB9953ED36F8}">
      <dsp:nvSpPr>
        <dsp:cNvPr id="0" name=""/>
        <dsp:cNvSpPr/>
      </dsp:nvSpPr>
      <dsp:spPr>
        <a:xfrm>
          <a:off x="4803055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102944" y="257883"/>
        <a:ext cx="899666" cy="599777"/>
      </dsp:txXfrm>
    </dsp:sp>
    <dsp:sp modelId="{08823E04-2231-4E16-BEEA-BB8719FBAD70}">
      <dsp:nvSpPr>
        <dsp:cNvPr id="0" name=""/>
        <dsp:cNvSpPr/>
      </dsp:nvSpPr>
      <dsp:spPr>
        <a:xfrm>
          <a:off x="6002610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302499" y="257883"/>
        <a:ext cx="899666" cy="599777"/>
      </dsp:txXfrm>
    </dsp:sp>
    <dsp:sp modelId="{868F73E9-7852-450F-9B3F-70D6879DBE57}">
      <dsp:nvSpPr>
        <dsp:cNvPr id="0" name=""/>
        <dsp:cNvSpPr/>
      </dsp:nvSpPr>
      <dsp:spPr>
        <a:xfrm>
          <a:off x="7202165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502054" y="257883"/>
        <a:ext cx="899666" cy="599777"/>
      </dsp:txXfrm>
    </dsp:sp>
    <dsp:sp modelId="{7558EE4E-F6CC-4B86-A439-535F91E1AA6A}">
      <dsp:nvSpPr>
        <dsp:cNvPr id="0" name=""/>
        <dsp:cNvSpPr/>
      </dsp:nvSpPr>
      <dsp:spPr>
        <a:xfrm>
          <a:off x="8401719" y="257883"/>
          <a:ext cx="1499443" cy="59977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701608" y="257883"/>
        <a:ext cx="899666" cy="599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29/10/2020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10/29/2020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266060"/>
              </p:ext>
            </p:extLst>
          </p:nvPr>
        </p:nvGraphicFramePr>
        <p:xfrm>
          <a:off x="51889" y="1932484"/>
          <a:ext cx="2997957" cy="40364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0460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077497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242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199326">
                <a:tc>
                  <a:txBody>
                    <a:bodyPr/>
                    <a:lstStyle/>
                    <a:p>
                      <a:r>
                        <a:rPr lang="en-GB" sz="1100" b="1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Definition </a:t>
                      </a:r>
                    </a:p>
                    <a:p>
                      <a:endParaRPr lang="en-GB" sz="1100" b="1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448484">
                <a:tc>
                  <a:txBody>
                    <a:bodyPr/>
                    <a:lstStyle/>
                    <a:p>
                      <a:r>
                        <a:rPr lang="en-GB" sz="1000" dirty="0"/>
                        <a:t>materials</a:t>
                      </a:r>
                    </a:p>
                    <a:p>
                      <a:r>
                        <a:rPr lang="en-GB" sz="10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The substance that something is made out of e.g. wood, plastic, metal.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448484">
                <a:tc>
                  <a:txBody>
                    <a:bodyPr/>
                    <a:lstStyle/>
                    <a:p>
                      <a:r>
                        <a:rPr lang="en-GB" sz="1000" dirty="0"/>
                        <a:t>transparency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(noun)</a:t>
                      </a:r>
                    </a:p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 object</a:t>
                      </a:r>
                      <a:r>
                        <a:rPr lang="en-GB" sz="1000" baseline="0" dirty="0"/>
                        <a:t> that lets light through so that the object can be looked through e.g.  glass.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448484">
                <a:tc>
                  <a:txBody>
                    <a:bodyPr/>
                    <a:lstStyle/>
                    <a:p>
                      <a:r>
                        <a:rPr lang="en-GB" sz="1000" dirty="0"/>
                        <a:t>waterproof</a:t>
                      </a:r>
                      <a:br>
                        <a:rPr lang="en-GB" sz="1000" dirty="0"/>
                      </a:br>
                      <a:r>
                        <a:rPr lang="en-GB" sz="1000" dirty="0"/>
                        <a:t>(adjective)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Impervious to water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752087"/>
                  </a:ext>
                </a:extLst>
              </a:tr>
              <a:tr h="448484">
                <a:tc>
                  <a:txBody>
                    <a:bodyPr/>
                    <a:lstStyle/>
                    <a:p>
                      <a:r>
                        <a:rPr lang="en-GB" sz="1000" dirty="0"/>
                        <a:t>absorbent </a:t>
                      </a:r>
                      <a:br>
                        <a:rPr lang="en-GB" sz="1000" dirty="0"/>
                      </a:br>
                      <a:r>
                        <a:rPr lang="en-GB" sz="1000" dirty="0"/>
                        <a:t>(adjective)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materials which is able to soak up water easily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378628"/>
                  </a:ext>
                </a:extLst>
              </a:tr>
              <a:tr h="199326">
                <a:tc>
                  <a:txBody>
                    <a:bodyPr/>
                    <a:lstStyle/>
                    <a:p>
                      <a:r>
                        <a:rPr lang="en-GB" sz="1000" dirty="0"/>
                        <a:t>conductor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material which</a:t>
                      </a:r>
                      <a:r>
                        <a:rPr lang="en-GB" sz="1000" baseline="0" dirty="0"/>
                        <a:t> allows heat or electricity to travel through.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199326">
                <a:tc>
                  <a:txBody>
                    <a:bodyPr/>
                    <a:lstStyle/>
                    <a:p>
                      <a:r>
                        <a:rPr lang="en-GB" sz="1000" dirty="0"/>
                        <a:t>insulator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(noun)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 material that does not allow heat or electricity to travel through.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199326">
                <a:tc>
                  <a:txBody>
                    <a:bodyPr/>
                    <a:lstStyle/>
                    <a:p>
                      <a:r>
                        <a:rPr lang="en-GB" sz="1000" dirty="0"/>
                        <a:t>solubility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(noun)</a:t>
                      </a:r>
                    </a:p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Solubility</a:t>
                      </a:r>
                      <a:r>
                        <a:rPr lang="en-GB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the ability of a substance (the solute), to mix into a liquid (the solvent). 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269301"/>
              </p:ext>
            </p:extLst>
          </p:nvPr>
        </p:nvGraphicFramePr>
        <p:xfrm>
          <a:off x="0" y="0"/>
          <a:ext cx="9906000" cy="18610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</a:tblGrid>
              <a:tr h="398006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Properties of Materials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316482">
                <a:tc>
                  <a:txBody>
                    <a:bodyPr/>
                    <a:lstStyle/>
                    <a:p>
                      <a:endParaRPr lang="en-GB" sz="1000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dirty="0">
                          <a:latin typeface="Comic Sans MS" panose="030F0702030302020204" pitchFamily="66" charset="0"/>
                        </a:rPr>
                        <a:t>Conductors and Insulators:</a:t>
                      </a: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conductor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is a material that heat or electricity can easily travel through e.g. most metals. However, an </a:t>
                      </a:r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insulator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is a material that does not let heat an electricity travel through e.g., wood and plastic.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Variable:</a:t>
                      </a:r>
                    </a:p>
                    <a:p>
                      <a:r>
                        <a:rPr lang="en-GB" sz="1000" dirty="0">
                          <a:latin typeface="Comic Sans MS" pitchFamily="66" charset="0"/>
                        </a:rPr>
                        <a:t>The things that are changing in an experiment are called </a:t>
                      </a:r>
                      <a:r>
                        <a:rPr lang="en-GB" sz="1000" b="1" dirty="0">
                          <a:latin typeface="Comic Sans MS" pitchFamily="66" charset="0"/>
                        </a:rPr>
                        <a:t>variables</a:t>
                      </a:r>
                      <a:r>
                        <a:rPr lang="en-GB" sz="1000" dirty="0">
                          <a:latin typeface="Comic Sans MS" pitchFamily="66" charset="0"/>
                        </a:rPr>
                        <a:t>. A </a:t>
                      </a:r>
                      <a:r>
                        <a:rPr lang="en-GB" sz="1000" b="1" dirty="0">
                          <a:latin typeface="Comic Sans MS" pitchFamily="66" charset="0"/>
                        </a:rPr>
                        <a:t>variable</a:t>
                      </a:r>
                      <a:r>
                        <a:rPr lang="en-GB" sz="1000" dirty="0">
                          <a:latin typeface="Comic Sans MS" pitchFamily="66" charset="0"/>
                        </a:rPr>
                        <a:t> is any factor, trait, or condition that can exist in differing amounts or types.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u="sng" dirty="0">
                          <a:latin typeface="Comic Sans MS" pitchFamily="66" charset="0"/>
                        </a:rPr>
                        <a:t>Fair test:</a:t>
                      </a:r>
                      <a:br>
                        <a:rPr lang="en-GB" sz="1000" dirty="0">
                          <a:latin typeface="Comic Sans MS" pitchFamily="66" charset="0"/>
                        </a:rPr>
                      </a:br>
                      <a:r>
                        <a:rPr lang="en-GB" sz="1000" dirty="0">
                          <a:latin typeface="Comic Sans MS" pitchFamily="66" charset="0"/>
                        </a:rPr>
                        <a:t>A </a:t>
                      </a:r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test</a:t>
                      </a:r>
                      <a:r>
                        <a:rPr lang="en-GB" sz="1000" dirty="0">
                          <a:latin typeface="Comic Sans MS" panose="030F0702030302020204" pitchFamily="66" charset="0"/>
                        </a:rPr>
                        <a:t> which controls all but one variable. Only changing one variable allows the person conducting the </a:t>
                      </a:r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test</a:t>
                      </a:r>
                      <a:r>
                        <a:rPr lang="en-GB" sz="1000" dirty="0">
                          <a:latin typeface="Comic Sans MS" panose="030F0702030302020204" pitchFamily="66" charset="0"/>
                        </a:rPr>
                        <a:t> to know that no other variable has affected the results of the </a:t>
                      </a:r>
                      <a:r>
                        <a:rPr lang="en-GB" sz="1000" b="1" dirty="0">
                          <a:latin typeface="Comic Sans MS" panose="030F0702030302020204" pitchFamily="66" charset="0"/>
                        </a:rPr>
                        <a:t>test</a:t>
                      </a:r>
                      <a:r>
                        <a:rPr lang="en-GB" sz="1000" dirty="0">
                          <a:latin typeface="Comic Sans MS" pitchFamily="66" charset="0"/>
                        </a:rPr>
                        <a:t>.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967634"/>
              </p:ext>
            </p:extLst>
          </p:nvPr>
        </p:nvGraphicFramePr>
        <p:xfrm>
          <a:off x="4117962" y="4201444"/>
          <a:ext cx="2879262" cy="19288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9262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</a:tblGrid>
              <a:tr h="349547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307426">
                <a:tc>
                  <a:txBody>
                    <a:bodyPr/>
                    <a:lstStyle/>
                    <a:p>
                      <a:pPr algn="ctr"/>
                      <a:r>
                        <a:rPr lang="en-GB" sz="1050" b="0" kern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Josiah Willard Gibbs</a:t>
                      </a:r>
                      <a:endParaRPr lang="en-GB" sz="500" b="1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127185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387363"/>
              </p:ext>
            </p:extLst>
          </p:nvPr>
        </p:nvGraphicFramePr>
        <p:xfrm>
          <a:off x="6737723" y="1937488"/>
          <a:ext cx="3075743" cy="2178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75743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5878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Thermal insulators and conductors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919691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7060788" y="4582941"/>
            <a:ext cx="1060105" cy="11994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483237"/>
              </p:ext>
            </p:extLst>
          </p:nvPr>
        </p:nvGraphicFramePr>
        <p:xfrm>
          <a:off x="3173931" y="1930862"/>
          <a:ext cx="3417135" cy="21784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17135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0850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Electrical insulators and conductors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934639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581427"/>
              </p:ext>
            </p:extLst>
          </p:nvPr>
        </p:nvGraphicFramePr>
        <p:xfrm>
          <a:off x="0" y="5929330"/>
          <a:ext cx="9906000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07761" y="5040198"/>
            <a:ext cx="83716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6B90645-5641-47D3-A591-48D446FDAB0E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038" y="4094304"/>
            <a:ext cx="1643073" cy="2071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/>
          <p:cNvSpPr txBox="1"/>
          <p:nvPr/>
        </p:nvSpPr>
        <p:spPr>
          <a:xfrm>
            <a:off x="0" y="428604"/>
            <a:ext cx="24526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Properties of materials:</a:t>
            </a:r>
          </a:p>
          <a:p>
            <a:r>
              <a:rPr lang="en-GB" sz="1000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What is meant by the term ‘properties of materials’?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*Something that we can measure, see or feel .</a:t>
            </a:r>
          </a:p>
          <a:p>
            <a:r>
              <a:rPr lang="en-GB" sz="1000" dirty="0">
                <a:latin typeface="Comic Sans MS" panose="030F0702030302020204" pitchFamily="66" charset="0"/>
              </a:rPr>
              <a:t>*Different types of matter have different </a:t>
            </a:r>
            <a:r>
              <a:rPr lang="en-GB" sz="1000" b="1" dirty="0">
                <a:latin typeface="Comic Sans MS" panose="030F0702030302020204" pitchFamily="66" charset="0"/>
              </a:rPr>
              <a:t>material properties</a:t>
            </a:r>
            <a:r>
              <a:rPr lang="en-GB" sz="1000" dirty="0">
                <a:latin typeface="Comic Sans MS" panose="030F0702030302020204" pitchFamily="66" charset="0"/>
              </a:rPr>
              <a:t> that make them useful for different jobs.</a:t>
            </a:r>
          </a:p>
          <a:p>
            <a:endParaRPr lang="en-GB" sz="1000" dirty="0">
              <a:latin typeface="Comic Sans MS" panose="030F0702030302020204" pitchFamily="66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15618" y="2235621"/>
            <a:ext cx="3357586" cy="177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TextBox 25"/>
          <p:cNvSpPr txBox="1"/>
          <p:nvPr/>
        </p:nvSpPr>
        <p:spPr>
          <a:xfrm>
            <a:off x="5121279" y="4973630"/>
            <a:ext cx="194482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Comic Sans MS" panose="030F0702030302020204" pitchFamily="66" charset="0"/>
              </a:rPr>
              <a:t>Gibbs discovered that properties related to atomic structure in various phases are related to the physical properties of a material.</a:t>
            </a:r>
          </a:p>
        </p:txBody>
      </p:sp>
      <p:pic>
        <p:nvPicPr>
          <p:cNvPr id="4" name="Picture 4" descr="Thermal Conductors and Insulators by chsdigest234 on emaze">
            <a:extLst>
              <a:ext uri="{FF2B5EF4-FFF2-40B4-BE49-F238E27FC236}">
                <a16:creationId xmlns:a16="http://schemas.microsoft.com/office/drawing/2014/main" id="{10160B6C-0AAF-498A-8F71-4CC27B25E3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90"/>
          <a:stretch/>
        </p:blipFill>
        <p:spPr bwMode="auto">
          <a:xfrm>
            <a:off x="6800232" y="2232249"/>
            <a:ext cx="2950723" cy="1786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87112787-235B-49CC-9458-2BC229DF59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/>
          <a:srcRect l="39457" t="28135" r="45490" b="29500"/>
          <a:stretch/>
        </p:blipFill>
        <p:spPr bwMode="auto">
          <a:xfrm>
            <a:off x="3096337" y="4297550"/>
            <a:ext cx="984051" cy="1557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2" ma:contentTypeDescription="Create a new document." ma:contentTypeScope="" ma:versionID="3c54b4077f17d2b2cd49277f9c018fa4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673b20481249ded75cd0caa8de04cf87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286790-9D81-4BC3-931D-71B43951CF6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B7D3753-946D-4537-965F-19D41EDDA2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8B0E75-D916-4DA5-8C87-BC628A4EEC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438</Words>
  <Application>Microsoft Office PowerPoint</Application>
  <PresentationFormat>A4 Paper (210x297 mm)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Comic Sans MS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Amber .</cp:lastModifiedBy>
  <cp:revision>15</cp:revision>
  <dcterms:created xsi:type="dcterms:W3CDTF">2020-03-26T19:22:25Z</dcterms:created>
  <dcterms:modified xsi:type="dcterms:W3CDTF">2020-10-29T13:41:32Z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</Properties>
</file>