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4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E8BF62-D560-4A0B-A892-1897E1D0AD68}" v="5" dt="2020-11-29T20:45:09.766"/>
    <p1510:client id="{86181A22-DA2A-42E1-AA33-1158AA54CA7E}" v="3957" dt="2020-04-03T14:29:58.3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18" y="-5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haddow" userId="S::emily.haddow@muscliffprimary.co.uk::1148568e-34c4-4671-bb8a-61f61b1210a0" providerId="AD" clId="Web-{6DE8BF62-D560-4A0B-A892-1897E1D0AD68}"/>
    <pc:docChg chg="modSld">
      <pc:chgData name="ehaddow" userId="S::emily.haddow@muscliffprimary.co.uk::1148568e-34c4-4671-bb8a-61f61b1210a0" providerId="AD" clId="Web-{6DE8BF62-D560-4A0B-A892-1897E1D0AD68}" dt="2020-11-29T20:44:48.798" v="1"/>
      <pc:docMkLst>
        <pc:docMk/>
      </pc:docMkLst>
      <pc:sldChg chg="modSp">
        <pc:chgData name="ehaddow" userId="S::emily.haddow@muscliffprimary.co.uk::1148568e-34c4-4671-bb8a-61f61b1210a0" providerId="AD" clId="Web-{6DE8BF62-D560-4A0B-A892-1897E1D0AD68}" dt="2020-11-29T20:44:48.798" v="1"/>
        <pc:sldMkLst>
          <pc:docMk/>
          <pc:sldMk cId="2486834033" sldId="264"/>
        </pc:sldMkLst>
        <pc:graphicFrameChg chg="mod modGraphic">
          <ac:chgData name="ehaddow" userId="S::emily.haddow@muscliffprimary.co.uk::1148568e-34c4-4671-bb8a-61f61b1210a0" providerId="AD" clId="Web-{6DE8BF62-D560-4A0B-A892-1897E1D0AD68}" dt="2020-11-29T20:44:48.798" v="1"/>
          <ac:graphicFrameMkLst>
            <pc:docMk/>
            <pc:sldMk cId="2486834033" sldId="264"/>
            <ac:graphicFrameMk id="10" creationId="{5D1AA385-7EE0-4193-BD80-8CE86A96509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900" dirty="0"/>
            <a:t>1040: First compass used to navigate (In China).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900" dirty="0"/>
            <a:t>1271: Marco Polo sets off for China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900" dirty="0"/>
            <a:t>1492:  Columbus discovered America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1497: John and Sebastian Cabot discovered Canada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1540: Nicolaus Copernicus discovered the Solar System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1770: Captain James Cook discovered Australia</a:t>
          </a:r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1911: Roald Amundsen led the first expedition to the South Pole 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1969: Neil Armstrong was the first man to walk on the moon.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EDE5E798-C126-45A0-99B1-65B2B73C32DD}">
      <dgm:prSet/>
      <dgm:spPr/>
      <dgm:t>
        <a:bodyPr/>
        <a:lstStyle/>
        <a:p>
          <a:r>
            <a:rPr lang="en-GB" dirty="0"/>
            <a:t>1507: First true map of the world by </a:t>
          </a:r>
          <a:r>
            <a:rPr lang="en-GB" b="0" i="0" u="none" dirty="0"/>
            <a:t>Martin </a:t>
          </a:r>
          <a:r>
            <a:rPr lang="en-GB" b="0" i="0" u="none" dirty="0" err="1"/>
            <a:t>Waldseemüller</a:t>
          </a:r>
          <a:endParaRPr lang="en-GB" dirty="0"/>
        </a:p>
      </dgm:t>
    </dgm:pt>
    <dgm:pt modelId="{7431DBBE-4880-48A0-9273-39DA61CBE47D}" type="parTrans" cxnId="{61731282-3C1E-4707-BDB6-8501B95AF38A}">
      <dgm:prSet/>
      <dgm:spPr/>
      <dgm:t>
        <a:bodyPr/>
        <a:lstStyle/>
        <a:p>
          <a:endParaRPr lang="en-GB"/>
        </a:p>
      </dgm:t>
    </dgm:pt>
    <dgm:pt modelId="{DE4B9C9C-4432-49FC-8A40-50B6DAF947BA}" type="sibTrans" cxnId="{61731282-3C1E-4707-BDB6-8501B95AF38A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</dgm:pt>
    <dgm:pt modelId="{08DA961D-64AE-45A5-BC67-BA9B806CF40A}" type="pres">
      <dgm:prSet presAssocID="{8AA9E2BF-4711-4E4F-91F8-95041D4104DE}" presName="parTxOnly" presStyleLbl="node1" presStyleIdx="0" presStyleCnt="9" custScaleX="76902">
        <dgm:presLayoutVars>
          <dgm:bulletEnabled val="1"/>
        </dgm:presLayoutVars>
      </dgm:prSet>
      <dgm:spPr/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9" custScaleX="86108">
        <dgm:presLayoutVars>
          <dgm:bulletEnabled val="1"/>
        </dgm:presLayoutVars>
      </dgm:prSet>
      <dgm:spPr/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9">
        <dgm:presLayoutVars>
          <dgm:bulletEnabled val="1"/>
        </dgm:presLayoutVars>
      </dgm:prSet>
      <dgm:spPr/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9">
        <dgm:presLayoutVars>
          <dgm:bulletEnabled val="1"/>
        </dgm:presLayoutVars>
      </dgm:prSet>
      <dgm:spPr/>
    </dgm:pt>
    <dgm:pt modelId="{2F07BE3D-33CD-49D5-81B0-91F198D11FEB}" type="pres">
      <dgm:prSet presAssocID="{D5BA4B11-7371-4503-B14E-FFA540D8EAD7}" presName="parSpace" presStyleCnt="0"/>
      <dgm:spPr/>
    </dgm:pt>
    <dgm:pt modelId="{7BDAD766-B372-4656-94A0-0FF5CF46931B}" type="pres">
      <dgm:prSet presAssocID="{EDE5E798-C126-45A0-99B1-65B2B73C32DD}" presName="parTxOnly" presStyleLbl="node1" presStyleIdx="4" presStyleCnt="9">
        <dgm:presLayoutVars>
          <dgm:bulletEnabled val="1"/>
        </dgm:presLayoutVars>
      </dgm:prSet>
      <dgm:spPr/>
    </dgm:pt>
    <dgm:pt modelId="{F058DB6A-38D6-4360-8563-A0D9FBB427EA}" type="pres">
      <dgm:prSet presAssocID="{DE4B9C9C-4432-49FC-8A40-50B6DAF947BA}" presName="parSpace" presStyleCnt="0"/>
      <dgm:spPr/>
    </dgm:pt>
    <dgm:pt modelId="{E958F9E7-9BA7-4DDD-BDE3-DB9953ED36F8}" type="pres">
      <dgm:prSet presAssocID="{54FE7EFB-7612-47DB-A689-34C60EC95DD5}" presName="parTxOnly" presStyleLbl="node1" presStyleIdx="5" presStyleCnt="9">
        <dgm:presLayoutVars>
          <dgm:bulletEnabled val="1"/>
        </dgm:presLayoutVars>
      </dgm:prSet>
      <dgm:spPr/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6" presStyleCnt="9">
        <dgm:presLayoutVars>
          <dgm:bulletEnabled val="1"/>
        </dgm:presLayoutVars>
      </dgm:prSet>
      <dgm:spPr/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7" presStyleCnt="9">
        <dgm:presLayoutVars>
          <dgm:bulletEnabled val="1"/>
        </dgm:presLayoutVars>
      </dgm:prSet>
      <dgm:spPr/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8" presStyleCnt="9">
        <dgm:presLayoutVars>
          <dgm:bulletEnabled val="1"/>
        </dgm:presLayoutVars>
      </dgm:prSet>
      <dgm:spPr/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8FBA0D41-CD45-4340-8108-1900D6A0F343}" type="presOf" srcId="{EDE5E798-C126-45A0-99B1-65B2B73C32DD}" destId="{7BDAD766-B372-4656-94A0-0FF5CF46931B}" srcOrd="0" destOrd="0" presId="urn:microsoft.com/office/officeart/2005/8/layout/hChevron3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34D55A76-23BE-40BE-973A-187633EEBD57}" srcId="{8C466045-E5D9-47F6-B56F-85E68F0884F7}" destId="{F564F4BE-02A7-44C9-9202-9F8F44004383}" srcOrd="7" destOrd="0" parTransId="{01524DB7-0E85-4D85-9173-91194671E6FB}" sibTransId="{0A4349DF-C8E8-4D64-9C45-533437183D3A}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61731282-3C1E-4707-BDB6-8501B95AF38A}" srcId="{8C466045-E5D9-47F6-B56F-85E68F0884F7}" destId="{EDE5E798-C126-45A0-99B1-65B2B73C32DD}" srcOrd="4" destOrd="0" parTransId="{7431DBBE-4880-48A0-9273-39DA61CBE47D}" sibTransId="{DE4B9C9C-4432-49FC-8A40-50B6DAF947BA}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F9FA13A7-2A20-45CC-ACB9-9CFAB5EFA807}" srcId="{8C466045-E5D9-47F6-B56F-85E68F0884F7}" destId="{3329E84E-C19E-4C7E-8FB2-A2AF2CBAB38B}" srcOrd="6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C8F639C3-8AB4-4556-9E9B-1DC4C350702E}" srcId="{8C466045-E5D9-47F6-B56F-85E68F0884F7}" destId="{54FE7EFB-7612-47DB-A689-34C60EC95DD5}" srcOrd="5" destOrd="0" parTransId="{89B7C1C8-AF6F-4BA9-BA28-5F3F104BC2A8}" sibTransId="{224243EA-D261-420A-B07A-A8AFCCD1FA01}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8" destOrd="0" parTransId="{81930CBE-8C9D-40C6-AAB8-67E0ECDB03AD}" sibTransId="{2F5F7177-3BD2-4C4F-A48F-BA75591C789D}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8C107D20-B896-4341-B9F1-5C5D1961B7C3}" type="presParOf" srcId="{4D32D036-6A13-443D-A95F-6CAE5E0DA523}" destId="{7BDAD766-B372-4656-94A0-0FF5CF46931B}" srcOrd="8" destOrd="0" presId="urn:microsoft.com/office/officeart/2005/8/layout/hChevron3"/>
    <dgm:cxn modelId="{E20193CC-14D6-496B-8E8E-67C5ABEACD6C}" type="presParOf" srcId="{4D32D036-6A13-443D-A95F-6CAE5E0DA523}" destId="{F058DB6A-38D6-4360-8563-A0D9FBB427EA}" srcOrd="9" destOrd="0" presId="urn:microsoft.com/office/officeart/2005/8/layout/hChevron3"/>
    <dgm:cxn modelId="{377762B5-CB66-432E-BBAB-D95F3C1C5678}" type="presParOf" srcId="{4D32D036-6A13-443D-A95F-6CAE5E0DA523}" destId="{E958F9E7-9BA7-4DDD-BDE3-DB9953ED36F8}" srcOrd="10" destOrd="0" presId="urn:microsoft.com/office/officeart/2005/8/layout/hChevron3"/>
    <dgm:cxn modelId="{3FF38E97-AA37-4B8C-87C4-FC938DD09438}" type="presParOf" srcId="{4D32D036-6A13-443D-A95F-6CAE5E0DA523}" destId="{3CC2109A-0232-4A63-9D86-A552E5F0F40D}" srcOrd="11" destOrd="0" presId="urn:microsoft.com/office/officeart/2005/8/layout/hChevron3"/>
    <dgm:cxn modelId="{8F82FE65-31D3-4F60-932A-6093DBDDDEE8}" type="presParOf" srcId="{4D32D036-6A13-443D-A95F-6CAE5E0DA523}" destId="{08823E04-2231-4E16-BEEA-BB8719FBAD70}" srcOrd="12" destOrd="0" presId="urn:microsoft.com/office/officeart/2005/8/layout/hChevron3"/>
    <dgm:cxn modelId="{83C30E5D-C566-4FCE-94B6-0F6E105FDF06}" type="presParOf" srcId="{4D32D036-6A13-443D-A95F-6CAE5E0DA523}" destId="{81AA7821-83E7-4B5F-B879-9E2344883721}" srcOrd="13" destOrd="0" presId="urn:microsoft.com/office/officeart/2005/8/layout/hChevron3"/>
    <dgm:cxn modelId="{02C5B315-7EF9-482C-988C-1ECE0C65E5FD}" type="presParOf" srcId="{4D32D036-6A13-443D-A95F-6CAE5E0DA523}" destId="{868F73E9-7852-450F-9B3F-70D6879DBE57}" srcOrd="14" destOrd="0" presId="urn:microsoft.com/office/officeart/2005/8/layout/hChevron3"/>
    <dgm:cxn modelId="{8A6DE7D7-64F6-4D0D-96D4-7B22235610AE}" type="presParOf" srcId="{4D32D036-6A13-443D-A95F-6CAE5E0DA523}" destId="{1A5EFEF4-BA87-4F41-8AD1-DA7491D019CA}" srcOrd="15" destOrd="0" presId="urn:microsoft.com/office/officeart/2005/8/layout/hChevron3"/>
    <dgm:cxn modelId="{BC6AE76C-19F9-40A3-9FA1-087FE8A0B2B8}" type="presParOf" srcId="{4D32D036-6A13-443D-A95F-6CAE5E0DA523}" destId="{7558EE4E-F6CC-4B86-A439-535F91E1AA6A}" srcOrd="1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5312" y="372113"/>
          <a:ext cx="1061086" cy="551916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1040: First compass used to navigate (In China).</a:t>
          </a:r>
        </a:p>
      </dsp:txBody>
      <dsp:txXfrm>
        <a:off x="5312" y="372113"/>
        <a:ext cx="923107" cy="551916"/>
      </dsp:txXfrm>
    </dsp:sp>
    <dsp:sp modelId="{A535641D-91AA-4A00-9B31-116E2B7CCB86}">
      <dsp:nvSpPr>
        <dsp:cNvPr id="0" name=""/>
        <dsp:cNvSpPr/>
      </dsp:nvSpPr>
      <dsp:spPr>
        <a:xfrm>
          <a:off x="790440" y="372113"/>
          <a:ext cx="1188109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1271: Marco Polo sets off for China</a:t>
          </a:r>
        </a:p>
      </dsp:txBody>
      <dsp:txXfrm>
        <a:off x="1066398" y="372113"/>
        <a:ext cx="636193" cy="551916"/>
      </dsp:txXfrm>
    </dsp:sp>
    <dsp:sp modelId="{E1CC8A25-BA2D-44C1-BB8D-848439C87CDD}">
      <dsp:nvSpPr>
        <dsp:cNvPr id="0" name=""/>
        <dsp:cNvSpPr/>
      </dsp:nvSpPr>
      <dsp:spPr>
        <a:xfrm>
          <a:off x="1702592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1492:  Columbus discovered America </a:t>
          </a:r>
        </a:p>
      </dsp:txBody>
      <dsp:txXfrm>
        <a:off x="1978550" y="372113"/>
        <a:ext cx="827874" cy="551916"/>
      </dsp:txXfrm>
    </dsp:sp>
    <dsp:sp modelId="{76E2E88E-708A-4B1D-A0F4-85975826C378}">
      <dsp:nvSpPr>
        <dsp:cNvPr id="0" name=""/>
        <dsp:cNvSpPr/>
      </dsp:nvSpPr>
      <dsp:spPr>
        <a:xfrm>
          <a:off x="2806424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1497: John and Sebastian Cabot discovered Canada</a:t>
          </a:r>
        </a:p>
      </dsp:txBody>
      <dsp:txXfrm>
        <a:off x="3082382" y="372113"/>
        <a:ext cx="827874" cy="551916"/>
      </dsp:txXfrm>
    </dsp:sp>
    <dsp:sp modelId="{7BDAD766-B372-4656-94A0-0FF5CF46931B}">
      <dsp:nvSpPr>
        <dsp:cNvPr id="0" name=""/>
        <dsp:cNvSpPr/>
      </dsp:nvSpPr>
      <dsp:spPr>
        <a:xfrm>
          <a:off x="3910256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1507: First true map of the world by </a:t>
          </a:r>
          <a:r>
            <a:rPr lang="en-GB" sz="800" b="0" i="0" u="none" kern="1200" dirty="0"/>
            <a:t>Martin </a:t>
          </a:r>
          <a:r>
            <a:rPr lang="en-GB" sz="800" b="0" i="0" u="none" kern="1200" dirty="0" err="1"/>
            <a:t>Waldseemüller</a:t>
          </a:r>
          <a:endParaRPr lang="en-GB" sz="800" kern="1200" dirty="0"/>
        </a:p>
      </dsp:txBody>
      <dsp:txXfrm>
        <a:off x="4186214" y="372113"/>
        <a:ext cx="827874" cy="551916"/>
      </dsp:txXfrm>
    </dsp:sp>
    <dsp:sp modelId="{E958F9E7-9BA7-4DDD-BDE3-DB9953ED36F8}">
      <dsp:nvSpPr>
        <dsp:cNvPr id="0" name=""/>
        <dsp:cNvSpPr/>
      </dsp:nvSpPr>
      <dsp:spPr>
        <a:xfrm>
          <a:off x="5014088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1540: Nicolaus Copernicus discovered the Solar System</a:t>
          </a:r>
        </a:p>
      </dsp:txBody>
      <dsp:txXfrm>
        <a:off x="5290046" y="372113"/>
        <a:ext cx="827874" cy="551916"/>
      </dsp:txXfrm>
    </dsp:sp>
    <dsp:sp modelId="{08823E04-2231-4E16-BEEA-BB8719FBAD70}">
      <dsp:nvSpPr>
        <dsp:cNvPr id="0" name=""/>
        <dsp:cNvSpPr/>
      </dsp:nvSpPr>
      <dsp:spPr>
        <a:xfrm>
          <a:off x="6117920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1770: Captain James Cook discovered Australia</a:t>
          </a:r>
        </a:p>
      </dsp:txBody>
      <dsp:txXfrm>
        <a:off x="6393878" y="372113"/>
        <a:ext cx="827874" cy="551916"/>
      </dsp:txXfrm>
    </dsp:sp>
    <dsp:sp modelId="{868F73E9-7852-450F-9B3F-70D6879DBE57}">
      <dsp:nvSpPr>
        <dsp:cNvPr id="0" name=""/>
        <dsp:cNvSpPr/>
      </dsp:nvSpPr>
      <dsp:spPr>
        <a:xfrm>
          <a:off x="7221753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1911: Roald Amundsen led the first expedition to the South Pole </a:t>
          </a:r>
        </a:p>
      </dsp:txBody>
      <dsp:txXfrm>
        <a:off x="7497711" y="372113"/>
        <a:ext cx="827874" cy="551916"/>
      </dsp:txXfrm>
    </dsp:sp>
    <dsp:sp modelId="{7558EE4E-F6CC-4B86-A439-535F91E1AA6A}">
      <dsp:nvSpPr>
        <dsp:cNvPr id="0" name=""/>
        <dsp:cNvSpPr/>
      </dsp:nvSpPr>
      <dsp:spPr>
        <a:xfrm>
          <a:off x="8325585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1969: Neil Armstrong was the first man to walk on the moon.</a:t>
          </a:r>
        </a:p>
      </dsp:txBody>
      <dsp:txXfrm>
        <a:off x="8601543" y="372113"/>
        <a:ext cx="827874" cy="551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29/11/2020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833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11/29/2020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693711"/>
              </p:ext>
            </p:extLst>
          </p:nvPr>
        </p:nvGraphicFramePr>
        <p:xfrm>
          <a:off x="6738950" y="2428868"/>
          <a:ext cx="3000396" cy="37055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val="1294977767"/>
                    </a:ext>
                  </a:extLst>
                </a:gridCol>
              </a:tblGrid>
              <a:tr h="22850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Key Vocabulary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203113">
                <a:tc>
                  <a:txBody>
                    <a:bodyPr/>
                    <a:lstStyle/>
                    <a:p>
                      <a:r>
                        <a:rPr lang="en-GB" sz="1000" dirty="0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330058">
                <a:tc>
                  <a:txBody>
                    <a:bodyPr/>
                    <a:lstStyle/>
                    <a:p>
                      <a:r>
                        <a:rPr lang="en-GB" sz="700" dirty="0"/>
                        <a:t>map </a:t>
                      </a:r>
                      <a:r>
                        <a:rPr lang="en-GB" sz="7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Representation of an area of land or sea. Map</a:t>
                      </a:r>
                      <a:r>
                        <a:rPr lang="en-GB" sz="800" baseline="0" dirty="0"/>
                        <a:t> (verb)  to make a map.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304682"/>
                  </a:ext>
                </a:extLst>
              </a:tr>
              <a:tr h="418920">
                <a:tc>
                  <a:txBody>
                    <a:bodyPr/>
                    <a:lstStyle/>
                    <a:p>
                      <a:r>
                        <a:rPr lang="en-GB" sz="700" dirty="0"/>
                        <a:t>compass </a:t>
                      </a:r>
                      <a:r>
                        <a:rPr lang="en-GB" sz="7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 instrument containing a magnetized pointer which shows the direction of magnetic north and bearings from it.</a:t>
                      </a:r>
                      <a:endParaRPr lang="en-GB" sz="7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250257"/>
                  </a:ext>
                </a:extLst>
              </a:tr>
              <a:tr h="330058">
                <a:tc>
                  <a:txBody>
                    <a:bodyPr/>
                    <a:lstStyle/>
                    <a:p>
                      <a:r>
                        <a:rPr lang="en-GB" sz="700" dirty="0"/>
                        <a:t>key  </a:t>
                      </a:r>
                      <a:r>
                        <a:rPr lang="en-GB" sz="7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Information</a:t>
                      </a:r>
                      <a:r>
                        <a:rPr lang="en-GB" sz="800" baseline="0" dirty="0"/>
                        <a:t> needed for a map to make sense.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13316"/>
                  </a:ext>
                </a:extLst>
              </a:tr>
              <a:tr h="304669">
                <a:tc>
                  <a:txBody>
                    <a:bodyPr/>
                    <a:lstStyle/>
                    <a:p>
                      <a:r>
                        <a:rPr lang="en-GB" sz="700" dirty="0"/>
                        <a:t>direction </a:t>
                      </a:r>
                      <a:r>
                        <a:rPr lang="en-GB" sz="7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course along which someone or something moves.</a:t>
                      </a:r>
                      <a:endParaRPr lang="en-GB" sz="7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31705"/>
                  </a:ext>
                </a:extLst>
              </a:tr>
              <a:tr h="203113">
                <a:tc>
                  <a:txBody>
                    <a:bodyPr/>
                    <a:lstStyle/>
                    <a:p>
                      <a:r>
                        <a:rPr lang="en-GB" sz="700" dirty="0"/>
                        <a:t>human </a:t>
                      </a:r>
                      <a:r>
                        <a:rPr lang="en-GB" sz="7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How humans affect an area.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58550"/>
                  </a:ext>
                </a:extLst>
              </a:tr>
              <a:tr h="203113">
                <a:tc>
                  <a:txBody>
                    <a:bodyPr/>
                    <a:lstStyle/>
                    <a:p>
                      <a:r>
                        <a:rPr lang="en-GB" sz="700" dirty="0"/>
                        <a:t>physical </a:t>
                      </a:r>
                      <a:r>
                        <a:rPr lang="en-GB" sz="7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Natural features.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55308"/>
                  </a:ext>
                </a:extLst>
              </a:tr>
              <a:tr h="203113">
                <a:tc>
                  <a:txBody>
                    <a:bodyPr/>
                    <a:lstStyle/>
                    <a:p>
                      <a:r>
                        <a:rPr lang="en-GB" sz="700" dirty="0"/>
                        <a:t>symbol  </a:t>
                      </a:r>
                      <a:r>
                        <a:rPr lang="en-GB" sz="7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A character, letter or symbol on a map.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89985"/>
                  </a:ext>
                </a:extLst>
              </a:tr>
              <a:tr h="203113">
                <a:tc>
                  <a:txBody>
                    <a:bodyPr/>
                    <a:lstStyle/>
                    <a:p>
                      <a:r>
                        <a:rPr lang="en-GB" sz="700" dirty="0"/>
                        <a:t>scale </a:t>
                      </a:r>
                      <a:r>
                        <a:rPr lang="en-GB" sz="7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How big or small a representation is compared to its actual size.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721970"/>
                  </a:ext>
                </a:extLst>
              </a:tr>
              <a:tr h="203113">
                <a:tc>
                  <a:txBody>
                    <a:bodyPr/>
                    <a:lstStyle/>
                    <a:p>
                      <a:r>
                        <a:rPr lang="en-GB" sz="700" dirty="0"/>
                        <a:t>route </a:t>
                      </a:r>
                      <a:r>
                        <a:rPr lang="en-GB" sz="7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A way of getting from a</a:t>
                      </a:r>
                      <a:r>
                        <a:rPr lang="en-GB" sz="800" baseline="0" dirty="0"/>
                        <a:t> starting point to a destination.</a:t>
                      </a:r>
                      <a:endParaRPr lang="en-GB" sz="8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746861"/>
                  </a:ext>
                </a:extLst>
              </a:tr>
              <a:tr h="203113">
                <a:tc>
                  <a:txBody>
                    <a:bodyPr/>
                    <a:lstStyle/>
                    <a:p>
                      <a:r>
                        <a:rPr lang="en-GB" sz="700" dirty="0"/>
                        <a:t>UK  </a:t>
                      </a:r>
                      <a:r>
                        <a:rPr lang="en-GB" sz="7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Great Britain and N. Ireland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31631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503708"/>
              </p:ext>
            </p:extLst>
          </p:nvPr>
        </p:nvGraphicFramePr>
        <p:xfrm>
          <a:off x="63962" y="85673"/>
          <a:ext cx="9778082" cy="2026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550">
                  <a:extLst>
                    <a:ext uri="{9D8B030D-6E8A-4147-A177-3AD203B41FA5}">
                      <a16:colId xmlns:a16="http://schemas.microsoft.com/office/drawing/2014/main" val="3081700729"/>
                    </a:ext>
                  </a:extLst>
                </a:gridCol>
                <a:gridCol w="2320383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2320383">
                  <a:extLst>
                    <a:ext uri="{9D8B030D-6E8A-4147-A177-3AD203B41FA5}">
                      <a16:colId xmlns:a16="http://schemas.microsoft.com/office/drawing/2014/main" val="1747315551"/>
                    </a:ext>
                  </a:extLst>
                </a:gridCol>
                <a:gridCol w="2320383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  <a:gridCol w="2320383">
                  <a:extLst>
                    <a:ext uri="{9D8B030D-6E8A-4147-A177-3AD203B41FA5}">
                      <a16:colId xmlns:a16="http://schemas.microsoft.com/office/drawing/2014/main" val="29039679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/>
                        </a:solidFill>
                        <a:latin typeface="Ink Free" panose="03080402000500000000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/>
                        </a:rPr>
                        <a:t>Geography: Maps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16619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Human Geography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9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</a:t>
                      </a:r>
                      <a:r>
                        <a:rPr lang="en-GB" sz="9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are maps created?</a:t>
                      </a:r>
                    </a:p>
                    <a:p>
                      <a:pPr rtl="0" fontAlgn="base"/>
                      <a:endParaRPr lang="en-GB" sz="900" b="0" i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/>
                      <a:r>
                        <a:rPr lang="en-GB" sz="900" b="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Maps use a birds-eye view of a piece of land and label the key features. </a:t>
                      </a:r>
                      <a:endParaRPr lang="en-GB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Can you find key features on</a:t>
                      </a:r>
                      <a:r>
                        <a:rPr lang="en-GB" sz="9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 map?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Key features such as: rivers (blue), paths (dotted), churches (a cross) and schools (S) and a hospital (H).</a:t>
                      </a:r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3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9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Can you find land and sea on a</a:t>
                      </a:r>
                      <a:r>
                        <a:rPr lang="en-GB" sz="9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map?</a:t>
                      </a:r>
                    </a:p>
                    <a:p>
                      <a:pPr rtl="0" fontAlgn="base"/>
                      <a:endParaRPr lang="en-GB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land is coloured green</a:t>
                      </a:r>
                      <a:r>
                        <a:rPr lang="en-GB" sz="900" b="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and the sea is coloured blue on a map. </a:t>
                      </a:r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Investigation:</a:t>
                      </a:r>
                    </a:p>
                    <a:p>
                      <a:endParaRPr lang="en-US" sz="9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</a:t>
                      </a:r>
                      <a:r>
                        <a:rPr lang="en-US" sz="9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you follow directions using a compass?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Physical Geography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9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are the seven continents?  </a:t>
                      </a:r>
                    </a:p>
                    <a:p>
                      <a:pPr rtl="0" fontAlgn="base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rtl="0" fontAlgn="base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seven continents</a:t>
                      </a:r>
                      <a:r>
                        <a:rPr lang="en-GB" sz="900" b="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are; Asia, Africa, North America, South America, Antarctica, Europe and Australia.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ysClr val="windowText" lastClr="000000"/>
                          </a:solidFill>
                        </a:rPr>
                        <a:t>What are the five oceans?</a:t>
                      </a:r>
                    </a:p>
                    <a:p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The five oceans are Atlantic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 Ocean, Pacific Ocean, Indian Ocean, Arctic Ocean and Southern Ocean. 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Can you name</a:t>
                      </a:r>
                      <a:r>
                        <a:rPr lang="en-GB" sz="10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4 countries in the UK?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i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four countries are; England, N. Ireland, Scotland and Wales.</a:t>
                      </a: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 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Field Work: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Can</a:t>
                      </a:r>
                      <a:r>
                        <a:rPr lang="en-GB" sz="1000" baseline="0" dirty="0">
                          <a:solidFill>
                            <a:sysClr val="windowText" lastClr="000000"/>
                          </a:solidFill>
                        </a:rPr>
                        <a:t> you locate the four countries of the UK on a map?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6977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39719"/>
              </p:ext>
            </p:extLst>
          </p:nvPr>
        </p:nvGraphicFramePr>
        <p:xfrm>
          <a:off x="97656" y="4221088"/>
          <a:ext cx="6595705" cy="19645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9141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1319141">
                  <a:extLst>
                    <a:ext uri="{9D8B030D-6E8A-4147-A177-3AD203B41FA5}">
                      <a16:colId xmlns:a16="http://schemas.microsoft.com/office/drawing/2014/main" val="713532813"/>
                    </a:ext>
                  </a:extLst>
                </a:gridCol>
                <a:gridCol w="1319141">
                  <a:extLst>
                    <a:ext uri="{9D8B030D-6E8A-4147-A177-3AD203B41FA5}">
                      <a16:colId xmlns:a16="http://schemas.microsoft.com/office/drawing/2014/main" val="2882917568"/>
                    </a:ext>
                  </a:extLst>
                </a:gridCol>
                <a:gridCol w="1319141">
                  <a:extLst>
                    <a:ext uri="{9D8B030D-6E8A-4147-A177-3AD203B41FA5}">
                      <a16:colId xmlns:a16="http://schemas.microsoft.com/office/drawing/2014/main" val="2041506241"/>
                    </a:ext>
                  </a:extLst>
                </a:gridCol>
                <a:gridCol w="1319141">
                  <a:extLst>
                    <a:ext uri="{9D8B030D-6E8A-4147-A177-3AD203B41FA5}">
                      <a16:colId xmlns:a16="http://schemas.microsoft.com/office/drawing/2014/main" val="1913737338"/>
                    </a:ext>
                  </a:extLst>
                </a:gridCol>
              </a:tblGrid>
              <a:tr h="144016">
                <a:tc gridSpan="5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 pictures or diagrams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Oceans and continents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compass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globe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atlas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1324460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</a:tbl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345289B4-2565-4EC5-981E-BE121D7D5132}"/>
              </a:ext>
            </a:extLst>
          </p:cNvPr>
          <p:cNvSpPr/>
          <p:nvPr/>
        </p:nvSpPr>
        <p:spPr>
          <a:xfrm>
            <a:off x="6738950" y="2000240"/>
            <a:ext cx="3016830" cy="3912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002060"/>
                </a:solidFill>
                <a:latin typeface="Georgia Pro Cond" panose="020B0604020202020204" pitchFamily="18" charset="0"/>
              </a:rPr>
              <a:t>“Geography has made us neighbours.” – John F Kennedy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66C2C24-EB4C-4472-B1BB-4B44A69297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375550"/>
              </p:ext>
            </p:extLst>
          </p:nvPr>
        </p:nvGraphicFramePr>
        <p:xfrm>
          <a:off x="95216" y="2143116"/>
          <a:ext cx="2158063" cy="1996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8063">
                  <a:extLst>
                    <a:ext uri="{9D8B030D-6E8A-4147-A177-3AD203B41FA5}">
                      <a16:colId xmlns:a16="http://schemas.microsoft.com/office/drawing/2014/main" val="263153224"/>
                    </a:ext>
                  </a:extLst>
                </a:gridCol>
              </a:tblGrid>
              <a:tr h="21852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 Skills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160173"/>
                  </a:ext>
                </a:extLst>
              </a:tr>
              <a:tr h="17368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Can you create your own map of a local area with roads, rivers and schools?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l"/>
                      <a:endParaRPr lang="en-GB" sz="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Exploring the local area of Throop. Having a map to locate features e.g. farm, river, roads.</a:t>
                      </a:r>
                    </a:p>
                    <a:p>
                      <a:pPr algn="l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 simple fieldwork and observational skills to study the geography of the school and its grounds and the key human and physical features of its surrounding environment. </a:t>
                      </a:r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25644"/>
                  </a:ext>
                </a:extLst>
              </a:tr>
            </a:tbl>
          </a:graphicData>
        </a:graphic>
      </p:graphicFrame>
      <p:graphicFrame>
        <p:nvGraphicFramePr>
          <p:cNvPr id="28" name="Diagram 27">
            <a:extLst>
              <a:ext uri="{FF2B5EF4-FFF2-40B4-BE49-F238E27FC236}">
                <a16:creationId xmlns:a16="http://schemas.microsoft.com/office/drawing/2014/main" id="{76C007E3-0A2C-4FA2-A1D3-6BB3BF7B63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5582736"/>
              </p:ext>
            </p:extLst>
          </p:nvPr>
        </p:nvGraphicFramePr>
        <p:xfrm>
          <a:off x="97656" y="5805265"/>
          <a:ext cx="9710688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0" name="Picture 2" descr="What you need to know about Michelmersh Green in the town of ...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09794" y="2143116"/>
            <a:ext cx="1302555" cy="1938334"/>
          </a:xfrm>
          <a:prstGeom prst="rect">
            <a:avLst/>
          </a:prstGeom>
          <a:noFill/>
        </p:spPr>
      </p:pic>
      <p:sp>
        <p:nvSpPr>
          <p:cNvPr id="2052" name="AutoShape 4" descr="data:image/jpg;base64,%20/9j/4AAQSkZJRgABAQEAYABgAAD/2wBDAAUDBAQEAwUEBAQFBQUGBwwIBwcHBw8LCwkMEQ8SEhEPERETFhwXExQaFRERGCEYGh0dHx8fExciJCIeJBweHx7/2wBDAQUFBQcGBw4ICA4eFBEUHh4eHh4eHh4eHh4eHh4eHh4eHh4eHh4eHh4eHh4eHh4eHh4eHh4eHh4eHh4eHh4eHh7/wAARCACSAT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ooooAKKKKACis3X9c03Q7UXGo3KRBjhE3AM59ACR/hXmXi/4pWVveSWk6zzKhGLezmXY4I/jlBOfouK5cTjaGFjzVpJHHjMww2CjzV5qK/roenXmtWNvP8AZkZ7q5/5426l2/HHT6mosa7ekbmh0uEnkDE05H1+4p/77FeQ6Z8ahauLe38Lwx23ULFLhie5Jxz9a37b43+HmhY3Om30UoH3E2uCfrxXDTz/AC+f/Lz701+h5lPifK6m1W3qmv0PQB4f02QA38b6k4yc3reaufUIfkU/7qil/wCEc8Pf9AHS/wDwEj/wrzNvjnpciOg0e9gJGFkDoxX/AGse3HFYmp+NrqO/TUtA8ZMYdgNwmoDJJOeBEFxx6A4qKnEGDSvCXN6afnYzq8UYCKvTlzd7aP8AG1z2f/hHPD3/AEAdL/8AASP/AApk2geG4k3Poekgds2sYyfTpXm1v8S4P+ESlS+16KfV3LbTZRspHHyKAR3IwT2zmrn27VfFWn6XDatfWsk4aa++2WpaG3ZRgfM2MDPIAyTxWizijNWpau17aGyz7D1Faj70rJ2uurtbffv/AMA1tS1LwjYRQrN4Ttvtk7ssdqtgkkhwepCBsZrJ1HXNM065EepeBtE0+Nl3o1wE3lfXy1jLD6EVVXxBq3gjXYNNmex1+2l5uJbRf9IhPG4soJOAOenSvV1nt5rIXeQYGj37mUj5cZ6HnpUUK1bFcyjU5ZR3Vl+Pf5WM8PXr4zmjGtySjuuVaer6/Jo8al+J3w/jn8tfBscsY4Mi2cIz9AecfXFVL74p+DlU/YfAVrIe3nQwp/JTXnvjttJvPGN6/h1JXtJZcxrsxlj1Cj0z0rR8N/DbxdrsLzW+nG1jXgNdkxbj7AjJ/Kvlf7azWrVlSovms+iTPi/9YM7rVpUaEuZpvWMU/wBDsNH+I+kanrFtp9v8ONLdriRY0VPL3Fj9UA/UV69a6BocsW+bwzpsDZ+41tET+gxXIeA/C/h7wOkc+t3Wk2+plRtlnuFVlzwcFiOCTjpXpB3blwBjvX1+VQxipc2LneT6WWn4H3uS0MxjQ9pj53ctlZK34LUzP+Ec8Pf9AHS//ASP/CuS/wCEh+GpvHsY9KtZbuMgSW8ekFpEySBuUJkZIIr0GvJfiV8Y/Cvg/X5NFs9P/tbW5yscqW6DHmZwqOwGWIz05xnHXIHfWqKmrt2PqcuwcsXUdOFNzfk7W9bp6fceiReH/DskSyDw/pqhgDhrJAR9QRxTv+Ec8Pf9AHS//ASP/CvGPCn7Rlvqmqppd54Tv1upJDEkVu6lzIuMrtcjnk4Gc8Y616LcfFLwdY6bbX2s302i+e5QQahCYp1wDyY/vbeCNwBGeM0oYmlNXUjXE5Hj8NNQnSd3tbX8joW8O+HFUs2h6UoHUm0jA/lQPDvh1gCuhaUQehFpH/hXgF/8aPh5H4j1LXry91fxA8kix2VmYGijt4gOQBu2tk85Iya6DT/jUdS1hP7H8iHTrmArDDfweSbWRRnLMD8yn2rlq5nQpfE+tju/1WzBq8YPa7urLzXfTzS20PUrvTfDdrdCGTwtbMu3Pmx6cjIPYkDim29t4HuJXhistBMqDLxmCIMo9wRxXy94q8ceKPEVwTqOrTGNXJSKFiiL9AOo+tc7JJJJI0kkju7feZmJJ+prwavFKjN+zhdeeh9PQ8PnKmvbVbS8ldfjY+0U8P8AhuRA6aHpLKehFpGQf0p3/COeHv8AoA6X/wCAkf8AhXy1pPxM8Y6VZx2dhqSQ20YCxxCFSqAemfXvWxp3xp8a2+oLcXU9rdw5+eBoQqkexHIrrhxPhHbmTR5tXgHMIt8kotdNWn+VvxPo3/hHPD3/AEAdL/8AASP/AAo/sHT4h/xLxJppzkfY38tc+uz7hP1U14NrHx48RXEOzTdNsrFxJu3tmQlP7pB4/H2qfSvj5rMUW3UdGtLls/fjcpx9Oa6FxFgea3M/WzON8E5soc3Ir9uZX/y/E9wZtdsmPyQ6pBk424imA7DB+Rj6nK/SpbHWrC6nNt5jwXI6wToY3/AHr+FeTWXx/wBOMBN54fullB4EUoKkfjTr743eE79hb3mgXstvgNvbblWxzgdQfcGt1neAa/iL8Tjlwpm8W17B/ev8z2iivM/DnxF0W6OdJ1Se7hVSz2l5EyyxKPSQAj8GP413mga1pevWC32lXkdzCepU8qfQjsa76WIpVlenJP0Z4+JwWIwsuWtBxfmmjQooorY5gooooAKKKKACse71Se6uJbPSQh8rK3F6/MUBHVQP43Hp0Hc9qjmlm16R7axuHh05G2TXMZw0xHVIz2HYsPcD1rYtbeG1t47e2iSKGNdqIgwFHtQB5d4r8O+MdV1zHh/UTb2MyhLi8mJ8yU9z9wED0C/L6VSi+BViY5Tc+IrqSduVdYFUA98gkk/mK9ioryqmTYavN1K6cm+7dl6I8StkGDxFR1cQnNvu3ZeivofK3xF8H3Hg65itmvIrmKYna6KVZsY+8D06jjpXIV61+0RJaXPiCJWv4hcWyrH5CksdrAksR2OQPzFeV+XD/wA/A/74NfnOa4eFHFzp0vhW2p+UZ1haeHx1SlR0inpr/XUhpU2lwGJVc8kDOBUvlw/8/A/74NbPhvwrqHiB9un3Fl1IUTThCxAycA8/jXFTozqSUYK7PPpUKlWahTV32R7t8NPCPgKHT0utJktdan433ErCRg3X7vRPyzXO/F7xr/wi2qrpPhiCyt7iQCa+lESPuJJwpBHXuSeeRXlOgavqvhK/u5ILXybue1e3DTIQ0YbHzL0544NQ6FpQ1S+jjurswebKqZKlmYsevsPc8V9HPOebDRw+GpqE+ttLf8P6n1lTP+fCRwuEpKnU6taW9G9bvrr99z2j4aeIPC3iLxbDcR6Mi69JZ+deXW3anmjAbYpJ655PH416tNEk0DwyDKOpVh04IxXi1t8M/wDhGb6y1OyutX1gtMAVsNsW1OpJfd046DrXtacovBHHQ9RX1mTe3VKUMRFKV+nW/pp66n22QfWVRnTxUFGSfS2t/TRvvq/M4nwV8NdE8L61capbyTXUr5EInAPkg9cEdT7129cF428d3vh/xzp2gx6bFNaT2L3k07M+4bWxsQBSCxHqRWcPjDp0sRmtfD+qzwDaGlwiKpbywAST6ygE9tpzXpYfDUsNDkpRsj18LhKOEp+zox5UdxqPhnw7qWqw6rqGh6fd30AxFcTW6u6c54JGRUms6zpulXGnxX10YWvbkW0ACkh5CrEKcDgYU8nArzqb44aMrSLH4d1yYhlCiOJSeUjchhn5CBKuA2CxBA6VX+MHg7SrDwd4j1d7zxBnUZUur+e2VZ5Y44gWCqrYCRjvyMEA06rcIuUUe1gacMVVjSrTaWy67v8ADv57dbm58ebfxlP4Ti/4RDX7XRAswF/czMVKwkYyrBSQckdOfSvGP2fvBOpQeJ/Fmta9ZxJFYQtDBrEgaSSOUBt09twVf5fmz2yuM5Ncj49+MfibxppT6Rpt9d2NnCixHcyrJdqeC0jKMBjwcDAHPWuUvtS8U3enxxXnibXHCR7Cr3UsiOGyWHXBHX6jFeRWxVOdVTSbsfo2WZFjMPgJYWpKMHLfTW109Wt+2ulvmV/GVhpmlSy/2Dqeo6pKt47SXzx7FYKcrIn8QJyck+lczqupahqt497qd7cXty/3pZ5C7n8TzWwYLi6vylnDHf3CYiRYny0rEbSdo5OTk/jzVa80K/j0mbVZtNurSCKf7O7SJhPNHVBnnd147YrzZpvZaH2uHcKaSm7y7u19TGr0fR5muNMt5HB3lBuyMc1zfgnw/L4gv0tbXTb7UpCCZI7UcxAdCeDxXW6fZx6THPFbfakJcA+Y+THjsDjivHzK3KkzpdWLk4x3Q4qw6giipRcTD/loW/3vm/nT08udwvksrHrsPH1weleNZPYd2tyvRVqWGCMH948ig4LIBwfTBpjNaMxOyWMZ4wQ2RQ42BTvsQUVato7f7RHmUtyDjZxx2P1pJv8AWGK52q3UOgHT3xT5dLi59bHo/hL4L61r2g2ernVLOzju4/MSN0ZmCn7pOOOa3vEvwm0fw18O7vVr77Td6rb2xDCCQmIyFhhwMZGBnrxXnfhrxl4k8PXEN1ba1dT2kA2G2NwSpQ9grZC9ODjivqvR7qS/t5rbUIE3gAEYyssbDg8+oOCPrX1uVYXAYunKMYWna13rq+v4H51xDmGb5bXhOpVTpt3tHR2T+F9dmjzP4JeCNDjtovEWleJr6/jdNksUYa3USDqGUHJx6Hg16fe6Razsk0Bazuox+7ngwrD2I6MPYgiqvhXwzpnhlb2LSYzDb3U/neV2Q4wQPatuvpcBhVhqKhypPrb/AIJ8JnGYSx2KlV53JdL2Tt52stDIs9Tnt7tNO1hEinfiC4TiG49hnlX/ANk/gT216hvbW3vbV7a6hSaFxhkYcGsyC4k0e4isb2WSa1lYJbXL8lT2jc9z6MevQ88ntPKNmiiigArG1KSTVLuTSLV2jgjx9tnU4IBGREv+0QQSewI7ni3rl7JY6e0kCCS5kYRW6EEhpGOFyBztHU46KCe1P0ixj06wjtUZpGGWkkf70jk5Zj7kkmgCxBFHBCkMMaxxoAqqowAB2p9FcP8AFzxlq/g3TbW90rQX1gMJmuI48l0RIywZQOvzYyPTJ7UAdxWP411WXRPCuparDF5sltAzqucc+tcGPi3dSxSwWfhDULm+jhLlTIqRhgm4hieV9gRkjmtDwF4wl8dx3+j654ea1hlhZlZX3RSxYQEZ4IbLn8qzqxlKnJQdnbT1Mq8ZypSjTdpNOz8+h85X93c315LeXkzzXEzF5HY5LE1BXV+O/C8Ph+6DLJJ5Mk80e1fn8plbhCeOdpU/jXOLbPKyi2zMWIAVR82ScYx9a/Hq9CpTqOM9z8FxOHq0arhU+Ir1p6VrEum2NxbW8KK9xJGZJwSJNinPlg9gTgnvwK6jT/hN41u1tnbT47ZJzyZpQpiHqy9R+Wa0/C/wquj42TRvEsyQwi2a6HkSAmZVdVwD/Dyw7ZrsoZZjuaLjTavpdq256GHyfMeeLjTcb6XastfUl8K+G9e+JV5Pq19cJZ6c0p3Tf6yUkfwKTzge/AzxXsmheC/DukaXHYw6bBKFC+ZLKgLysB95j3/lWpomlafoumxadpdqltaxfdRf1JJ5J9zV3vX6Hl+U0sNHmqLmm929fu8j9TyvI6OEhz1VzVHu3r627IbGiRoEjVUUDACjAFOoor1j3COWCCV1eSGN2X7rMoJH0pBb24QoIItp6rsGDUtFAFWHT7G389obOBDPJ502EH7x+PmPqeB+VfI/jLxb8Wte8bax4Lsf7UNnqV1Lam0ltCRHC7sgy23KoUAOc4xk5r68vbmK0t2mlYKAOAe59K4a61S9lmlke4dWcbSiHAA9K+X4izuhl/JCTbb6Lt5/13PpOHsR9WlOo6UZ9ubo+60/yOf8MfBPwX4b0EI2k2uqantENxPcyYV1Z13kKcgYXOB14685rN1b4Sw3UN14et1XUYrK0k/s68m3Q3Fs20eXbyOPlmjIJAOMgA5OQK6aI/OASeeM10lh4oADC8gwezRjr9a8jLeK8DiW4YiCprp19b6LyOqrisxpydRVHNvXX9NfXRW87rQ8E8DeDZvh3a2fxJu7R7+fdLatp3kFTbS52bi/U4KuN2CDkY65q5rPxFsvEmk3emeJvh/Z3lq8ryRCHchSY9WJIPzc8kYNe12niGBZWubizPmuNrNG3BA6fKTjv1ryv4/6rDfRWAbTJ4bWKV3WRyMTSMoztIz049OlbVM2w9Wm5YOvsr8vL6Xbuv66Ht5bif7Qxiji6F5vaSk1ZLVJJW277vqch8Eza+HfEp0nzkt9L11TDex3EpiaLGcMrgDBzxjIzUHxJ0eHw74uutJsYZGt4gGjL3Qkd1bnPufY5rn9Ls21a+jsY7mFXuJAEaZxHhzwAfaoda03UNG1aew1GB47m3fbIrcjj37ivLrYydXDqM43s9Jfpt8z7SlgoQxzqxqayjrHvZ6S36LTYntLW2nkMs6kRDg7CF/MHpjuRUd9GLRGTyf9avytggAZ/WorlQZRPLOWjYAphssfbHan/aGiVTIu0vJuZQB8ye9cTatax6KUrp3v5FKOR4zmNip9qk85G5kgRm7tkjP5U97KQY8tllBAI2nk/getN+x3OdrRMrdlbgn6DvWVpLobc0HrcQTKissMewsMFtxJxWn4S0OPXr6e2l1iw0zy4HlD3cmwSMBwoJ45OO/A55rGIIODwaltLia0u4bq3bZNDIskbbQcMpyDg8HkVVOUVNOauia0JunJU3aT2e57B4B+HVhp3in+zfGfkMkyJJYssreVdScMQjYAOBwQeua9a8eywaadJ1KW8ubaOK7SAxwXAi8wOQOQfvAEDj0Jqv4C1Ww8f+EtO1jUtNhae3m3BXXKpMnG5SR+Pt+FNg0Xwnf+ILyTVbyz1XVdOmDSxzTbha7wGjyjEhSRgjt6Y6V+hYTCRp4e2GSalZp+W+ve3Q/GMyzKdbG82ObUoXTitVfZ8uul+r+47Siq1pfWN0zJa3UEpVmQqjgkFTgjHtVmvbPlAqK7t4bu2ktriNZIpF2sp6EVLRQBj6TNPYXg0e+laUFS1lO/WRB1Rj3dfzI57Ma2Kpa1Yf2hZGNJPKuI2ElvMBkxSD7rf0I7gkHg0ujXw1DT47koI5MlJo858uRSVdc98MCM9+tAFaUfa/FEaMMxWFv5vXgyyEqD7FVV/wAJKtS3FxFfxQm1MkExIEif8syBn5h6Hnke1VfDmyUahfLjNzfShsdjEfJ/9pZ/GtWgadgrylfE3xXhutXI8IRzxSXofS/NIUJaYcYk2nPmZQH/AIGK9WooEeVQ+MfitJfi0b4e28a7B/pBnPl7jjJx1wMn34pn/CYfFK10icv4G+138QURxqCBMTKylt2cABADjrzXrFFAHE+MfDNv4i8GXct5ZSQ3txbJciFAC0VwqHpjqeSp9cV4V8JzZ23xG0v+1m+zxxzHPmfLtkAOzOenzYr6rrD1zwj4b1u4S41PR7W4mQ5DlcMfYkdR7GvAzLJvrFeniKVlKL2ez1ufMZvw/wDWsRTxVBpSg72ez1vq1/kE3ijTF8R2mg27Nd3dwGZjBhkhUDOXPb6VBrwu4L6HUG0m1vgh8keVJtnCMythd3DcqpI68cVxXiHwTqfg+31HXvBmoSR5A3WvkqzBM5IVzk4HXpnA616JDqdjBoMWoahqFsY4rQXE05YbdoXLSfTrXVRq1aznTrrlktVta3Sz67X1SO3D1q9dzo4lcklqtmrdLPrtfVL0HWWs2M9xJam4RbiNQzxtwUBA+8emeR0NaKsGAZSCD0Irgbb4tfD6W+t7aTWIbVbqJpYZrmMxRuocpnLDA5U8Ng8dK63RNU0rWEe80a+tb63yFMtvKHQnr1GRnkV20q0ZaKSfoehQrxnopqXoaVFFFdB1BRRRjmgDivFF3JJqckbEgRfKi+nfNZTkMF3dSOv4mtTxFbyRajK0wJMh3KxHGPqKzRGSRuUHnbgNx9K/Cc49tLHVvaXvd7+un4H1mG5VSjy9hgUqQxIA6g+tGIypb5hzSyBQwU5GB2FI64RducHNeW42ujouKVURjLdzjFNutJsPEWl3Hh/UBmO5G6GQ8GGUD5WH8jSyAgKO2KIiU/edCOn1rpweKeFxEaiW267rqvmgvJe9B2a2fZ9D5s1fT7zSNVn029heC5gkKsjDBB7Gu5sfG3ibV00/SbuwtNTlJECxT24LXKk42sfvAD2xjrXofjXwjH411Sz1KXWotJ8qLyrrEe5pgDww98cc12vw98HeGvDuno+kQm4lJObudcyse/OBgewxX32VYT6zVf1eraEtd1dr/D5ba6H0eY8T4N4SE61LmqrpZ2T/AMXn5XZSPwr8FXOmrHN4fgtp3h2sYpXJiYjnaSex714H8UfA994PvUe4kje3uJHW2IOWKKBhm7AnPT2r62rifjT4X/4SfwRcxQxhr20/0i2Pfco5X8RkV9LmuUUauHbpRSklpbS/3HzHDvEuJw+NjHEVG6cnZ3bdr9VfbXfyPlzw/p2qatqcWm6TDLNczNwifzPbA96734k/DfWvC2iLqskyX6EBLmWFSBCCR1z2J449TmvR/wBmvRrW18FHVmso0vbqZx55U72iGMDntkHp6V6Zqthaapp0+n38Imtp0KSxnoyntXmYDIIVcHzzfvSV15dv+Ce5nHGNXD5mqdOPuQdpd5d/S3T8ex8ZJZC7kWQbzLO2RGuOCcZ5PHcH8a9G0b4Hazd389veaxZQLAUEnlqztllzgdB0IrS8ffC26OrarqvhvZNFbSof7OiXa3KqcLjjgHpgcY69K9E+CE+uTeC0/tqKZQsn+iSTHLyRFVIOe4yWAPoBjisMBlEHiXRxMH5Po7f1/VztzjiSqsEsTgaq6Jp2um7Nb9l5a730Nvwf4fj8L2VvpNnd7rGK3VY4mUb2k3MZJCe+dw47Yrl9c+DfhXV5dVnuZ9R87VpfNvGE+Q7B2deCMDaXbHpx1xXTeIrWObW9O1CG6VLrTdxaNslTHLhckAjnKjBz68Gty0mFxbpMFZNw5VsZU+hxX2NFRhenFWS29P60PzHFOdW1acrylvp1/W61v5nF6B8MNB0XxlF4ptrm/kvYkmRFlkBUCXG7oB/dB+ua7migcCtzkCiiigArItQ9n4ouoOPIvoRcp6iRNqSZ9ipix7hq16yvEGyGbTL58AQXqKfU+aDCB/31Ip/CgB3hVvM8OafMSC08CzOR3ZxuJ/MmtOszwkNvhbSk5+SziQ56ghADn34rToAKKKKACiiigAooooAK8F/a0vNFsvB9toVnEkep3V4t00VuoU+XtYM7gdckAc9cZ7V71Xyf+1lp2pad8QU1t7VUt763WK2uEYnOxcOCOzfN+WPevNzWTjh27eXoeRnc3DCSaV+npc8dgje5tXMixlgu2I5wxIK8D1wDXUeAfGOreCdQku/DuoRI2HSWO4GYZumCy5+uCDn8zXL6nKuFtViVTEzFnAxvJxzj8Ko18nGo6crx3Ph41ZUpKUHqup9q/Av4kT+O9PvY9Sit4760kA3wAiOVDyCM55HcZNel1+eFhrmsafD5VjqVzbIFKDypCuATuOCOmTivTPCn7QHjfSr23/tSWDVbCMBXheMI7DHUOOc/WvfwucwUVGte/c+nwXEFNQUK979z7DorJ8H60viLwxp+uJay2i3sAmEMn3kz2Na1e9GSkk0fTRkpJSWzKmp2EN/DslyrD7rjqtZkXhi2UgvcSt8244AFZ3xH8e6f4JfSFvbeSf8AtG7ELlGx9niAy878H5FGPxIGa5tPjVpMTXX9o6HqdmlrNcLNISjoqRNdKDkHlmNnN8uMADk+vm4rJsDi6vta1NOXc6aeJq048sZWR2ereHrUxtPA5iKISVPIYgfpXMbSBhmGefu8/wD6ulavh7x/4d8T+I5/CtstyL1bJrmVW2MgQFFZdyOw3jzUyP8AaFUtWtRZ3stqp+6eM/3T0r4TjDKKWEccRQgoxejt36aei6Hr5biZVLwm7sphkxtwxH8qcQoQqSTg+nSmAbZBnnkdO9PkZjIQ2ME/hXwaemvoesWtL0+a9nEcAbbxvc8BRXd20KW8CQxjCIAAKj021htLRIoVwuASe5PrVg1+z8O5FDK6PM3ect/LyX9anzGNxbxErdEFIQSR029waWivoziKVtplpb6lJfwo0ckkKwlVOE2qSRhemcsefertFFKMVHYqU5Td5O55vqeu6ppvjm0svslpBqE9wiXCoMLqNoTgSIT/AMtI+crycE9Riun8ceLtJ8JaYbm/kzMyMbe3X70pHYeg5GT2zUPxH8KL4q0WOGG5NnqNpKLiyulHMcg/XB7/AEHpWD4r0vR/E2l6fp/jKw1c3dm3lm5gtnCvJtG912bsIxA6+1eVU+sUFUjF6vWLe3n8/wAH63PoaKwWLdCdROyupqPxabNd107rbawvwu8ZHxRpmrahq00EMJvPKiiRCuxdgON4+99faur8K2mlaXp8emaXJNJFtNwGkcuWDsTuLH1Oa52x8HaXptlo2maTqxtbawlZ2HmjfNK5VgH9cqGGPcHtXXTR2+pQSLHcJJbujRSCMg57feHIxW2DhVUUq1nJdfXVnPmdTDynJ4e6hJ7bJW0Wlt2td+upcUbQAM/ic0teP/Ej/hOvB8mn6lpGv3F7p0SGFrdrbdsAH3nIGD9Tiuk+H3jLWtesJbTV9Dew1ZIUmjUnYs8bdHXPp3616bhpc5J5fNUVWhJSj+P3M7zvRVa3uCCsFzhZsfg/qRVmoOBqwi45ArN8UN5ehXFxnH2bbcZ/65sH/wDZa06zPFah/Dt9BzmeIwLj1f5B+rCgQeHMpa3Ns77pIbycMMY2hpC6D/vh0rTrJt/9F8UXMWAsd9As64/ilTCSE/8AATCB9DWtQAUUUUAFFFFABRRXKfE7SLzxJ4bl0TStQW2vzJFPhbpoW2K4J5T5sHGMcA9M0AdXXI/FrwVaeOvBtzo8wRbpQZbKZv8AllMAdpPseh9j9K5mPwx8WreEJB4vsGMdvFGqFT5ZYRxqSNylhgrKxyWLbl6YNP8AB/hDxxp3i8ape+MnvrdLki7tjNvV42+0Ps2lfkIM0GMY4Q9QQKipCNSLjJaMirTjVg4SV0z5a8U+G/E3g2eTT9cspbSeN0aJjhkdDuztYcEEgZHtXPFI7hC0K7JBksmcgj1X/DNfVX7XkcTeDtJd4VY/bWUvnDBfLZiB9Si/lXy7aTRsyxQqYScgqTnfkY69q+NxuGWHrOmnofn+Y4SOGrukndGdXYfBnRbPxD8S9F0rUIXmtJZ90qKcZCgnn2yBmsC30m4utVstPt8ebeyJHCJDtwzNtAPpzX1Z8FfgovgfWl1/UtUS9vxAY1jjjxHEW6kE8njjpTwGEnXqqy0TVwyzAVMRWTS91NXPYY0SONY41VEUBVVRgADoBTqKK+0P0Mjmt7eY5mgjkO0p8yg/Keo+nFR/YbHkfY7fnr+7HPX/AOKb/vo+tWKKAK9vY2VtJ5lvZ28L7Nm5Iwp28cZHbgflXGeJJHuNYnOzAQ+WMDriu7rkPGVqialDMo2+cvzfUHr+WK+O43o1J5cpReikr/kvxZ6WVSSrWfVGOQ67cx8Y5JH9ackby7YoUMjk/KoGc1G3ysxcg57A103g+0ljL3TRoI2UKhJy2c81+eZTl7zHFxw6uk93vZf1pr1PZxFZUabmXmvU0nSbf7ZnzfLChF5JYCtCzkkltY5JE2OyglfSsvXLG5vtRs1Cg2yHc59DmtjHGOgr9cwH1j6xUpyuqcFGMbrfRXd+vbTQ+drcnJFr4ndsWiiivYOYKKKKACiiuS+LXie78JeDpdVsYopLkypFH5v3QWzzjv06U0ruxrRpSrVI047vQ3tbvtL0rT5dR1WaC3t4lO6STHTHQepOOnevFvE3x13aYbfwxpn2W481lElwoZRH2ZQD94+hyB715d4o8Y+JPEw2azqktxCH3rCAFjU+wH9c1gV0Qopas+1wHD1Okr4j3n26f8E+kbb4n2r/AAmm1dtYtJteihCvCUCN5xPA2dx7jiu28J3Vl4p8N6P4gmslE7wiSNmHzxt0OD2zjtXxxXt37OHjMw/afDOpTSGCON7m2kY5WJFGXU+g70p07K6OXNMlhQw8qtHdO/y7fI93ljjlXbIoYZyM9jR5n77y9jfd3BscfSs2x8QaDqWkQala6vZyWN1F5kMwmCq6E43Antmq9j4h8PQqbI+I9OlkgVMlrpM7Wzsyc8khTz3wa5z5DobMk0KzJAzAyPllXGTgd/p059xWb4j3yrYWsbqrzX8PJHaM+aR+KxkfjTE8VeGmupLYa5YeZEm98zAKF+Xnd0/jTv8AxCgMLzxUkagvDp9uZCx5BllJC4PqqK+faQUAS+I7eaS0ivLRC93YyC4iUDJkABDoPdkLAdt209qv2dxDeWkV1byCSGZA6OOjKRkGpawyw0G/beNul3cu7f2tpmPIPojk5z2Yn1FAjcooooAKKKKACvOvEvwym1jxbqXiNfE19aXN/aGwaONBtS228IO+4SfPuz7Yr0WigDyh/hDeLc27W/jXVoIYZHfyVZsZJXBHzdQECc5G1mGOciZfhTd28tw2n+K7uFZoXjRZIvM8pmtUg3rlupKbmznPAGMZr1GigDwz47+Gm0f4DWOk3OoyX02nXKhbmQfM4w+ByT2IH0FfKaYDjdkDPOOtfenxZ8MDxb4GvdKVxHMNs8LEZG9DnH/Ahlf+BV8m/BDwfZeKviRHo2qRTS20SNPII1yjKpHDHIIU56g5zjivms2w854mPKvi0Pj89ws6mMgor4tDvfgB8Mb7UvF1r4w1WGEaTbAT2jxyrIl0/RcDkrt6kEDnHpX1BVHQtI03QtKh0vSLOKzs4RiOKMcDufqc96vV7eEwscNT5Vv1Po8Bg44SlyLd6v1Ciiiuo7QooooAKoa9Zte6c6RrmZfmj5xzV+isMVh4YmjKjU2krF05uElJdDjrHw3fNOPtGyOPHzHdk/Qe9dbbwx28CQxKFRRgCpKK87KciwmVp+wTu+r1fobYjF1MRbmCiiivYOYKKKKACiiigArz7476LqviDwlb6To+my3ty94j5V1VYgFblixHr/nv6DRTi7O5vhq8sPVjVitUfOmg/AfxBcybtY1KzsIvSLMzn+QH61X8efBnUdBtDf6Xffb7OKFpLgyJtdCvoB1B/TBr6TqK7t4Lu1ktbqFJoJVKyI4yGB6g1p7aVz148RYz2ilJ6drf1+Z8PRI8siRxI0juQFVRksT0AHevoP4VfCb7HoV9P4jeSO61O28jyoXKvBE33gW7Mehx0HFdl4L8H6LYk6hJ4P03Sr1ZP3W2Tz2ULwGBI+Un2/GuumljgheaaRY40BZnY4AHqTTqVb6I3zbPJYmLo0lZddtfLQ89m+Dfg2S2is1jvorKJHjjtkuWEaozBtoHoCMge5ptr8IPBqQtbxfbT5dsbXPn/MmUlXIOOGCztj04x0rp7TxKmrTonh62OoQeZia7JKQKB12tj529lz7kVY8P6LJpk15eXWpXV9dXbl5GlfEaLk7VRB8oAHGcZNZW7ngSpcifPo+3X/gHB6p8G/AdnoE8VwdRSzWF0dVuG+ZGkRymB1yY1AH4Cu+8JabJpmiRQz5+0Ph5stuIOAAue+1Qq577c96ht2/tzUY7oc6ZaPuh44uJgSN/+6vbrlueNozuUjEKZcQxXEEkE0ayRSKVdGGQwPUGvG/iv8FtJ8ceOr7xb4o8R6tpWmWulwwwjT7/AMgL5bTPK8mVIxhkwc9jmm/sq+BbPw7oOp+J7S61ie21+YSacupXBklSxTIhZs4AZwTIeOA6jtQB6db3EmiSrZX0jNYs2Le7c8R5PEbnt2Ct36deu3TLiGK4geCeNJYpFKujjIYHqCKxwt5of3FmvtMz90Zea2Ht3dPb7w9+wBt0VFaXNvd263FrMk0TdGQ5FS0AFFFFABRRRQAjqsiMjqGRgQykZBHoa8Isfhy/gH4u/wDCYrdSw+GgrfLb7iYyw2rG6qCSg9fYGveKCARgjIrCth41bN7rVHNiMLCu4ye8XdFSC8e5nhe1jjmsZIt/2hZe/Ybcc/XNW6RQFGFAA9BS1sjoV+oUUUUxhRRVS71TTrTULPT7q+t4bu+Z1tYXkAeYqpZgo6nCgk47UAW6KqnUtPFytsb62E7RtIsfmruKAgFsegLKM+4pbvULC0tpbm6vbeCGFWeWSSQKqKoyxJPQAdaALNFVrfULG4iMsN3BIgLAsHGAVYqfyIIqyDkZHIoAKKKKACiiigAooooAKKKKACiiigApk8UU8TQzRpLG4wyOoIYehBp9Q3t3bWVu1xdzJDEvVmOPwHqfagCSKOOGJY4kSONRhVUYAHsKxJZD4glktYWYaUh2zTKSDcMDyin+72JH0HeneTda7zeRS2emcFYCSstx/wBdP7q/7PU98dDsxRpFGscaKiKMKqjAA9BQARRxxRLFEipGgCqqjAUDoAO1OoooA84+OPh/xV4xs9I8I6PDHFoGoXinxFdmcI62aEM0KL1JkxtJHQZ9a9EgijggjghRY441CoqjAUDgACvO/GvjzXdI1bX7TTdGSc6RZLcRwSQymS+DITvhK8FUbhl5bg9MjPO658UvGlnFcfY9C0+4MEeozRy+TMUu0tWh2eWAcjzBJIB1yYmIyKAPaaK8Vj8beKDr5+2SK8Eev3kMMaxyRbIEtmeMvj5ZEJ28nqSO9RwfFrxiumh7jw5ZGef7K0UyRTLDbrNEzfvcknhwFLAgDPIoA9ZvNJZbh77SpVs7tjukGMxTn/bX1/2hz9elJba0iTraarCbC6PC7zmOT/dfofocGvMNT+I/jZNRvrFNI09FjL26tDHLI6y/ZTKrqT8rKH+XGOav+APGmv67qWjaHr2kwXVteaXFPLeR27Y87ytziRGIMXzcD5SCcgEHigD1aisZtKvbPLaNqBiXHFvcgyxfhyGX8DiuX8Val8Ro/Lh0210mzLAq1zIkk0answ2gn1PzAAdMmtqFH20+XmUfN6Iic+VXtf0PQaK+UviFD8YIYXnt/iAutWqKcnS51G44zgIhLE9uleNDxL4qtpG/4nurxPkqwNy4OcnI6+pNfcZfwI8dS9pTxUX6Jv8AOz/A8fEZ0qEuWVNn6FX99ZafB599dwWsWdu+aQIufTJqKHVtKmVGh1OykD/dKzqd3055r89Z/EniCdZVuNZvbhZVCSLNKXDADHQ57VmpNMm3ZNIu37u1iMfSvWh4aPl9/Ea+Uf8AgnJLiJX0h+J95fFvx/Y+CNDaSSTF9Oh+zZiMiqem5gOcfzryT9njx7pF94nSDxJq+pXOv3QfyJr6V1iG452RruK4PbIB4r5tnvr24dWuru4uCq7R5krNhfTJPSvSPhXffCS08m+8YprranBIrRCIkwptOVIIOfwr0Xwjh8uyypSfNOcusFr5adu+upgs1niMRGWiS7vT/hz7coryGb41+AF0ye607xfM80cTOlpPbvuduw3Mv8jXK6N+0UtxZyzarLo1hKn3Ioobicyf+ghfzNfndLhfNKsXKNJ6d00/utd/I9+WZYaLSckfQ8jpGjPIyoijJZjgAV5T8R9R+FsvjLT9Q8ReK/s+r6YqfZVhuiBBmRXbIAIO/YqnOeB2618++PfjZ401zUh9m1aGKzTDJFb23loTnuGJJ6dzXl08sk8zzTOXkdizMepJ619dlfh1OcebG1LeUd/ndHlYnP1F2oxv6n0Pq1t+z4ukf2efEWoRQG1WFlt4lLPH5dsnXy+CfsyMcY+ZnPepZda+Adw9zanV9RT7Wl2lxM1ireabhpS7lmjJDDzmAYYJVYwSQoFfOFFe5Hw6yxLWc/vX+RxPP8T2X9fM9/8AEniD4IxxajZQ6h4hv49R3LdfZ7eIcPMJGCu6ZVcjO1SBxnGea6G+/aR8O6HptrpXhjQ7/UorWBIo5ryQRZAXHPBJP4V8v0V1UOAcnptOUZS9X/lYznnmKls0vke8WH7Tni6PVnmvdF0qewOdtvHuR19Pnyc/lXoHhj9ovSrqwbUPEOjtpVnu8tGjnE0kjd9qABiB3NfI9FdWK4LyjEKypcr7ptfra/m0zKlnGKg9ZX9T6U8X/tPSC8WPwroStbox3y3xwZBjjCqePxrmbz9pXxtcW3krYaZbk/ekiVt34ZyB+VeI0VtQ4RyejFRVBO3V3bInmuLk2+c9l0r9o7x9ZQSRSx6beZQLE00RzHjoSQfm989a0IP2nPGSaaYZdH0iW7zxcYdVA/3M/wBa8KorafC+UTd3h4/l+RKzPFr7bPar/wDaU8fXFusUFtpFo2BvkSFmYkHJIy2BkcdDXU+G/wBqOUOE8ReGQU2/6yxm+Yn/AHW7fjXgHhbSU1zXbbTJNUsdLSZsG6vZNkSADPJ/l/MV7n4G+DfgW01AT6/8QPDGsxtjyoIbpV+f04k+b6Yrw85yzhzBUnHEUbO11yqV/vWn3s7MHiMwrSvCf32PX/Afxo8DeLpbeztb+S01GdtiWdxGQ5PsRkGvR64TQtLi0ycDwn4b0qBFwn2h7FrcBR1AYncT9FwfWuiXSLq8IfWb9rgcZt4AYoc/TO5vxJr8fzF4N1b4OLUezd3+S/X1Pq6HtVH967vyHXGtedM1ro8H2+4Bwzg4hj/3n/oMmpLDSdlwL7UJjeXuOHYYSL2jX+H69T61oQRRQRLFDGkcajAVRgCn1wG4UUUUAFFFFABgZ6Um0egoooANo9BRtHoKKKAFwPQUAAdhRRQAUUUUAeYftAaHolx4Nu9SuNH06a9jACXL2yNKoz2YjIr5j/s+w/58bb/v0v8AhRRX6Rw1/uS9WeBmH8YP7P0//nxtf+/S/wCFH9n6f/z42v8A36X/AAoor6A4A/s/T/8Anxtf+/S/4Uf2fp//AD42v/fpf8KKKAD+z9P/AOfG1/79L/hR/Z+n/wDPja/9+l/woooAP7P0/wD58bX/AL9L/hR/Z+n/APPja/8Afpf8KKKAD+z9P/58bX/v0v8AhR/Z+n/8+Nr/AN+l/wAKKKAD+z9P/wCfG1/79L/hR/Z+n/8APja/9+l/woooAP7P0/8A58bX/v0v+FH9n6f/AM+Nr/36X/CiigA/s/T/APnxtf8Av0v+FH9n6f8A8+Nr/wB+l/woooAP7P0//nxtf+/S/wCFH9n6f/z42v8A36X/AAoooAP7O0//AJ8bX/v0v+FfU3wJ0HQ7LwXY39nounW15NF+9nitUSSTn+JgMn8aKK+d4m/3P5nfl38U9Fooor85PfCiiigAooooAKKKKAP/2Q==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54" name="AutoShape 6" descr="data:image/jpg;base64,%20/9j/4AAQSkZJRgABAQEAYABgAAD/2wBDAAUDBAQEAwUEBAQFBQUGBwwIBwcHBw8LCwkMEQ8SEhEPERETFhwXExQaFRERGCEYGh0dHx8fExciJCIeJBweHx7/2wBDAQUFBQcGBw4ICA4eFBEUHh4eHh4eHh4eHh4eHh4eHh4eHh4eHh4eHh4eHh4eHh4eHh4eHh4eHh4eHh4eHh4eHh7/wAARCACSATA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7LooooAKKKKACis3X9c03Q7UXGo3KRBjhE3AM59ACR/hXmXi/4pWVveSWk6zzKhGLezmXY4I/jlBOfouK5cTjaGFjzVpJHHjMww2CjzV5qK/roenXmtWNvP8AZkZ7q5/5426l2/HHT6mosa7ekbmh0uEnkDE05H1+4p/77FeQ6Z8ahauLe38Lwx23ULFLhie5Jxz9a37b43+HmhY3Om30UoH3E2uCfrxXDTz/AC+f/Lz701+h5lPifK6m1W3qmv0PQB4f02QA38b6k4yc3reaufUIfkU/7qil/wCEc8Pf9AHS/wDwEj/wrzNvjnpciOg0e9gJGFkDoxX/AGse3HFYmp+NrqO/TUtA8ZMYdgNwmoDJJOeBEFxx6A4qKnEGDSvCXN6afnYzq8UYCKvTlzd7aP8AG1z2f/hHPD3/AEAdL/8AASP/AApk2geG4k3Poekgds2sYyfTpXm1v8S4P+ESlS+16KfV3LbTZRspHHyKAR3IwT2zmrn27VfFWn6XDatfWsk4aa++2WpaG3ZRgfM2MDPIAyTxWizijNWpau17aGyz7D1Faj70rJ2uurtbffv/AMA1tS1LwjYRQrN4Ttvtk7ssdqtgkkhwepCBsZrJ1HXNM065EepeBtE0+Nl3o1wE3lfXy1jLD6EVVXxBq3gjXYNNmex1+2l5uJbRf9IhPG4soJOAOenSvV1nt5rIXeQYGj37mUj5cZ6HnpUUK1bFcyjU5ZR3Vl+Pf5WM8PXr4zmjGtySjuuVaer6/Jo8al+J3w/jn8tfBscsY4Mi2cIz9AecfXFVL74p+DlU/YfAVrIe3nQwp/JTXnvjttJvPGN6/h1JXtJZcxrsxlj1Cj0z0rR8N/DbxdrsLzW+nG1jXgNdkxbj7AjJ/Kvlf7azWrVlSovms+iTPi/9YM7rVpUaEuZpvWMU/wBDsNH+I+kanrFtp9v8ONLdriRY0VPL3Fj9UA/UV69a6BocsW+bwzpsDZ+41tET+gxXIeA/C/h7wOkc+t3Wk2+plRtlnuFVlzwcFiOCTjpXpB3blwBjvX1+VQxipc2LneT6WWn4H3uS0MxjQ9pj53ctlZK34LUzP+Ec8Pf9AHS//ASP/CuS/wCEh+GpvHsY9KtZbuMgSW8ekFpEySBuUJkZIIr0GvJfiV8Y/Cvg/X5NFs9P/tbW5yscqW6DHmZwqOwGWIz05xnHXIHfWqKmrt2PqcuwcsXUdOFNzfk7W9bp6fceiReH/DskSyDw/pqhgDhrJAR9QRxTv+Ec8Pf9AHS//ASP/CvGPCn7Rlvqmqppd54Tv1upJDEkVu6lzIuMrtcjnk4Gc8Y616LcfFLwdY6bbX2s302i+e5QQahCYp1wDyY/vbeCNwBGeM0oYmlNXUjXE5Hj8NNQnSd3tbX8joW8O+HFUs2h6UoHUm0jA/lQPDvh1gCuhaUQehFpH/hXgF/8aPh5H4j1LXry91fxA8kix2VmYGijt4gOQBu2tk85Iya6DT/jUdS1hP7H8iHTrmArDDfweSbWRRnLMD8yn2rlq5nQpfE+tju/1WzBq8YPa7urLzXfTzS20PUrvTfDdrdCGTwtbMu3Pmx6cjIPYkDim29t4HuJXhistBMqDLxmCIMo9wRxXy94q8ceKPEVwTqOrTGNXJSKFiiL9AOo+tc7JJJJI0kkju7feZmJJ+prwavFKjN+zhdeeh9PQ8PnKmvbVbS8ldfjY+0U8P8AhuRA6aHpLKehFpGQf0p3/COeHv8AoA6X/wCAkf8AhXy1pPxM8Y6VZx2dhqSQ20YCxxCFSqAemfXvWxp3xp8a2+oLcXU9rdw5+eBoQqkexHIrrhxPhHbmTR5tXgHMIt8kotdNWn+VvxPo3/hHPD3/AEAdL/8AASP/AAo/sHT4h/xLxJppzkfY38tc+uz7hP1U14NrHx48RXEOzTdNsrFxJu3tmQlP7pB4/H2qfSvj5rMUW3UdGtLls/fjcpx9Oa6FxFgea3M/WzON8E5soc3Ir9uZX/y/E9wZtdsmPyQ6pBk424imA7DB+Rj6nK/SpbHWrC6nNt5jwXI6wToY3/AHr+FeTWXx/wBOMBN54fullB4EUoKkfjTr743eE79hb3mgXstvgNvbblWxzgdQfcGt1neAa/iL8Tjlwpm8W17B/ev8z2iivM/DnxF0W6OdJ1Se7hVSz2l5EyyxKPSQAj8GP413mga1pevWC32lXkdzCepU8qfQjsa76WIpVlenJP0Z4+JwWIwsuWtBxfmmjQooorY5gooooAKKKKACse71Se6uJbPSQh8rK3F6/MUBHVQP43Hp0Hc9qjmlm16R7axuHh05G2TXMZw0xHVIz2HYsPcD1rYtbeG1t47e2iSKGNdqIgwFHtQB5d4r8O+MdV1zHh/UTb2MyhLi8mJ8yU9z9wED0C/L6VSi+BViY5Tc+IrqSduVdYFUA98gkk/mK9ioryqmTYavN1K6cm+7dl6I8StkGDxFR1cQnNvu3ZeivofK3xF8H3Hg65itmvIrmKYna6KVZsY+8D06jjpXIV61+0RJaXPiCJWv4hcWyrH5CksdrAksR2OQPzFeV+XD/wA/A/74NfnOa4eFHFzp0vhW2p+UZ1haeHx1SlR0inpr/XUhpU2lwGJVc8kDOBUvlw/8/A/74NbPhvwrqHiB9un3Fl1IUTThCxAycA8/jXFTozqSUYK7PPpUKlWahTV32R7t8NPCPgKHT0utJktdan433ErCRg3X7vRPyzXO/F7xr/wi2qrpPhiCyt7iQCa+lESPuJJwpBHXuSeeRXlOgavqvhK/u5ILXybue1e3DTIQ0YbHzL0544NQ6FpQ1S+jjurswebKqZKlmYsevsPc8V9HPOebDRw+GpqE+ttLf8P6n1lTP+fCRwuEpKnU6taW9G9bvrr99z2j4aeIPC3iLxbDcR6Mi69JZ+deXW3anmjAbYpJ655PH416tNEk0DwyDKOpVh04IxXi1t8M/wDhGb6y1OyutX1gtMAVsNsW1OpJfd046DrXtacovBHHQ9RX1mTe3VKUMRFKV+nW/pp66n22QfWVRnTxUFGSfS2t/TRvvq/M4nwV8NdE8L61capbyTXUr5EInAPkg9cEdT7129cF428d3vh/xzp2gx6bFNaT2L3k07M+4bWxsQBSCxHqRWcPjDp0sRmtfD+qzwDaGlwiKpbywAST6ygE9tpzXpYfDUsNDkpRsj18LhKOEp+zox5UdxqPhnw7qWqw6rqGh6fd30AxFcTW6u6c54JGRUms6zpulXGnxX10YWvbkW0ACkh5CrEKcDgYU8nArzqb44aMrSLH4d1yYhlCiOJSeUjchhn5CBKuA2CxBA6VX+MHg7SrDwd4j1d7zxBnUZUur+e2VZ5Y44gWCqrYCRjvyMEA06rcIuUUe1gacMVVjSrTaWy67v8ADv57dbm58ebfxlP4Ti/4RDX7XRAswF/czMVKwkYyrBSQckdOfSvGP2fvBOpQeJ/Fmta9ZxJFYQtDBrEgaSSOUBt09twVf5fmz2yuM5Ncj49+MfibxppT6Rpt9d2NnCixHcyrJdqeC0jKMBjwcDAHPWuUvtS8U3enxxXnibXHCR7Cr3UsiOGyWHXBHX6jFeRWxVOdVTSbsfo2WZFjMPgJYWpKMHLfTW109Wt+2ulvmV/GVhpmlSy/2Dqeo6pKt47SXzx7FYKcrIn8QJyck+lczqupahqt497qd7cXty/3pZ5C7n8TzWwYLi6vylnDHf3CYiRYny0rEbSdo5OTk/jzVa80K/j0mbVZtNurSCKf7O7SJhPNHVBnnd147YrzZpvZaH2uHcKaSm7y7u19TGr0fR5muNMt5HB3lBuyMc1zfgnw/L4gv0tbXTb7UpCCZI7UcxAdCeDxXW6fZx6THPFbfakJcA+Y+THjsDjivHzK3KkzpdWLk4x3Q4qw6giipRcTD/loW/3vm/nT08udwvksrHrsPH1weleNZPYd2tyvRVqWGCMH948ig4LIBwfTBpjNaMxOyWMZ4wQ2RQ42BTvsQUVato7f7RHmUtyDjZxx2P1pJv8AWGK52q3UOgHT3xT5dLi59bHo/hL4L61r2g2ernVLOzju4/MSN0ZmCn7pOOOa3vEvwm0fw18O7vVr77Td6rb2xDCCQmIyFhhwMZGBnrxXnfhrxl4k8PXEN1ba1dT2kA2G2NwSpQ9grZC9ODjivqvR7qS/t5rbUIE3gAEYyssbDg8+oOCPrX1uVYXAYunKMYWna13rq+v4H51xDmGb5bXhOpVTpt3tHR2T+F9dmjzP4JeCNDjtovEWleJr6/jdNksUYa3USDqGUHJx6Hg16fe6Razsk0Bazuox+7ngwrD2I6MPYgiqvhXwzpnhlb2LSYzDb3U/neV2Q4wQPatuvpcBhVhqKhypPrb/AIJ8JnGYSx2KlV53JdL2Tt52stDIs9Tnt7tNO1hEinfiC4TiG49hnlX/ANk/gT216hvbW3vbV7a6hSaFxhkYcGsyC4k0e4isb2WSa1lYJbXL8lT2jc9z6MevQ88ntPKNmiiigArG1KSTVLuTSLV2jgjx9tnU4IBGREv+0QQSewI7ni3rl7JY6e0kCCS5kYRW6EEhpGOFyBztHU46KCe1P0ixj06wjtUZpGGWkkf70jk5Zj7kkmgCxBFHBCkMMaxxoAqqowAB2p9FcP8AFzxlq/g3TbW90rQX1gMJmuI48l0RIywZQOvzYyPTJ7UAdxWP411WXRPCuparDF5sltAzqucc+tcGPi3dSxSwWfhDULm+jhLlTIqRhgm4hieV9gRkjmtDwF4wl8dx3+j654ea1hlhZlZX3RSxYQEZ4IbLn8qzqxlKnJQdnbT1Mq8ZypSjTdpNOz8+h85X93c315LeXkzzXEzF5HY5LE1BXV+O/C8Ph+6DLJJ5Mk80e1fn8plbhCeOdpU/jXOLbPKyi2zMWIAVR82ScYx9a/Hq9CpTqOM9z8FxOHq0arhU+Ir1p6VrEum2NxbW8KK9xJGZJwSJNinPlg9gTgnvwK6jT/hN41u1tnbT47ZJzyZpQpiHqy9R+Wa0/C/wquj42TRvEsyQwi2a6HkSAmZVdVwD/Dyw7ZrsoZZjuaLjTavpdq256GHyfMeeLjTcb6XastfUl8K+G9e+JV5Pq19cJZ6c0p3Tf6yUkfwKTzge/AzxXsmheC/DukaXHYw6bBKFC+ZLKgLysB95j3/lWpomlafoumxadpdqltaxfdRf1JJ5J9zV3vX6Hl+U0sNHmqLmm929fu8j9TyvI6OEhz1VzVHu3r627IbGiRoEjVUUDACjAFOoor1j3COWCCV1eSGN2X7rMoJH0pBb24QoIItp6rsGDUtFAFWHT7G389obOBDPJ502EH7x+PmPqeB+VfI/jLxb8Wte8bax4Lsf7UNnqV1Lam0ltCRHC7sgy23KoUAOc4xk5r68vbmK0t2mlYKAOAe59K4a61S9lmlke4dWcbSiHAA9K+X4izuhl/JCTbb6Lt5/13PpOHsR9WlOo6UZ9ubo+60/yOf8MfBPwX4b0EI2k2uqantENxPcyYV1Z13kKcgYXOB14685rN1b4Sw3UN14et1XUYrK0k/s68m3Q3Fs20eXbyOPlmjIJAOMgA5OQK6aI/OASeeM10lh4oADC8gwezRjr9a8jLeK8DiW4YiCprp19b6LyOqrisxpydRVHNvXX9NfXRW87rQ8E8DeDZvh3a2fxJu7R7+fdLatp3kFTbS52bi/U4KuN2CDkY65q5rPxFsvEmk3emeJvh/Z3lq8ryRCHchSY9WJIPzc8kYNe12niGBZWubizPmuNrNG3BA6fKTjv1ryv4/6rDfRWAbTJ4bWKV3WRyMTSMoztIz049OlbVM2w9Wm5YOvsr8vL6Xbuv66Ht5bif7Qxiji6F5vaSk1ZLVJJW277vqch8Eza+HfEp0nzkt9L11TDex3EpiaLGcMrgDBzxjIzUHxJ0eHw74uutJsYZGt4gGjL3Qkd1bnPufY5rn9Ls21a+jsY7mFXuJAEaZxHhzwAfaoda03UNG1aew1GB47m3fbIrcjj37ivLrYydXDqM43s9Jfpt8z7SlgoQxzqxqayjrHvZ6S36LTYntLW2nkMs6kRDg7CF/MHpjuRUd9GLRGTyf9avytggAZ/WorlQZRPLOWjYAphssfbHan/aGiVTIu0vJuZQB8ye9cTatax6KUrp3v5FKOR4zmNip9qk85G5kgRm7tkjP5U97KQY8tllBAI2nk/getN+x3OdrRMrdlbgn6DvWVpLobc0HrcQTKissMewsMFtxJxWn4S0OPXr6e2l1iw0zy4HlD3cmwSMBwoJ45OO/A55rGIIODwaltLia0u4bq3bZNDIskbbQcMpyDg8HkVVOUVNOauia0JunJU3aT2e57B4B+HVhp3in+zfGfkMkyJJYssreVdScMQjYAOBwQeua9a8eywaadJ1KW8ubaOK7SAxwXAi8wOQOQfvAEDj0Jqv4C1Ww8f+EtO1jUtNhae3m3BXXKpMnG5SR+Pt+FNg0Xwnf+ILyTVbyz1XVdOmDSxzTbha7wGjyjEhSRgjt6Y6V+hYTCRp4e2GSalZp+W+ve3Q/GMyzKdbG82ObUoXTitVfZ8uul+r+47Siq1pfWN0zJa3UEpVmQqjgkFTgjHtVmvbPlAqK7t4bu2ktriNZIpF2sp6EVLRQBj6TNPYXg0e+laUFS1lO/WRB1Rj3dfzI57Ma2Kpa1Yf2hZGNJPKuI2ElvMBkxSD7rf0I7gkHg0ujXw1DT47koI5MlJo858uRSVdc98MCM9+tAFaUfa/FEaMMxWFv5vXgyyEqD7FVV/wAJKtS3FxFfxQm1MkExIEif8syBn5h6Hnke1VfDmyUahfLjNzfShsdjEfJ/9pZ/GtWgadgrylfE3xXhutXI8IRzxSXofS/NIUJaYcYk2nPmZQH/AIGK9WooEeVQ+MfitJfi0b4e28a7B/pBnPl7jjJx1wMn34pn/CYfFK10icv4G+138QURxqCBMTKylt2cABADjrzXrFFAHE+MfDNv4i8GXct5ZSQ3txbJciFAC0VwqHpjqeSp9cV4V8JzZ23xG0v+1m+zxxzHPmfLtkAOzOenzYr6rrD1zwj4b1u4S41PR7W4mQ5DlcMfYkdR7GvAzLJvrFeniKVlKL2ez1ufMZvw/wDWsRTxVBpSg72ez1vq1/kE3ijTF8R2mg27Nd3dwGZjBhkhUDOXPb6VBrwu4L6HUG0m1vgh8keVJtnCMythd3DcqpI68cVxXiHwTqfg+31HXvBmoSR5A3WvkqzBM5IVzk4HXpnA616JDqdjBoMWoahqFsY4rQXE05YbdoXLSfTrXVRq1aznTrrlktVta3Sz67X1SO3D1q9dzo4lcklqtmrdLPrtfVL0HWWs2M9xJam4RbiNQzxtwUBA+8emeR0NaKsGAZSCD0Irgbb4tfD6W+t7aTWIbVbqJpYZrmMxRuocpnLDA5U8Ng8dK63RNU0rWEe80a+tb63yFMtvKHQnr1GRnkV20q0ZaKSfoehQrxnopqXoaVFFFdB1BRRRjmgDivFF3JJqckbEgRfKi+nfNZTkMF3dSOv4mtTxFbyRajK0wJMh3KxHGPqKzRGSRuUHnbgNx9K/Cc49tLHVvaXvd7+un4H1mG5VSjy9hgUqQxIA6g+tGIypb5hzSyBQwU5GB2FI64RducHNeW42ujouKVURjLdzjFNutJsPEWl3Hh/UBmO5G6GQ8GGUD5WH8jSyAgKO2KIiU/edCOn1rpweKeFxEaiW267rqvmgvJe9B2a2fZ9D5s1fT7zSNVn029heC5gkKsjDBB7Gu5sfG3ibV00/SbuwtNTlJECxT24LXKk42sfvAD2xjrXofjXwjH411Sz1KXWotJ8qLyrrEe5pgDww98cc12vw98HeGvDuno+kQm4lJObudcyse/OBgewxX32VYT6zVf1eraEtd1dr/D5ba6H0eY8T4N4SE61LmqrpZ2T/AMXn5XZSPwr8FXOmrHN4fgtp3h2sYpXJiYjnaSex714H8UfA994PvUe4kje3uJHW2IOWKKBhm7AnPT2r62rifjT4X/4SfwRcxQxhr20/0i2Pfco5X8RkV9LmuUUauHbpRSklpbS/3HzHDvEuJw+NjHEVG6cnZ3bdr9VfbXfyPlzw/p2qatqcWm6TDLNczNwifzPbA96734k/DfWvC2iLqskyX6EBLmWFSBCCR1z2J449TmvR/wBmvRrW18FHVmso0vbqZx55U72iGMDntkHp6V6Zqthaapp0+n38Imtp0KSxnoyntXmYDIIVcHzzfvSV15dv+Ce5nHGNXD5mqdOPuQdpd5d/S3T8ex8ZJZC7kWQbzLO2RGuOCcZ5PHcH8a9G0b4Hazd389veaxZQLAUEnlqztllzgdB0IrS8ffC26OrarqvhvZNFbSof7OiXa3KqcLjjgHpgcY69K9E+CE+uTeC0/tqKZQsn+iSTHLyRFVIOe4yWAPoBjisMBlEHiXRxMH5Po7f1/VztzjiSqsEsTgaq6Jp2um7Nb9l5a730Nvwf4fj8L2VvpNnd7rGK3VY4mUb2k3MZJCe+dw47Yrl9c+DfhXV5dVnuZ9R87VpfNvGE+Q7B2deCMDaXbHpx1xXTeIrWObW9O1CG6VLrTdxaNslTHLhckAjnKjBz68Gty0mFxbpMFZNw5VsZU+hxX2NFRhenFWS29P60PzHFOdW1acrylvp1/W61v5nF6B8MNB0XxlF4ptrm/kvYkmRFlkBUCXG7oB/dB+ua7migcCtzkCiiigArItQ9n4ouoOPIvoRcp6iRNqSZ9ipix7hq16yvEGyGbTL58AQXqKfU+aDCB/31Ip/CgB3hVvM8OafMSC08CzOR3ZxuJ/MmtOszwkNvhbSk5+SziQ56ghADn34rToAKKKKACiiigAooooAK8F/a0vNFsvB9toVnEkep3V4t00VuoU+XtYM7gdckAc9cZ7V71Xyf+1lp2pad8QU1t7VUt763WK2uEYnOxcOCOzfN+WPevNzWTjh27eXoeRnc3DCSaV+npc8dgje5tXMixlgu2I5wxIK8D1wDXUeAfGOreCdQku/DuoRI2HSWO4GYZumCy5+uCDn8zXL6nKuFtViVTEzFnAxvJxzj8Ko18nGo6crx3Ph41ZUpKUHqup9q/Av4kT+O9PvY9Sit4760kA3wAiOVDyCM55HcZNel1+eFhrmsafD5VjqVzbIFKDypCuATuOCOmTivTPCn7QHjfSr23/tSWDVbCMBXheMI7DHUOOc/WvfwucwUVGte/c+nwXEFNQUK979z7DorJ8H60viLwxp+uJay2i3sAmEMn3kz2Na1e9GSkk0fTRkpJSWzKmp2EN/DslyrD7rjqtZkXhi2UgvcSt8244AFZ3xH8e6f4JfSFvbeSf8AtG7ELlGx9niAy878H5FGPxIGa5tPjVpMTXX9o6HqdmlrNcLNISjoqRNdKDkHlmNnN8uMADk+vm4rJsDi6vta1NOXc6aeJq048sZWR2ereHrUxtPA5iKISVPIYgfpXMbSBhmGefu8/wD6ulavh7x/4d8T+I5/CtstyL1bJrmVW2MgQFFZdyOw3jzUyP8AaFUtWtRZ3stqp+6eM/3T0r4TjDKKWEccRQgoxejt36aei6Hr5biZVLwm7sphkxtwxH8qcQoQqSTg+nSmAbZBnnkdO9PkZjIQ2ME/hXwaemvoesWtL0+a9nEcAbbxvc8BRXd20KW8CQxjCIAAKj021htLRIoVwuASe5PrVg1+z8O5FDK6PM3ect/LyX9anzGNxbxErdEFIQSR029waWivoziKVtplpb6lJfwo0ckkKwlVOE2qSRhemcsefertFFKMVHYqU5Td5O55vqeu6ppvjm0svslpBqE9wiXCoMLqNoTgSIT/AMtI+crycE9Riun8ceLtJ8JaYbm/kzMyMbe3X70pHYeg5GT2zUPxH8KL4q0WOGG5NnqNpKLiyulHMcg/XB7/AEHpWD4r0vR/E2l6fp/jKw1c3dm3lm5gtnCvJtG912bsIxA6+1eVU+sUFUjF6vWLe3n8/wAH63PoaKwWLdCdROyupqPxabNd107rbawvwu8ZHxRpmrahq00EMJvPKiiRCuxdgON4+99faur8K2mlaXp8emaXJNJFtNwGkcuWDsTuLH1Oa52x8HaXptlo2maTqxtbawlZ2HmjfNK5VgH9cqGGPcHtXXTR2+pQSLHcJJbujRSCMg57feHIxW2DhVUUq1nJdfXVnPmdTDynJ4e6hJ7bJW0Wlt2td+upcUbQAM/ic0teP/Ej/hOvB8mn6lpGv3F7p0SGFrdrbdsAH3nIGD9Tiuk+H3jLWtesJbTV9Dew1ZIUmjUnYs8bdHXPp3616bhpc5J5fNUVWhJSj+P3M7zvRVa3uCCsFzhZsfg/qRVmoOBqwi45ArN8UN5ehXFxnH2bbcZ/65sH/wDZa06zPFah/Dt9BzmeIwLj1f5B+rCgQeHMpa3Ns77pIbycMMY2hpC6D/vh0rTrJt/9F8UXMWAsd9As64/ilTCSE/8AATCB9DWtQAUUUUAFFFFABRRXKfE7SLzxJ4bl0TStQW2vzJFPhbpoW2K4J5T5sHGMcA9M0AdXXI/FrwVaeOvBtzo8wRbpQZbKZv8AllMAdpPseh9j9K5mPwx8WreEJB4vsGMdvFGqFT5ZYRxqSNylhgrKxyWLbl6YNP8AB/hDxxp3i8ape+MnvrdLki7tjNvV42+0Ps2lfkIM0GMY4Q9QQKipCNSLjJaMirTjVg4SV0z5a8U+G/E3g2eTT9cspbSeN0aJjhkdDuztYcEEgZHtXPFI7hC0K7JBksmcgj1X/DNfVX7XkcTeDtJd4VY/bWUvnDBfLZiB9Si/lXy7aTRsyxQqYScgqTnfkY69q+NxuGWHrOmnofn+Y4SOGrukndGdXYfBnRbPxD8S9F0rUIXmtJZ90qKcZCgnn2yBmsC30m4utVstPt8ebeyJHCJDtwzNtAPpzX1Z8FfgovgfWl1/UtUS9vxAY1jjjxHEW6kE8njjpTwGEnXqqy0TVwyzAVMRWTS91NXPYY0SONY41VEUBVVRgADoBTqKK+0P0Mjmt7eY5mgjkO0p8yg/Keo+nFR/YbHkfY7fnr+7HPX/AOKb/vo+tWKKAK9vY2VtJ5lvZ28L7Nm5Iwp28cZHbgflXGeJJHuNYnOzAQ+WMDriu7rkPGVqialDMo2+cvzfUHr+WK+O43o1J5cpReikr/kvxZ6WVSSrWfVGOQ67cx8Y5JH9ackby7YoUMjk/KoGc1G3ysxcg57A103g+0ljL3TRoI2UKhJy2c81+eZTl7zHFxw6uk93vZf1pr1PZxFZUabmXmvU0nSbf7ZnzfLChF5JYCtCzkkltY5JE2OyglfSsvXLG5vtRs1Cg2yHc59DmtjHGOgr9cwH1j6xUpyuqcFGMbrfRXd+vbTQ+drcnJFr4ndsWiiivYOYKKKKACiiuS+LXie78JeDpdVsYopLkypFH5v3QWzzjv06U0ruxrRpSrVI047vQ3tbvtL0rT5dR1WaC3t4lO6STHTHQepOOnevFvE3x13aYbfwxpn2W481lElwoZRH2ZQD94+hyB715d4o8Y+JPEw2azqktxCH3rCAFjU+wH9c1gV0Qopas+1wHD1Okr4j3n26f8E+kbb4n2r/AAmm1dtYtJteihCvCUCN5xPA2dx7jiu28J3Vl4p8N6P4gmslE7wiSNmHzxt0OD2zjtXxxXt37OHjMw/afDOpTSGCON7m2kY5WJFGXU+g70p07K6OXNMlhQw8qtHdO/y7fI93ljjlXbIoYZyM9jR5n77y9jfd3BscfSs2x8QaDqWkQala6vZyWN1F5kMwmCq6E43Antmq9j4h8PQqbI+I9OlkgVMlrpM7Wzsyc8khTz3wa5z5DobMk0KzJAzAyPllXGTgd/p059xWb4j3yrYWsbqrzX8PJHaM+aR+KxkfjTE8VeGmupLYa5YeZEm98zAKF+Xnd0/jTv8AxCgMLzxUkagvDp9uZCx5BllJC4PqqK+faQUAS+I7eaS0ivLRC93YyC4iUDJkABDoPdkLAdt209qv2dxDeWkV1byCSGZA6OOjKRkGpawyw0G/beNul3cu7f2tpmPIPojk5z2Yn1FAjcooooAKKKKACvOvEvwym1jxbqXiNfE19aXN/aGwaONBtS228IO+4SfPuz7Yr0WigDyh/hDeLc27W/jXVoIYZHfyVZsZJXBHzdQECc5G1mGOciZfhTd28tw2n+K7uFZoXjRZIvM8pmtUg3rlupKbmznPAGMZr1GigDwz47+Gm0f4DWOk3OoyX02nXKhbmQfM4w+ByT2IH0FfKaYDjdkDPOOtfenxZ8MDxb4GvdKVxHMNs8LEZG9DnH/Ahlf+BV8m/BDwfZeKviRHo2qRTS20SNPII1yjKpHDHIIU56g5zjivms2w854mPKvi0Pj89ws6mMgor4tDvfgB8Mb7UvF1r4w1WGEaTbAT2jxyrIl0/RcDkrt6kEDnHpX1BVHQtI03QtKh0vSLOKzs4RiOKMcDufqc96vV7eEwscNT5Vv1Po8Bg44SlyLd6v1Ciiiuo7QooooAKoa9Zte6c6RrmZfmj5xzV+isMVh4YmjKjU2krF05uElJdDjrHw3fNOPtGyOPHzHdk/Qe9dbbwx28CQxKFRRgCpKK87KciwmVp+wTu+r1fobYjF1MRbmCiiivYOYKKKKACiiigArz7476LqviDwlb6To+my3ty94j5V1VYgFblixHr/nv6DRTi7O5vhq8sPVjVitUfOmg/AfxBcybtY1KzsIvSLMzn+QH61X8efBnUdBtDf6Xffb7OKFpLgyJtdCvoB1B/TBr6TqK7t4Lu1ktbqFJoJVKyI4yGB6g1p7aVz148RYz2ilJ6drf1+Z8PRI8siRxI0juQFVRksT0AHevoP4VfCb7HoV9P4jeSO61O28jyoXKvBE33gW7Mehx0HFdl4L8H6LYk6hJ4P03Sr1ZP3W2Tz2ULwGBI+Un2/GuumljgheaaRY40BZnY4AHqTTqVb6I3zbPJYmLo0lZddtfLQ89m+Dfg2S2is1jvorKJHjjtkuWEaozBtoHoCMge5ptr8IPBqQtbxfbT5dsbXPn/MmUlXIOOGCztj04x0rp7TxKmrTonh62OoQeZia7JKQKB12tj529lz7kVY8P6LJpk15eXWpXV9dXbl5GlfEaLk7VRB8oAHGcZNZW7ngSpcifPo+3X/gHB6p8G/AdnoE8VwdRSzWF0dVuG+ZGkRymB1yY1AH4Cu+8JabJpmiRQz5+0Ph5stuIOAAue+1Qq577c96ht2/tzUY7oc6ZaPuh44uJgSN/+6vbrlueNozuUjEKZcQxXEEkE0ayRSKVdGGQwPUGvG/iv8FtJ8ceOr7xb4o8R6tpWmWulwwwjT7/AMgL5bTPK8mVIxhkwc9jmm/sq+BbPw7oOp+J7S61ie21+YSacupXBklSxTIhZs4AZwTIeOA6jtQB6db3EmiSrZX0jNYs2Le7c8R5PEbnt2Ct36deu3TLiGK4geCeNJYpFKujjIYHqCKxwt5of3FmvtMz90Zea2Ht3dPb7w9+wBt0VFaXNvd263FrMk0TdGQ5FS0AFFFFABRRRQAjqsiMjqGRgQykZBHoa8Isfhy/gH4u/wDCYrdSw+GgrfLb7iYyw2rG6qCSg9fYGveKCARgjIrCth41bN7rVHNiMLCu4ye8XdFSC8e5nhe1jjmsZIt/2hZe/Ybcc/XNW6RQFGFAA9BS1sjoV+oUUUUxhRRVS71TTrTULPT7q+t4bu+Z1tYXkAeYqpZgo6nCgk47UAW6KqnUtPFytsb62E7RtIsfmruKAgFsegLKM+4pbvULC0tpbm6vbeCGFWeWSSQKqKoyxJPQAdaALNFVrfULG4iMsN3BIgLAsHGAVYqfyIIqyDkZHIoAKKKKACiiigAooooAKKKKACiiigApk8UU8TQzRpLG4wyOoIYehBp9Q3t3bWVu1xdzJDEvVmOPwHqfagCSKOOGJY4kSONRhVUYAHsKxJZD4glktYWYaUh2zTKSDcMDyin+72JH0HeneTda7zeRS2emcFYCSstx/wBdP7q/7PU98dDsxRpFGscaKiKMKqjAA9BQARRxxRLFEipGgCqqjAUDoAO1OoooA84+OPh/xV4xs9I8I6PDHFoGoXinxFdmcI62aEM0KL1JkxtJHQZ9a9EgijggjghRY441CoqjAUDgACvO/GvjzXdI1bX7TTdGSc6RZLcRwSQymS+DITvhK8FUbhl5bg9MjPO658UvGlnFcfY9C0+4MEeozRy+TMUu0tWh2eWAcjzBJIB1yYmIyKAPaaK8Vj8beKDr5+2SK8Eev3kMMaxyRbIEtmeMvj5ZEJ28nqSO9RwfFrxiumh7jw5ZGef7K0UyRTLDbrNEzfvcknhwFLAgDPIoA9ZvNJZbh77SpVs7tjukGMxTn/bX1/2hz9elJba0iTraarCbC6PC7zmOT/dfofocGvMNT+I/jZNRvrFNI09FjL26tDHLI6y/ZTKrqT8rKH+XGOav+APGmv67qWjaHr2kwXVteaXFPLeR27Y87ytziRGIMXzcD5SCcgEHigD1aisZtKvbPLaNqBiXHFvcgyxfhyGX8DiuX8Val8Ro/Lh0210mzLAq1zIkk0answ2gn1PzAAdMmtqFH20+XmUfN6Iic+VXtf0PQaK+UviFD8YIYXnt/iAutWqKcnS51G44zgIhLE9uleNDxL4qtpG/4nurxPkqwNy4OcnI6+pNfcZfwI8dS9pTxUX6Jv8AOz/A8fEZ0qEuWVNn6FX99ZafB599dwWsWdu+aQIufTJqKHVtKmVGh1OykD/dKzqd3055r89Z/EniCdZVuNZvbhZVCSLNKXDADHQ57VmpNMm3ZNIu37u1iMfSvWh4aPl9/Ea+Uf8AgnJLiJX0h+J95fFvx/Y+CNDaSSTF9Oh+zZiMiqem5gOcfzryT9njx7pF94nSDxJq+pXOv3QfyJr6V1iG452RruK4PbIB4r5tnvr24dWuru4uCq7R5krNhfTJPSvSPhXffCS08m+8YprranBIrRCIkwptOVIIOfwr0Xwjh8uyypSfNOcusFr5adu+upgs1niMRGWiS7vT/hz7coryGb41+AF0ye607xfM80cTOlpPbvuduw3Mv8jXK6N+0UtxZyzarLo1hKn3Ioobicyf+ghfzNfndLhfNKsXKNJ6d00/utd/I9+WZYaLSckfQ8jpGjPIyoijJZjgAV5T8R9R+FsvjLT9Q8ReK/s+r6YqfZVhuiBBmRXbIAIO/YqnOeB2618++PfjZ401zUh9m1aGKzTDJFb23loTnuGJJ6dzXl08sk8zzTOXkdizMepJ619dlfh1OcebG1LeUd/ndHlYnP1F2oxv6n0Pq1t+z4ukf2efEWoRQG1WFlt4lLPH5dsnXy+CfsyMcY+ZnPepZda+Adw9zanV9RT7Wl2lxM1ireabhpS7lmjJDDzmAYYJVYwSQoFfOFFe5Hw6yxLWc/vX+RxPP8T2X9fM9/8AEniD4IxxajZQ6h4hv49R3LdfZ7eIcPMJGCu6ZVcjO1SBxnGea6G+/aR8O6HptrpXhjQ7/UorWBIo5ryQRZAXHPBJP4V8v0V1UOAcnptOUZS9X/lYznnmKls0vke8WH7Tni6PVnmvdF0qewOdtvHuR19Pnyc/lXoHhj9ovSrqwbUPEOjtpVnu8tGjnE0kjd9qABiB3NfI9FdWK4LyjEKypcr7ptfra/m0zKlnGKg9ZX9T6U8X/tPSC8WPwroStbox3y3xwZBjjCqePxrmbz9pXxtcW3krYaZbk/ekiVt34ZyB+VeI0VtQ4RyejFRVBO3V3bInmuLk2+c9l0r9o7x9ZQSRSx6beZQLE00RzHjoSQfm989a0IP2nPGSaaYZdH0iW7zxcYdVA/3M/wBa8KorafC+UTd3h4/l+RKzPFr7bPar/wDaU8fXFusUFtpFo2BvkSFmYkHJIy2BkcdDXU+G/wBqOUOE8ReGQU2/6yxm+Yn/AHW7fjXgHhbSU1zXbbTJNUsdLSZsG6vZNkSADPJ/l/MV7n4G+DfgW01AT6/8QPDGsxtjyoIbpV+f04k+b6Yrw85yzhzBUnHEUbO11yqV/vWn3s7MHiMwrSvCf32PX/Afxo8DeLpbeztb+S01GdtiWdxGQ5PsRkGvR64TQtLi0ycDwn4b0qBFwn2h7FrcBR1AYncT9FwfWuiXSLq8IfWb9rgcZt4AYoc/TO5vxJr8fzF4N1b4OLUezd3+S/X1Pq6HtVH967vyHXGtedM1ro8H2+4Bwzg4hj/3n/oMmpLDSdlwL7UJjeXuOHYYSL2jX+H69T61oQRRQRLFDGkcajAVRgCn1wG4UUUUAFFFFABgZ6Um0egoooANo9BRtHoKKKAFwPQUAAdhRRQAUUUUAeYftAaHolx4Nu9SuNH06a9jACXL2yNKoz2YjIr5j/s+w/58bb/v0v8AhRRX6Rw1/uS9WeBmH8YP7P0//nxtf+/S/wCFH9n6f/z42v8A36X/AAoor6A4A/s/T/8Anxtf+/S/4Uf2fp//AD42v/fpf8KKKAD+z9P/AOfG1/79L/hR/Z+n/wDPja/9+l/woooAP7P0/wD58bX/AL9L/hR/Z+n/APPja/8Afpf8KKKAD+z9P/58bX/v0v8AhR/Z+n/8+Nr/AN+l/wAKKKAD+z9P/wCfG1/79L/hR/Z+n/8APja/9+l/woooAP7P0/8A58bX/v0v+FH9n6f/AM+Nr/36X/CiigA/s/T/APnxtf8Av0v+FH9n6f8A8+Nr/wB+l/woooAP7P0//nxtf+/S/wCFH9n6f/z42v8A36X/AAoooAP7O0//AJ8bX/v0v+FfU3wJ0HQ7LwXY39nounW15NF+9nitUSSTn+JgMn8aKK+d4m/3P5nfl38U9Fooor85PfCiiigAooooAKKKKAP/2Q==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3" name="Picture 12" descr="A close up of a map&#10;&#10;Description automatically generated">
            <a:extLst>
              <a:ext uri="{FF2B5EF4-FFF2-40B4-BE49-F238E27FC236}">
                <a16:creationId xmlns:a16="http://schemas.microsoft.com/office/drawing/2014/main" id="{C48A76C6-5F3B-421A-ACA5-501996B3CEB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"/>
              </a:ext>
            </a:extLst>
          </a:blip>
          <a:stretch>
            <a:fillRect/>
          </a:stretch>
        </p:blipFill>
        <p:spPr>
          <a:xfrm>
            <a:off x="3667115" y="2071678"/>
            <a:ext cx="3026245" cy="2016916"/>
          </a:xfrm>
          <a:prstGeom prst="rect">
            <a:avLst/>
          </a:prstGeom>
        </p:spPr>
      </p:pic>
      <p:pic>
        <p:nvPicPr>
          <p:cNvPr id="14" name="Picture 13" descr="A close up of a map&#10;&#10;Description automatically generated">
            <a:extLst>
              <a:ext uri="{FF2B5EF4-FFF2-40B4-BE49-F238E27FC236}">
                <a16:creationId xmlns:a16="http://schemas.microsoft.com/office/drawing/2014/main" id="{C48A76C6-5F3B-421A-ACA5-501996B3CEB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"/>
              </a:ext>
            </a:extLst>
          </a:blip>
          <a:stretch>
            <a:fillRect/>
          </a:stretch>
        </p:blipFill>
        <p:spPr>
          <a:xfrm>
            <a:off x="166654" y="5000636"/>
            <a:ext cx="1143008" cy="714380"/>
          </a:xfrm>
          <a:prstGeom prst="rect">
            <a:avLst/>
          </a:prstGeom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0" cstate="print"/>
          <a:srcRect l="1704"/>
          <a:stretch>
            <a:fillRect/>
          </a:stretch>
        </p:blipFill>
        <p:spPr bwMode="auto">
          <a:xfrm>
            <a:off x="1452538" y="4929198"/>
            <a:ext cx="1214445" cy="99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81298" y="5143512"/>
            <a:ext cx="867565" cy="838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310058" y="4929198"/>
            <a:ext cx="811997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524504" y="4929198"/>
            <a:ext cx="952507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8683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6" ma:contentTypeDescription="Create a new document." ma:contentTypeScope="" ma:versionID="8b7dcfa9550d383fa91fa3e4980fb664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1520a82805b70191d7c16867a026e905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26ffdb2-53d2-4085-a3bc-a814be096aae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5E8894-F3E7-4E6F-892D-97EAA600826F}"/>
</file>

<file path=customXml/itemProps2.xml><?xml version="1.0" encoding="utf-8"?>
<ds:datastoreItem xmlns:ds="http://schemas.openxmlformats.org/officeDocument/2006/customXml" ds:itemID="{49EB43B2-200D-4204-978C-3D4FE3F1464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D801069-0C29-40EE-B55F-DFADA4E980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466</Words>
  <Application>Microsoft Office PowerPoint</Application>
  <PresentationFormat>A4 Paper (210x297 mm)</PresentationFormat>
  <Paragraphs>78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ewelsh</cp:lastModifiedBy>
  <cp:revision>14</cp:revision>
  <dcterms:created xsi:type="dcterms:W3CDTF">2020-03-26T19:22:25Z</dcterms:created>
  <dcterms:modified xsi:type="dcterms:W3CDTF">2020-11-29T20:45:10Z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MediaServiceImageTags">
    <vt:lpwstr/>
  </property>
</Properties>
</file>