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8"/>
  </p:notesMasterIdLst>
  <p:sldIdLst>
    <p:sldId id="256" r:id="rId2"/>
    <p:sldId id="257" r:id="rId3"/>
    <p:sldId id="258" r:id="rId4"/>
    <p:sldId id="259" r:id="rId5"/>
    <p:sldId id="285" r:id="rId6"/>
    <p:sldId id="260" r:id="rId7"/>
    <p:sldId id="262" r:id="rId8"/>
    <p:sldId id="287" r:id="rId9"/>
    <p:sldId id="267" r:id="rId10"/>
    <p:sldId id="261" r:id="rId11"/>
    <p:sldId id="263" r:id="rId12"/>
    <p:sldId id="265"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3"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7BE"/>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74" autoAdjust="0"/>
  </p:normalViewPr>
  <p:slideViewPr>
    <p:cSldViewPr snapToGrid="0">
      <p:cViewPr varScale="1">
        <p:scale>
          <a:sx n="76" d="100"/>
          <a:sy n="76" d="100"/>
        </p:scale>
        <p:origin x="22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1FDBD-54B8-41BD-8133-12776C4786FB}"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F63B1-30F9-45C2-A4EF-83B8E0A73C5F}" type="slidenum">
              <a:rPr lang="en-GB" smtClean="0"/>
              <a:t>‹#›</a:t>
            </a:fld>
            <a:endParaRPr lang="en-GB"/>
          </a:p>
        </p:txBody>
      </p:sp>
    </p:spTree>
    <p:extLst>
      <p:ext uri="{BB962C8B-B14F-4D97-AF65-F5344CB8AC3E}">
        <p14:creationId xmlns:p14="http://schemas.microsoft.com/office/powerpoint/2010/main" val="32477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3F63B1-30F9-45C2-A4EF-83B8E0A73C5F}" type="slidenum">
              <a:rPr lang="en-GB" smtClean="0"/>
              <a:t>11</a:t>
            </a:fld>
            <a:endParaRPr lang="en-GB"/>
          </a:p>
        </p:txBody>
      </p:sp>
    </p:spTree>
    <p:extLst>
      <p:ext uri="{BB962C8B-B14F-4D97-AF65-F5344CB8AC3E}">
        <p14:creationId xmlns:p14="http://schemas.microsoft.com/office/powerpoint/2010/main" val="395039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3F63B1-30F9-45C2-A4EF-83B8E0A73C5F}" type="slidenum">
              <a:rPr lang="en-GB" smtClean="0"/>
              <a:t>23</a:t>
            </a:fld>
            <a:endParaRPr lang="en-GB"/>
          </a:p>
        </p:txBody>
      </p:sp>
    </p:spTree>
    <p:extLst>
      <p:ext uri="{BB962C8B-B14F-4D97-AF65-F5344CB8AC3E}">
        <p14:creationId xmlns:p14="http://schemas.microsoft.com/office/powerpoint/2010/main" val="142094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69456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86221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8628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8876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142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328789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96443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170921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40868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C85C7-BA43-48AA-AF9A-38C3F49F2836}"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349838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3C85C7-BA43-48AA-AF9A-38C3F49F2836}" type="datetimeFigureOut">
              <a:rPr lang="en-GB" smtClean="0"/>
              <a:t>23/04/2024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237291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3C85C7-BA43-48AA-AF9A-38C3F49F2836}" type="datetimeFigureOut">
              <a:rPr lang="en-GB" smtClean="0"/>
              <a:t>23/04/2024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203970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3C85C7-BA43-48AA-AF9A-38C3F49F2836}" type="datetimeFigureOut">
              <a:rPr lang="en-GB" smtClean="0"/>
              <a:t>23/04/2024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317638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C85C7-BA43-48AA-AF9A-38C3F49F2836}" type="datetimeFigureOut">
              <a:rPr lang="en-GB" smtClean="0"/>
              <a:t>23/04/2024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42184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3C85C7-BA43-48AA-AF9A-38C3F49F2836}" type="datetimeFigureOut">
              <a:rPr lang="en-GB" smtClean="0"/>
              <a:t>23/04/2024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135220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C85C7-BA43-48AA-AF9A-38C3F49F2836}" type="datetimeFigureOut">
              <a:rPr lang="en-GB" smtClean="0"/>
              <a:t>23/04/2024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D05AF-1660-4432-A0C7-E757F0E2E2F3}" type="slidenum">
              <a:rPr lang="en-GB" smtClean="0"/>
              <a:t>‹#›</a:t>
            </a:fld>
            <a:endParaRPr lang="en-GB"/>
          </a:p>
        </p:txBody>
      </p:sp>
    </p:spTree>
    <p:extLst>
      <p:ext uri="{BB962C8B-B14F-4D97-AF65-F5344CB8AC3E}">
        <p14:creationId xmlns:p14="http://schemas.microsoft.com/office/powerpoint/2010/main" val="37854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3C85C7-BA43-48AA-AF9A-38C3F49F2836}" type="datetimeFigureOut">
              <a:rPr lang="en-GB" smtClean="0"/>
              <a:t>23/04/2024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3D05AF-1660-4432-A0C7-E757F0E2E2F3}" type="slidenum">
              <a:rPr lang="en-GB" smtClean="0"/>
              <a:t>‹#›</a:t>
            </a:fld>
            <a:endParaRPr lang="en-GB"/>
          </a:p>
        </p:txBody>
      </p:sp>
    </p:spTree>
    <p:extLst>
      <p:ext uri="{BB962C8B-B14F-4D97-AF65-F5344CB8AC3E}">
        <p14:creationId xmlns:p14="http://schemas.microsoft.com/office/powerpoint/2010/main" val="23336060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muscliff@muscliffpirimary.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8F95-9355-F160-2248-5D38AC66A28B}"/>
              </a:ext>
            </a:extLst>
          </p:cNvPr>
          <p:cNvSpPr>
            <a:spLocks noGrp="1"/>
          </p:cNvSpPr>
          <p:nvPr>
            <p:ph type="ctrTitle"/>
          </p:nvPr>
        </p:nvSpPr>
        <p:spPr>
          <a:xfrm>
            <a:off x="1569532" y="1771484"/>
            <a:ext cx="7766936" cy="811937"/>
          </a:xfrm>
        </p:spPr>
        <p:txBody>
          <a:bodyPr/>
          <a:lstStyle/>
          <a:p>
            <a:pPr algn="ctr"/>
            <a:r>
              <a:rPr lang="en-US" dirty="0">
                <a:solidFill>
                  <a:schemeClr val="accent2">
                    <a:lumMod val="75000"/>
                  </a:schemeClr>
                </a:solidFill>
                <a:latin typeface="Calibri" panose="020F0502020204030204" pitchFamily="34" charset="0"/>
                <a:cs typeface="Calibri" panose="020F0502020204030204" pitchFamily="34" charset="0"/>
              </a:rPr>
              <a:t>SEND Information Report </a:t>
            </a:r>
            <a:endParaRPr lang="en-GB" dirty="0">
              <a:solidFill>
                <a:schemeClr val="accent2">
                  <a:lumMod val="7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3D6A018-F3CA-9AAF-A505-6AF5AB0E3FF5}"/>
              </a:ext>
            </a:extLst>
          </p:cNvPr>
          <p:cNvPicPr>
            <a:picLocks noChangeAspect="1"/>
          </p:cNvPicPr>
          <p:nvPr/>
        </p:nvPicPr>
        <p:blipFill>
          <a:blip r:embed="rId2"/>
          <a:stretch>
            <a:fillRect/>
          </a:stretch>
        </p:blipFill>
        <p:spPr>
          <a:xfrm>
            <a:off x="2030136" y="470931"/>
            <a:ext cx="6858000" cy="1013919"/>
          </a:xfrm>
          <a:prstGeom prst="rect">
            <a:avLst/>
          </a:prstGeom>
        </p:spPr>
      </p:pic>
      <p:sp>
        <p:nvSpPr>
          <p:cNvPr id="7" name="TextBox 6">
            <a:extLst>
              <a:ext uri="{FF2B5EF4-FFF2-40B4-BE49-F238E27FC236}">
                <a16:creationId xmlns:a16="http://schemas.microsoft.com/office/drawing/2014/main" id="{2455BA65-6F70-A99E-517A-C099B9EE0812}"/>
              </a:ext>
            </a:extLst>
          </p:cNvPr>
          <p:cNvSpPr txBox="1"/>
          <p:nvPr/>
        </p:nvSpPr>
        <p:spPr>
          <a:xfrm>
            <a:off x="3570627" y="1146296"/>
            <a:ext cx="6034768" cy="338554"/>
          </a:xfrm>
          <a:prstGeom prst="rect">
            <a:avLst/>
          </a:prstGeom>
          <a:noFill/>
        </p:spPr>
        <p:txBody>
          <a:bodyPr wrap="square" rtlCol="0">
            <a:spAutoFit/>
          </a:bodyPr>
          <a:lstStyle/>
          <a:p>
            <a:r>
              <a:rPr lang="en-GB" sz="1200" b="1" dirty="0">
                <a:solidFill>
                  <a:srgbClr val="02765C"/>
                </a:solidFill>
              </a:rPr>
              <a:t>Ready</a:t>
            </a:r>
            <a:r>
              <a:rPr lang="en-GB" sz="1600" b="1" dirty="0">
                <a:solidFill>
                  <a:srgbClr val="02765C"/>
                </a:solidFill>
              </a:rPr>
              <a:t>			</a:t>
            </a:r>
            <a:r>
              <a:rPr lang="en-GB" sz="1200" b="1" dirty="0">
                <a:solidFill>
                  <a:srgbClr val="02765C"/>
                </a:solidFill>
              </a:rPr>
              <a:t>Respectful</a:t>
            </a:r>
            <a:r>
              <a:rPr lang="en-GB" sz="1600" b="1" dirty="0">
                <a:solidFill>
                  <a:srgbClr val="02765C"/>
                </a:solidFill>
              </a:rPr>
              <a:t>			 </a:t>
            </a:r>
            <a:r>
              <a:rPr lang="en-GB" sz="1200" b="1" dirty="0">
                <a:solidFill>
                  <a:srgbClr val="02765C"/>
                </a:solidFill>
              </a:rPr>
              <a:t>Safe</a:t>
            </a:r>
          </a:p>
        </p:txBody>
      </p:sp>
      <p:pic>
        <p:nvPicPr>
          <p:cNvPr id="3" name="Picture 2">
            <a:extLst>
              <a:ext uri="{FF2B5EF4-FFF2-40B4-BE49-F238E27FC236}">
                <a16:creationId xmlns:a16="http://schemas.microsoft.com/office/drawing/2014/main" id="{78EC2E3A-6EEB-3023-7556-A57E654E11AF}"/>
              </a:ext>
            </a:extLst>
          </p:cNvPr>
          <p:cNvPicPr>
            <a:picLocks noChangeAspect="1"/>
          </p:cNvPicPr>
          <p:nvPr/>
        </p:nvPicPr>
        <p:blipFill>
          <a:blip r:embed="rId3"/>
          <a:stretch>
            <a:fillRect/>
          </a:stretch>
        </p:blipFill>
        <p:spPr>
          <a:xfrm>
            <a:off x="1068362" y="2870055"/>
            <a:ext cx="9042400" cy="3433286"/>
          </a:xfrm>
          <a:prstGeom prst="rect">
            <a:avLst/>
          </a:prstGeom>
        </p:spPr>
      </p:pic>
    </p:spTree>
    <p:extLst>
      <p:ext uri="{BB962C8B-B14F-4D97-AF65-F5344CB8AC3E}">
        <p14:creationId xmlns:p14="http://schemas.microsoft.com/office/powerpoint/2010/main" val="42160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166D43-9684-9FB2-50E6-A5D4678CF21C}"/>
              </a:ext>
            </a:extLst>
          </p:cNvPr>
          <p:cNvSpPr txBox="1"/>
          <p:nvPr/>
        </p:nvSpPr>
        <p:spPr>
          <a:xfrm>
            <a:off x="956603" y="163871"/>
            <a:ext cx="8370277" cy="1015663"/>
          </a:xfrm>
          <a:prstGeom prst="rect">
            <a:avLst/>
          </a:prstGeom>
          <a:noFill/>
        </p:spPr>
        <p:txBody>
          <a:bodyPr wrap="square" rtlCol="0">
            <a:spAutoFit/>
          </a:bodyPr>
          <a:lstStyle/>
          <a:p>
            <a:pPr algn="ctr"/>
            <a:r>
              <a:rPr lang="en-US" sz="6000" dirty="0"/>
              <a:t>IEP </a:t>
            </a:r>
            <a:endParaRPr lang="en-GB" dirty="0"/>
          </a:p>
        </p:txBody>
      </p:sp>
      <p:pic>
        <p:nvPicPr>
          <p:cNvPr id="3" name="Picture 2">
            <a:extLst>
              <a:ext uri="{FF2B5EF4-FFF2-40B4-BE49-F238E27FC236}">
                <a16:creationId xmlns:a16="http://schemas.microsoft.com/office/drawing/2014/main" id="{FE5EF772-E260-1C67-1F4B-234213F55185}"/>
              </a:ext>
            </a:extLst>
          </p:cNvPr>
          <p:cNvPicPr>
            <a:picLocks noChangeAspect="1"/>
          </p:cNvPicPr>
          <p:nvPr/>
        </p:nvPicPr>
        <p:blipFill rotWithShape="1">
          <a:blip r:embed="rId2"/>
          <a:srcRect l="21049" t="22352" r="22338" b="9873"/>
          <a:stretch/>
        </p:blipFill>
        <p:spPr>
          <a:xfrm>
            <a:off x="5141741" y="1423626"/>
            <a:ext cx="6725842" cy="4527008"/>
          </a:xfrm>
          <a:prstGeom prst="rect">
            <a:avLst/>
          </a:prstGeom>
        </p:spPr>
      </p:pic>
      <p:pic>
        <p:nvPicPr>
          <p:cNvPr id="6" name="Picture 5">
            <a:extLst>
              <a:ext uri="{FF2B5EF4-FFF2-40B4-BE49-F238E27FC236}">
                <a16:creationId xmlns:a16="http://schemas.microsoft.com/office/drawing/2014/main" id="{D9F4B8E9-26D7-D2F9-4CB5-B12EE8A382BC}"/>
              </a:ext>
            </a:extLst>
          </p:cNvPr>
          <p:cNvPicPr>
            <a:picLocks noChangeAspect="1"/>
          </p:cNvPicPr>
          <p:nvPr/>
        </p:nvPicPr>
        <p:blipFill rotWithShape="1">
          <a:blip r:embed="rId3"/>
          <a:srcRect l="5192" t="22550" r="72193" b="21217"/>
          <a:stretch/>
        </p:blipFill>
        <p:spPr>
          <a:xfrm>
            <a:off x="815926" y="1423626"/>
            <a:ext cx="3770141" cy="5270503"/>
          </a:xfrm>
          <a:prstGeom prst="rect">
            <a:avLst/>
          </a:prstGeom>
        </p:spPr>
      </p:pic>
    </p:spTree>
    <p:extLst>
      <p:ext uri="{BB962C8B-B14F-4D97-AF65-F5344CB8AC3E}">
        <p14:creationId xmlns:p14="http://schemas.microsoft.com/office/powerpoint/2010/main" val="225326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166D43-9684-9FB2-50E6-A5D4678CF21C}"/>
              </a:ext>
            </a:extLst>
          </p:cNvPr>
          <p:cNvSpPr txBox="1"/>
          <p:nvPr/>
        </p:nvSpPr>
        <p:spPr>
          <a:xfrm>
            <a:off x="928468" y="379827"/>
            <a:ext cx="8370277" cy="1015663"/>
          </a:xfrm>
          <a:prstGeom prst="rect">
            <a:avLst/>
          </a:prstGeom>
          <a:noFill/>
        </p:spPr>
        <p:txBody>
          <a:bodyPr wrap="square" rtlCol="0">
            <a:spAutoFit/>
          </a:bodyPr>
          <a:lstStyle/>
          <a:p>
            <a:pPr algn="ctr"/>
            <a:r>
              <a:rPr lang="en-US" sz="6000" dirty="0" err="1"/>
              <a:t>Behaviour</a:t>
            </a:r>
            <a:r>
              <a:rPr lang="en-US" sz="6000" dirty="0"/>
              <a:t> Support Plan</a:t>
            </a:r>
            <a:endParaRPr lang="en-GB" dirty="0"/>
          </a:p>
        </p:txBody>
      </p:sp>
      <p:pic>
        <p:nvPicPr>
          <p:cNvPr id="6" name="Picture 5">
            <a:extLst>
              <a:ext uri="{FF2B5EF4-FFF2-40B4-BE49-F238E27FC236}">
                <a16:creationId xmlns:a16="http://schemas.microsoft.com/office/drawing/2014/main" id="{DA979633-8CFB-40AC-A5E8-C1A57AEA39F2}"/>
              </a:ext>
            </a:extLst>
          </p:cNvPr>
          <p:cNvPicPr>
            <a:picLocks noChangeAspect="1"/>
          </p:cNvPicPr>
          <p:nvPr/>
        </p:nvPicPr>
        <p:blipFill rotWithShape="1">
          <a:blip r:embed="rId3"/>
          <a:srcRect l="7017" t="30394" r="6290" b="17562"/>
          <a:stretch/>
        </p:blipFill>
        <p:spPr>
          <a:xfrm>
            <a:off x="66989" y="1897908"/>
            <a:ext cx="12058022" cy="4071686"/>
          </a:xfrm>
          <a:prstGeom prst="rect">
            <a:avLst/>
          </a:prstGeom>
        </p:spPr>
      </p:pic>
    </p:spTree>
    <p:extLst>
      <p:ext uri="{BB962C8B-B14F-4D97-AF65-F5344CB8AC3E}">
        <p14:creationId xmlns:p14="http://schemas.microsoft.com/office/powerpoint/2010/main" val="117766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403188" y="295422"/>
            <a:ext cx="5289452" cy="6231987"/>
          </a:xfrm>
        </p:spPr>
        <p:txBody>
          <a:bodyPr>
            <a:normAutofit/>
          </a:bodyPr>
          <a:lstStyle/>
          <a:p>
            <a:pPr marL="0" indent="0" fontAlgn="t">
              <a:lnSpc>
                <a:spcPct val="115000"/>
              </a:lnSpc>
              <a:spcAft>
                <a:spcPts val="1000"/>
              </a:spcAft>
              <a:buNone/>
            </a:pPr>
            <a:endParaRPr lang="en-GB" sz="1800" kern="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a:p>
            <a:pPr marL="0" indent="0" fontAlgn="t">
              <a:lnSpc>
                <a:spcPct val="115000"/>
              </a:lnSpc>
              <a:spcAft>
                <a:spcPts val="10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3200" b="0" dirty="0">
                <a:solidFill>
                  <a:schemeClr val="bg1"/>
                </a:solidFill>
                <a:effectLst/>
                <a:ea typeface="Times New Roman" panose="02020603050405020304" pitchFamily="18" charset="0"/>
              </a:rPr>
              <a:t>How will the curriculum be matched to my child's needs?</a:t>
            </a:r>
            <a:endParaRPr lang="en-GB" sz="3200" b="1" dirty="0">
              <a:solidFill>
                <a:schemeClr val="bg1"/>
              </a:solidFill>
              <a:effectLst/>
              <a:ea typeface="Times New Roman" panose="02020603050405020304" pitchFamily="18" charset="0"/>
            </a:endParaRPr>
          </a:p>
        </p:txBody>
      </p:sp>
      <p:sp>
        <p:nvSpPr>
          <p:cNvPr id="4" name="TextBox 3">
            <a:extLst>
              <a:ext uri="{FF2B5EF4-FFF2-40B4-BE49-F238E27FC236}">
                <a16:creationId xmlns:a16="http://schemas.microsoft.com/office/drawing/2014/main" id="{EBE539D6-6CFA-12C6-0546-B2AD4C14E091}"/>
              </a:ext>
            </a:extLst>
          </p:cNvPr>
          <p:cNvSpPr txBox="1"/>
          <p:nvPr/>
        </p:nvSpPr>
        <p:spPr>
          <a:xfrm>
            <a:off x="4213274" y="1716175"/>
            <a:ext cx="5669280" cy="3390480"/>
          </a:xfrm>
          <a:prstGeom prst="rect">
            <a:avLst/>
          </a:prstGeom>
          <a:noFill/>
        </p:spPr>
        <p:txBody>
          <a:bodyPr wrap="square">
            <a:spAutoFit/>
          </a:bodyPr>
          <a:lstStyle/>
          <a:p>
            <a:pPr>
              <a:lnSpc>
                <a:spcPct val="115000"/>
              </a:lnSpc>
              <a:spcAft>
                <a:spcPts val="1000"/>
              </a:spcAft>
              <a:tabLst>
                <a:tab pos="309372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Our curriculum continues to evolve.  </a:t>
            </a:r>
            <a:r>
              <a:rPr lang="en-US" sz="1500" dirty="0">
                <a:latin typeface="Calibri" panose="020F0502020204030204" pitchFamily="34" charset="0"/>
                <a:ea typeface="Calibri" panose="020F0502020204030204" pitchFamily="34" charset="0"/>
                <a:cs typeface="Times New Roman" panose="02020603050405020304" pitchFamily="18" charset="0"/>
              </a:rPr>
              <a:t>W</a:t>
            </a:r>
            <a:r>
              <a:rPr lang="en-US" sz="1500" dirty="0">
                <a:effectLst/>
                <a:latin typeface="Calibri" panose="020F0502020204030204" pitchFamily="34" charset="0"/>
                <a:ea typeface="Calibri" panose="020F0502020204030204" pitchFamily="34" charset="0"/>
                <a:cs typeface="Times New Roman" panose="02020603050405020304" pitchFamily="18" charset="0"/>
              </a:rPr>
              <a:t>e recognise that it will perpetually change and be reshaped and remolded so that it reflects our ever-changing world and local community. We are always seeking ways to improve our curriculum offer to the children of Muscliff. Whether the change is fueled by our passion for books (for example, if we come across a new beautiful book that we feel our children simply must read) or if it is prompted by significant events and the changing landscape, we remain adaptable and reflective.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309372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When we make changes to our curriculum, we consider what we know about the needs of our learners and look to evidence-based research; our curriculum is rooted in our culture of enquiry. By embracing change, we are creating a curriculum that is successive and durable.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77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3909037" y="461589"/>
            <a:ext cx="5712170" cy="3412511"/>
          </a:xfrm>
        </p:spPr>
        <p:txBody>
          <a:bodyPr>
            <a:normAutofit fontScale="25000" lnSpcReduction="20000"/>
          </a:bodyPr>
          <a:lstStyle/>
          <a:p>
            <a:pPr fontAlgn="t"/>
            <a:r>
              <a:rPr lang="en-GB" sz="5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Muscliff Primary School, we are continuously monitoring and reviewing each individual child's progress. We do this throughout the day, informally, and use our observations to inform the planning and delivery of subsequent learning opportunities. We work as a team at Muscliff and any concerns around a child's progress are always shared with parents as we know that this is the most effective way to support your children. We seek advice from each other as a staff team and support each other with our respective areas of strength - sharing good practice. At the end of each term, we formally record our assessments of each child in the key areas of reading, writing, maths and science. This information is closely monitored and analysed by our teachers, year group teams</a:t>
            </a:r>
            <a:r>
              <a:rPr lang="en-GB" sz="5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a:t>
            </a:r>
            <a:r>
              <a:rPr lang="en-GB" sz="5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senior leadership team. Regular meetings between these groups ensure all of our children are closely monitored and provision for them is under constant review.</a:t>
            </a:r>
            <a:endParaRPr lang="en-GB" sz="5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lnSpc>
                <a:spcPct val="115000"/>
              </a:lnSpc>
              <a:spcAft>
                <a:spcPts val="10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2400" b="0" dirty="0">
                <a:solidFill>
                  <a:schemeClr val="bg1"/>
                </a:solidFill>
                <a:effectLst/>
                <a:ea typeface="Times New Roman" panose="02020603050405020304" pitchFamily="18" charset="0"/>
              </a:rPr>
              <a:t>How will both the school and I know how my child is doing?</a:t>
            </a:r>
            <a:endParaRPr lang="en-GB" sz="2400" b="1" dirty="0">
              <a:solidFill>
                <a:schemeClr val="bg1"/>
              </a:solidFill>
              <a:effectLst/>
              <a:ea typeface="Times New Roman" panose="02020603050405020304" pitchFamily="18" charset="0"/>
            </a:endParaRPr>
          </a:p>
        </p:txBody>
      </p:sp>
      <p:sp>
        <p:nvSpPr>
          <p:cNvPr id="2" name="Oval 1">
            <a:extLst>
              <a:ext uri="{FF2B5EF4-FFF2-40B4-BE49-F238E27FC236}">
                <a16:creationId xmlns:a16="http://schemas.microsoft.com/office/drawing/2014/main" id="{CCFA94AC-3AAD-2B6F-1B0D-99D4846303A4}"/>
              </a:ext>
            </a:extLst>
          </p:cNvPr>
          <p:cNvSpPr/>
          <p:nvPr/>
        </p:nvSpPr>
        <p:spPr>
          <a:xfrm>
            <a:off x="7472441" y="3126447"/>
            <a:ext cx="1711914" cy="149530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Parent’s evenings </a:t>
            </a:r>
          </a:p>
          <a:p>
            <a:pPr algn="ctr"/>
            <a:r>
              <a:rPr lang="en-GB" sz="1100" dirty="0">
                <a:solidFill>
                  <a:schemeClr val="tx1"/>
                </a:solidFill>
              </a:rPr>
              <a:t>(twice a year)</a:t>
            </a:r>
          </a:p>
        </p:txBody>
      </p:sp>
      <p:sp>
        <p:nvSpPr>
          <p:cNvPr id="4" name="Oval 3">
            <a:extLst>
              <a:ext uri="{FF2B5EF4-FFF2-40B4-BE49-F238E27FC236}">
                <a16:creationId xmlns:a16="http://schemas.microsoft.com/office/drawing/2014/main" id="{BD2E00EE-AC05-FB2A-90FB-5AF9F70A1DF5}"/>
              </a:ext>
            </a:extLst>
          </p:cNvPr>
          <p:cNvSpPr/>
          <p:nvPr/>
        </p:nvSpPr>
        <p:spPr>
          <a:xfrm>
            <a:off x="3734865" y="5159550"/>
            <a:ext cx="1711914" cy="149530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Annual report</a:t>
            </a:r>
          </a:p>
        </p:txBody>
      </p:sp>
      <p:sp>
        <p:nvSpPr>
          <p:cNvPr id="6" name="Oval 5">
            <a:extLst>
              <a:ext uri="{FF2B5EF4-FFF2-40B4-BE49-F238E27FC236}">
                <a16:creationId xmlns:a16="http://schemas.microsoft.com/office/drawing/2014/main" id="{D98763D6-9D66-2D8B-6967-B37F799965BD}"/>
              </a:ext>
            </a:extLst>
          </p:cNvPr>
          <p:cNvSpPr/>
          <p:nvPr/>
        </p:nvSpPr>
        <p:spPr>
          <a:xfrm>
            <a:off x="5832499" y="4326524"/>
            <a:ext cx="1711914" cy="149530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Review meetings:</a:t>
            </a:r>
          </a:p>
          <a:p>
            <a:pPr algn="ctr"/>
            <a:r>
              <a:rPr lang="en-GB" sz="1000" dirty="0">
                <a:solidFill>
                  <a:schemeClr val="tx1"/>
                </a:solidFill>
              </a:rPr>
              <a:t>TAF (Team around the Family) </a:t>
            </a:r>
          </a:p>
          <a:p>
            <a:pPr algn="ctr"/>
            <a:r>
              <a:rPr lang="en-GB" sz="1000" dirty="0">
                <a:solidFill>
                  <a:schemeClr val="tx1"/>
                </a:solidFill>
              </a:rPr>
              <a:t>IEP</a:t>
            </a:r>
          </a:p>
          <a:p>
            <a:pPr algn="ctr"/>
            <a:r>
              <a:rPr lang="en-GB" sz="1000" dirty="0">
                <a:solidFill>
                  <a:schemeClr val="tx1"/>
                </a:solidFill>
              </a:rPr>
              <a:t>External agencies </a:t>
            </a:r>
          </a:p>
          <a:p>
            <a:pPr algn="ctr"/>
            <a:endParaRPr lang="en-GB" sz="1000" dirty="0">
              <a:solidFill>
                <a:schemeClr val="tx1"/>
              </a:solidFill>
            </a:endParaRPr>
          </a:p>
        </p:txBody>
      </p:sp>
      <p:sp>
        <p:nvSpPr>
          <p:cNvPr id="7" name="Oval 6">
            <a:extLst>
              <a:ext uri="{FF2B5EF4-FFF2-40B4-BE49-F238E27FC236}">
                <a16:creationId xmlns:a16="http://schemas.microsoft.com/office/drawing/2014/main" id="{9034F1AF-8728-AA2E-BEEE-620FDCF44368}"/>
              </a:ext>
            </a:extLst>
          </p:cNvPr>
          <p:cNvSpPr/>
          <p:nvPr/>
        </p:nvSpPr>
        <p:spPr>
          <a:xfrm>
            <a:off x="7735121" y="5265188"/>
            <a:ext cx="1711914" cy="149530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EHCP annual review</a:t>
            </a:r>
          </a:p>
        </p:txBody>
      </p:sp>
      <p:sp>
        <p:nvSpPr>
          <p:cNvPr id="8" name="Oval 7">
            <a:extLst>
              <a:ext uri="{FF2B5EF4-FFF2-40B4-BE49-F238E27FC236}">
                <a16:creationId xmlns:a16="http://schemas.microsoft.com/office/drawing/2014/main" id="{7285FE0E-85B4-DA53-2823-C26000524852}"/>
              </a:ext>
            </a:extLst>
          </p:cNvPr>
          <p:cNvSpPr/>
          <p:nvPr/>
        </p:nvSpPr>
        <p:spPr>
          <a:xfrm>
            <a:off x="4120585" y="3337204"/>
            <a:ext cx="1711914" cy="149530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Appointments can be made to meet to discuss your child's progress at any stage during the school year.</a:t>
            </a:r>
            <a:endParaRPr lang="en-GB" sz="11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GB" sz="1100" dirty="0">
              <a:solidFill>
                <a:schemeClr val="tx1"/>
              </a:solidFill>
            </a:endParaRPr>
          </a:p>
        </p:txBody>
      </p:sp>
    </p:spTree>
    <p:extLst>
      <p:ext uri="{BB962C8B-B14F-4D97-AF65-F5344CB8AC3E}">
        <p14:creationId xmlns:p14="http://schemas.microsoft.com/office/powerpoint/2010/main" val="226920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403188" y="295422"/>
            <a:ext cx="5289452" cy="6231987"/>
          </a:xfrm>
        </p:spPr>
        <p:txBody>
          <a:bodyPr>
            <a:normAutofit fontScale="40000" lnSpcReduction="20000"/>
          </a:bodyPr>
          <a:lstStyle/>
          <a:p>
            <a:pPr lvl="0" fontAlgn="t">
              <a:lnSpc>
                <a:spcPct val="115000"/>
              </a:lnSpc>
              <a:spcAft>
                <a:spcPts val="1000"/>
              </a:spcAft>
              <a:buSzPts val="1000"/>
              <a:buFont typeface="Arial" panose="020B0604020202020204" pitchFamily="34" charset="0"/>
              <a:buChar char="•"/>
              <a:tabLst>
                <a:tab pos="457200" algn="l"/>
              </a:tabLst>
            </a:pPr>
            <a:r>
              <a:rPr lang="en-GB" sz="25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the learning overviews on the website.</a:t>
            </a:r>
          </a:p>
          <a:p>
            <a:pPr lvl="0" fontAlgn="t">
              <a:lnSpc>
                <a:spcPct val="115000"/>
              </a:lnSpc>
              <a:spcAft>
                <a:spcPts val="1000"/>
              </a:spcAft>
              <a:buSzPts val="1000"/>
              <a:buFont typeface="Arial" panose="020B0604020202020204" pitchFamily="34" charset="0"/>
              <a:buChar char="•"/>
              <a:tabLst>
                <a:tab pos="457200" algn="l"/>
              </a:tabLst>
            </a:pPr>
            <a:r>
              <a:rPr lang="en-GB" sz="25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the school newsletter to find out what is coming up - talk to your child about it to prepare them for future events.</a:t>
            </a:r>
          </a:p>
          <a:p>
            <a:pPr lvl="0" fontAlgn="t">
              <a:lnSpc>
                <a:spcPct val="115000"/>
              </a:lnSpc>
              <a:spcAft>
                <a:spcPts val="1000"/>
              </a:spcAft>
              <a:buSzPts val="1000"/>
              <a:buFont typeface="Arial" panose="020B0604020202020204" pitchFamily="34" charset="0"/>
              <a:buChar char="•"/>
              <a:tabLst>
                <a:tab pos="457200" algn="l"/>
              </a:tabLst>
            </a:pPr>
            <a:r>
              <a:rPr lang="en-GB" sz="25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 your child with their home learning (not do it for them!). Structure a time and space for them to complete their home learning at regular times in the week - a predictable, structured routine will support them in developing healthy and positive learning approaches and habits.</a:t>
            </a:r>
          </a:p>
          <a:p>
            <a:pPr lvl="0" fontAlgn="t">
              <a:lnSpc>
                <a:spcPct val="115000"/>
              </a:lnSpc>
              <a:spcAft>
                <a:spcPts val="1000"/>
              </a:spcAft>
              <a:buSzPts val="1000"/>
              <a:buFont typeface="Arial" panose="020B0604020202020204" pitchFamily="34" charset="0"/>
              <a:buChar char="•"/>
              <a:tabLst>
                <a:tab pos="457200" algn="l"/>
              </a:tabLst>
            </a:pPr>
            <a:r>
              <a:rPr lang="en-GB" sz="25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be positive and avoid confrontation around home learning - please speak to your child's class teacher if you have any concerns around this.</a:t>
            </a:r>
          </a:p>
          <a:p>
            <a:pPr fontAlgn="t">
              <a:buFont typeface="Arial" panose="020B0604020202020204" pitchFamily="34" charset="0"/>
              <a:buChar char="•"/>
            </a:pPr>
            <a:r>
              <a:rPr lang="en-GB"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your child has an IEP be clear about their targets and ways to help - this should come from the meeting you have with their teacher.</a:t>
            </a:r>
            <a:endParaRPr lang="en-GB" sz="2500" dirty="0">
              <a:effectLst/>
              <a:latin typeface="Calibri" panose="020F0502020204030204" pitchFamily="34" charset="0"/>
              <a:ea typeface="Times New Roman" panose="02020603050405020304" pitchFamily="18" charset="0"/>
              <a:cs typeface="Calibri" panose="020F0502020204030204" pitchFamily="34" charset="0"/>
            </a:endParaRPr>
          </a:p>
          <a:p>
            <a:pPr fontAlgn="t">
              <a:buFont typeface="Arial" panose="020B0604020202020204" pitchFamily="34" charset="0"/>
              <a:buChar char="•"/>
            </a:pPr>
            <a:endParaRPr lang="en-GB" sz="2500" dirty="0">
              <a:effectLst/>
              <a:latin typeface="Calibri" panose="020F0502020204030204" pitchFamily="34" charset="0"/>
              <a:ea typeface="Times New Roman" panose="02020603050405020304" pitchFamily="18" charset="0"/>
              <a:cs typeface="Calibri" panose="020F0502020204030204" pitchFamily="34" charset="0"/>
            </a:endParaRPr>
          </a:p>
          <a:p>
            <a:pPr fontAlgn="t">
              <a:buFont typeface="Arial" panose="020B0604020202020204" pitchFamily="34" charset="0"/>
              <a:buChar char="•"/>
            </a:pPr>
            <a:r>
              <a:rPr lang="en-GB"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your child has an EHCP be clear about their objectives and ways you can support, again this should be apparent from the review meetings.</a:t>
            </a:r>
            <a:endParaRPr lang="en-GB" sz="2500" dirty="0">
              <a:effectLst/>
              <a:latin typeface="Calibri" panose="020F0502020204030204" pitchFamily="34" charset="0"/>
              <a:ea typeface="Times New Roman" panose="02020603050405020304" pitchFamily="18" charset="0"/>
              <a:cs typeface="Calibri" panose="020F0502020204030204" pitchFamily="34" charset="0"/>
            </a:endParaRPr>
          </a:p>
          <a:p>
            <a:pPr fontAlgn="t">
              <a:buFont typeface="Arial" panose="020B0604020202020204" pitchFamily="34" charset="0"/>
              <a:buChar char="•"/>
            </a:pPr>
            <a:endParaRPr lang="en-GB" sz="2500" dirty="0">
              <a:effectLst/>
              <a:latin typeface="Calibri" panose="020F0502020204030204" pitchFamily="34" charset="0"/>
              <a:ea typeface="Times New Roman" panose="02020603050405020304" pitchFamily="18" charset="0"/>
              <a:cs typeface="Calibri" panose="020F0502020204030204" pitchFamily="34" charset="0"/>
            </a:endParaRPr>
          </a:p>
          <a:p>
            <a:pPr fontAlgn="t">
              <a:buFont typeface="Arial" panose="020B0604020202020204" pitchFamily="34" charset="0"/>
              <a:buChar char="•"/>
            </a:pPr>
            <a:r>
              <a:rPr lang="en-GB"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General tips when a child has a learning difference:</a:t>
            </a:r>
            <a:endParaRPr lang="en-GB" sz="2500" dirty="0">
              <a:effectLst/>
              <a:latin typeface="Calibri" panose="020F0502020204030204" pitchFamily="34" charset="0"/>
              <a:ea typeface="Times New Roman" panose="02020603050405020304" pitchFamily="18" charset="0"/>
              <a:cs typeface="Calibri" panose="020F0502020204030204" pitchFamily="34" charset="0"/>
            </a:endParaRPr>
          </a:p>
          <a:p>
            <a:pPr lvl="0" fontAlgn="t">
              <a:lnSpc>
                <a:spcPct val="115000"/>
              </a:lnSpc>
              <a:spcAft>
                <a:spcPts val="1000"/>
              </a:spcAft>
              <a:buSzPts val="1000"/>
              <a:buFont typeface="Arial" panose="020B0604020202020204" pitchFamily="34" charset="0"/>
              <a:buChar char="•"/>
              <a:tabLst>
                <a:tab pos="457200" algn="l"/>
              </a:tabLst>
            </a:pPr>
            <a:r>
              <a:rPr lang="en-GB" sz="25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predictable, clear and have routine - this will help them understand and know what will happen next and what is expected at given times. </a:t>
            </a:r>
          </a:p>
          <a:p>
            <a:pPr lvl="0" fontAlgn="t">
              <a:lnSpc>
                <a:spcPct val="115000"/>
              </a:lnSpc>
              <a:spcAft>
                <a:spcPts val="1000"/>
              </a:spcAft>
              <a:buSzPts val="1000"/>
              <a:buFont typeface="Arial" panose="020B0604020202020204" pitchFamily="34" charset="0"/>
              <a:buChar char="•"/>
              <a:tabLst>
                <a:tab pos="457200" algn="l"/>
              </a:tabLst>
            </a:pPr>
            <a:r>
              <a:rPr lang="en-GB" sz="25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an uncluttered, distraction-free space to complete any focused tasks.</a:t>
            </a:r>
          </a:p>
          <a:p>
            <a:pPr lvl="0" fontAlgn="t">
              <a:lnSpc>
                <a:spcPct val="115000"/>
              </a:lnSpc>
              <a:spcAft>
                <a:spcPts val="1000"/>
              </a:spcAft>
              <a:buSzPts val="1000"/>
              <a:buFont typeface="Arial" panose="020B0604020202020204" pitchFamily="34" charset="0"/>
              <a:buChar char="•"/>
              <a:tabLst>
                <a:tab pos="457200" algn="l"/>
              </a:tabLst>
            </a:pPr>
            <a:r>
              <a:rPr lang="en-GB" sz="2500" kern="100" dirty="0">
                <a:solidFill>
                  <a:srgbClr val="000000"/>
                </a:solidFill>
                <a:latin typeface="Calibri" panose="020F0502020204030204" pitchFamily="34" charset="0"/>
                <a:ea typeface="Calibri" panose="020F0502020204030204" pitchFamily="34" charset="0"/>
                <a:cs typeface="Calibri" panose="020F0502020204030204" pitchFamily="34" charset="0"/>
              </a:rPr>
              <a:t>V</a:t>
            </a:r>
            <a:r>
              <a:rPr lang="en-GB" sz="25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isual timetable to support their understanding of what the evening/morning/day will 'look like'.</a:t>
            </a:r>
          </a:p>
          <a:p>
            <a:pPr lvl="0" fontAlgn="t">
              <a:lnSpc>
                <a:spcPct val="115000"/>
              </a:lnSpc>
              <a:spcAft>
                <a:spcPts val="1000"/>
              </a:spcAft>
              <a:buSzPts val="1000"/>
              <a:buFont typeface="Arial" panose="020B0604020202020204" pitchFamily="34" charset="0"/>
              <a:buChar char="•"/>
              <a:tabLst>
                <a:tab pos="457200" algn="l"/>
              </a:tabLst>
            </a:pPr>
            <a:r>
              <a:rPr lang="en-GB" sz="25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Speak to your child's class teacher about their specific learning profile, e.g. do they need information in very small chunks? Do they need frequent, short breaks? What equipment should be available? How long can I expect them to spend on this?</a:t>
            </a:r>
            <a:endParaRPr lang="en-GB" sz="25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fontAlgn="t">
              <a:lnSpc>
                <a:spcPct val="115000"/>
              </a:lnSpc>
              <a:spcAft>
                <a:spcPts val="10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2400" b="0" dirty="0">
                <a:solidFill>
                  <a:schemeClr val="bg1"/>
                </a:solidFill>
                <a:effectLst/>
                <a:ea typeface="Times New Roman" panose="02020603050405020304" pitchFamily="18" charset="0"/>
              </a:rPr>
              <a:t>How can I support my child’s learning?</a:t>
            </a:r>
            <a:endParaRPr lang="en-GB" sz="2400" b="1"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54377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248442" y="313006"/>
            <a:ext cx="5233183" cy="6231987"/>
          </a:xfrm>
        </p:spPr>
        <p:txBody>
          <a:bodyPr>
            <a:noAutofit/>
          </a:bodyPr>
          <a:lstStyle/>
          <a:p>
            <a:pPr marL="0" indent="0" fontAlgn="t">
              <a:buNone/>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Your child's health, safety and wellbeing is of paramount importance to us. We know that children need to be 'ready' to learn; this involves being in an emotional place which supports rather than hinders their access to learning. We understand that many things in life can impact your child and we have layers of support systems in place which help our children regulate</a:t>
            </a: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a:t>
            </a: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understand themselves and others.</a:t>
            </a:r>
          </a:p>
          <a:p>
            <a:pPr fontAlgn="t">
              <a:buFont typeface="Arial" panose="020B0604020202020204" pitchFamily="34" charset="0"/>
              <a:buChar char="•"/>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school, we feel these approaches below support your child's wellbeing:</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p>
            <a:pPr fontAlgn="t">
              <a:lnSpc>
                <a:spcPct val="115000"/>
              </a:lnSpc>
              <a:spcAft>
                <a:spcPts val="1000"/>
              </a:spcAft>
              <a:buSzPts val="1000"/>
              <a:buFont typeface="Symbol" panose="05050102010706020507" pitchFamily="18" charset="2"/>
              <a:buChar char=""/>
              <a:tabLst>
                <a:tab pos="457200" algn="l"/>
              </a:tabLst>
            </a:pPr>
            <a:r>
              <a:rPr lang="en-GB" sz="1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Relationships are the centre of everything we do</a:t>
            </a:r>
          </a:p>
          <a:p>
            <a:pPr fontAlgn="t">
              <a:lnSpc>
                <a:spcPct val="115000"/>
              </a:lnSpc>
              <a:spcAft>
                <a:spcPts val="1000"/>
              </a:spcAft>
              <a:buSzPts val="1000"/>
              <a:buFont typeface="Symbol" panose="05050102010706020507" pitchFamily="18" charset="2"/>
              <a:buChar char=""/>
              <a:tabLst>
                <a:tab pos="457200" algn="l"/>
              </a:tabLst>
            </a:pPr>
            <a:r>
              <a:rPr lang="en-GB" sz="1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Emotionally Available Adults</a:t>
            </a:r>
          </a:p>
          <a:p>
            <a:pPr fontAlgn="t">
              <a:lnSpc>
                <a:spcPct val="115000"/>
              </a:lnSpc>
              <a:spcAft>
                <a:spcPts val="1000"/>
              </a:spcAft>
              <a:buSzPts val="1000"/>
              <a:buFont typeface="Symbol" panose="05050102010706020507" pitchFamily="18" charset="2"/>
              <a:buChar char=""/>
              <a:tabLst>
                <a:tab pos="457200" algn="l"/>
              </a:tabLst>
            </a:pPr>
            <a:r>
              <a:rPr lang="en-GB" sz="1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1:1 time with an adult in school</a:t>
            </a:r>
          </a:p>
          <a:p>
            <a:pPr fontAlgn="t">
              <a:lnSpc>
                <a:spcPct val="115000"/>
              </a:lnSpc>
              <a:spcAft>
                <a:spcPts val="1000"/>
              </a:spcAft>
              <a:buSzPts val="1000"/>
              <a:buFont typeface="Symbol" panose="05050102010706020507" pitchFamily="18" charset="2"/>
              <a:buChar char=""/>
              <a:tabLst>
                <a:tab pos="457200" algn="l"/>
              </a:tabLst>
            </a:pPr>
            <a:r>
              <a:rPr lang="en-GB"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Celebrations of success</a:t>
            </a:r>
          </a:p>
          <a:p>
            <a:pPr fontAlgn="t">
              <a:lnSpc>
                <a:spcPct val="115000"/>
              </a:lnSpc>
              <a:spcAft>
                <a:spcPts val="1000"/>
              </a:spcAft>
              <a:buSzPts val="1000"/>
              <a:buFont typeface="Symbol" panose="05050102010706020507" pitchFamily="18" charset="2"/>
              <a:buChar char=""/>
              <a:tabLst>
                <a:tab pos="457200" algn="l"/>
              </a:tabLst>
            </a:pP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Roots parent and child workshops </a:t>
            </a:r>
            <a:endParaRPr lang="en-GB"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fontAlgn="t">
              <a:lnSpc>
                <a:spcPct val="115000"/>
              </a:lnSpc>
              <a:spcAft>
                <a:spcPts val="1000"/>
              </a:spcAft>
              <a:buSzPts val="1000"/>
              <a:buFont typeface="Symbol" panose="05050102010706020507" pitchFamily="18" charset="2"/>
              <a:buChar char=""/>
              <a:tabLst>
                <a:tab pos="457200" algn="l"/>
              </a:tabLst>
            </a:pP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Hamish and Milo well-being intervention</a:t>
            </a:r>
            <a:endParaRPr lang="en-GB"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t">
              <a:lnSpc>
                <a:spcPct val="115000"/>
              </a:lnSpc>
              <a:spcAft>
                <a:spcPts val="1000"/>
              </a:spcAft>
              <a:buSzPts val="1000"/>
              <a:buFont typeface="Symbol" panose="05050102010706020507" pitchFamily="18" charset="2"/>
              <a:buChar char=""/>
              <a:tabLst>
                <a:tab pos="457200" algn="l"/>
              </a:tabLst>
            </a:pPr>
            <a:r>
              <a:rPr lang="en-GB"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Clear expectations</a:t>
            </a:r>
          </a:p>
          <a:p>
            <a:pPr fontAlgn="t">
              <a:buFont typeface="Arial" panose="020B0604020202020204" pitchFamily="34" charset="0"/>
              <a:buChar char="•"/>
            </a:pP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Counsellor and Play therapists in school</a:t>
            </a: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3200" b="0" dirty="0">
                <a:solidFill>
                  <a:schemeClr val="bg1"/>
                </a:solidFill>
                <a:effectLst/>
                <a:ea typeface="Times New Roman" panose="02020603050405020304" pitchFamily="18" charset="0"/>
              </a:rPr>
              <a:t>What support will there be for my child's overall wellbeing?</a:t>
            </a:r>
            <a:endParaRPr lang="en-GB" sz="3200" b="1"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189067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227342" y="544496"/>
            <a:ext cx="5366824" cy="1751492"/>
          </a:xfrm>
        </p:spPr>
        <p:txBody>
          <a:bodyPr numCol="1">
            <a:noAutofit/>
          </a:bodyPr>
          <a:lstStyle/>
          <a:p>
            <a:pPr marL="0" indent="0" fontAlgn="t">
              <a:buNone/>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Muscliff, we work with many specialist services and other professionals to support children both at school and at home. We have developed and foster positive relationships with local services who support us in developing our provision at school and offering helpful advice to our families. </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buNone/>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essential for our children and families that education, health and social care services all work together to support the development of our young people. All services are striving to achieve this. </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lnSpc>
                <a:spcPct val="115000"/>
              </a:lnSpc>
              <a:spcAft>
                <a:spcPts val="1000"/>
              </a:spcAft>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t">
              <a:lnSpc>
                <a:spcPct val="115000"/>
              </a:lnSpc>
              <a:spcAft>
                <a:spcPts val="1000"/>
              </a:spcAft>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endParaRPr lang="en-GB" sz="2800" b="0" dirty="0">
              <a:solidFill>
                <a:schemeClr val="bg1"/>
              </a:solidFill>
              <a:effectLst/>
              <a:ea typeface="Times New Roman" panose="02020603050405020304" pitchFamily="18" charset="0"/>
            </a:endParaRPr>
          </a:p>
          <a:p>
            <a:pPr algn="ctr" fontAlgn="t"/>
            <a:r>
              <a:rPr lang="en-GB" sz="2800" b="0" dirty="0">
                <a:solidFill>
                  <a:schemeClr val="bg1"/>
                </a:solidFill>
                <a:effectLst/>
                <a:ea typeface="Times New Roman" panose="02020603050405020304" pitchFamily="18" charset="0"/>
              </a:rPr>
              <a:t>What specialist services and expertise are available at, or accessed by, the school?</a:t>
            </a:r>
            <a:endParaRPr lang="en-GB" sz="2800" b="1" dirty="0">
              <a:solidFill>
                <a:schemeClr val="bg1"/>
              </a:solidFill>
              <a:effectLst/>
              <a:ea typeface="Times New Roman" panose="02020603050405020304" pitchFamily="18" charset="0"/>
            </a:endParaRPr>
          </a:p>
          <a:p>
            <a:pPr algn="ctr" fontAlgn="t"/>
            <a:endParaRPr lang="en-GB" sz="3200" b="1" dirty="0">
              <a:solidFill>
                <a:schemeClr val="bg1"/>
              </a:solidFill>
              <a:effectLst/>
              <a:ea typeface="Times New Roman" panose="02020603050405020304" pitchFamily="18" charset="0"/>
            </a:endParaRPr>
          </a:p>
        </p:txBody>
      </p:sp>
      <p:sp>
        <p:nvSpPr>
          <p:cNvPr id="16" name="Rectangle 14">
            <a:extLst>
              <a:ext uri="{FF2B5EF4-FFF2-40B4-BE49-F238E27FC236}">
                <a16:creationId xmlns:a16="http://schemas.microsoft.com/office/drawing/2014/main" id="{B5F2FC03-9E33-2B5A-50ED-16D445332CCB}"/>
              </a:ext>
            </a:extLst>
          </p:cNvPr>
          <p:cNvSpPr>
            <a:spLocks noChangeArrowheads="1"/>
          </p:cNvSpPr>
          <p:nvPr/>
        </p:nvSpPr>
        <p:spPr bwMode="auto">
          <a:xfrm>
            <a:off x="4227342" y="4522143"/>
            <a:ext cx="56411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AEDF9280-ABCC-909E-1EF2-6E5AD9DBC97F}"/>
              </a:ext>
            </a:extLst>
          </p:cNvPr>
          <p:cNvSpPr txBox="1"/>
          <p:nvPr/>
        </p:nvSpPr>
        <p:spPr>
          <a:xfrm>
            <a:off x="4227342" y="2720236"/>
            <a:ext cx="5845126" cy="6271140"/>
          </a:xfrm>
          <a:prstGeom prst="rect">
            <a:avLst/>
          </a:prstGeom>
          <a:noFill/>
        </p:spPr>
        <p:txBody>
          <a:bodyPr wrap="square" numCol="2">
            <a:spAutoFit/>
          </a:bodyPr>
          <a:lstStyle/>
          <a:p>
            <a:pPr marL="0" indent="0" fontAlgn="t">
              <a:spcAft>
                <a:spcPts val="10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External agencies: </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Educational Psychology Service </a:t>
            </a:r>
          </a:p>
          <a:p>
            <a:pPr marL="0" indent="0" fontAlgn="t">
              <a:spcAft>
                <a:spcPts val="10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Learning Support Service </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Community paediatricians</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Speech and Language service </a:t>
            </a:r>
          </a:p>
          <a:p>
            <a:pPr marL="0" indent="0" fontAlgn="t">
              <a:spcAft>
                <a:spcPts val="10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CAMH</a:t>
            </a:r>
            <a:r>
              <a:rPr lang="en-GB" sz="1400" kern="100" dirty="0">
                <a:latin typeface="Calibri" panose="020F0502020204030204" pitchFamily="34" charset="0"/>
                <a:ea typeface="Calibri" panose="020F0502020204030204" pitchFamily="34" charset="0"/>
                <a:cs typeface="Times New Roman" panose="02020603050405020304" pitchFamily="18" charset="0"/>
              </a:rPr>
              <a:t>s (Children &amp; Adolescent Mental Health Team</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Early Help </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Children’s Social Care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Outreach  </a:t>
            </a:r>
          </a:p>
          <a:p>
            <a:pPr marL="0" indent="0" fontAlgn="t">
              <a:spcAft>
                <a:spcPts val="1000"/>
              </a:spcAft>
              <a:buNone/>
            </a:pP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Occupational therapy team </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Physio therapy team </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Hearing support </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Vision support</a:t>
            </a:r>
          </a:p>
          <a:p>
            <a:pPr marL="0" indent="0" fontAlgn="t">
              <a:spcAft>
                <a:spcPts val="10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BCP SEND team </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BCP inclusion team </a:t>
            </a:r>
          </a:p>
          <a:p>
            <a:pPr marL="0" indent="0" fontAlgn="t">
              <a:spcAft>
                <a:spcPts val="10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BCP Navigator </a:t>
            </a:r>
          </a:p>
          <a:p>
            <a:pPr marL="0" indent="0" fontAlgn="t">
              <a:spcAft>
                <a:spcPts val="1000"/>
              </a:spcAft>
              <a:buNone/>
            </a:pPr>
            <a:r>
              <a:rPr lang="en-GB" sz="1400" kern="100" dirty="0">
                <a:latin typeface="Calibri" panose="020F0502020204030204" pitchFamily="34" charset="0"/>
                <a:ea typeface="Calibri" panose="020F0502020204030204" pitchFamily="34" charset="0"/>
                <a:cs typeface="Times New Roman" panose="02020603050405020304" pitchFamily="18" charset="0"/>
              </a:rPr>
              <a:t>- Local secondary schools, nurseries and pre-schools</a:t>
            </a:r>
          </a:p>
          <a:p>
            <a:pPr marL="0" indent="0" fontAlgn="t">
              <a:spcAft>
                <a:spcPts val="10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Specialist language teachers</a:t>
            </a:r>
          </a:p>
        </p:txBody>
      </p:sp>
    </p:spTree>
    <p:extLst>
      <p:ext uri="{BB962C8B-B14F-4D97-AF65-F5344CB8AC3E}">
        <p14:creationId xmlns:p14="http://schemas.microsoft.com/office/powerpoint/2010/main" val="3746749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054176" y="313006"/>
            <a:ext cx="5483720" cy="6231987"/>
          </a:xfrm>
        </p:spPr>
        <p:txBody>
          <a:bodyPr>
            <a:noAutofit/>
          </a:bodyPr>
          <a:lstStyle/>
          <a:p>
            <a:pPr marL="0" indent="0" fontAlgn="t">
              <a:spcBef>
                <a:spcPts val="0"/>
              </a:spcBef>
              <a:buNone/>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of our teaching staff experience a range of training opportunities with SEND as the focus. See the list below for examples of the types of training some/most/all of our staff may have:</a:t>
            </a:r>
            <a:endPar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fontAlgn="t">
              <a:spcBef>
                <a:spcPts val="0"/>
              </a:spcBef>
              <a:buNone/>
            </a:pPr>
            <a:endPar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fontAlgn="t">
              <a:spcBef>
                <a:spcPts val="0"/>
              </a:spcBef>
              <a:buFont typeface="Arial" panose="020B0604020202020204" pitchFamily="34" charset="0"/>
              <a:buChar char="•"/>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Trauma Informed Schools</a:t>
            </a:r>
          </a:p>
          <a:p>
            <a:pPr fontAlgn="t">
              <a:spcBef>
                <a:spcPts val="0"/>
              </a:spcBef>
              <a:buFont typeface="Arial" panose="020B0604020202020204" pitchFamily="34" charset="0"/>
              <a:buChar char="•"/>
            </a:pPr>
            <a:endPar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fontAlgn="t">
              <a:spcBef>
                <a:spcPts val="0"/>
              </a:spcBef>
              <a:buFont typeface="Arial" panose="020B0604020202020204" pitchFamily="34" charset="0"/>
              <a:buChar char="•"/>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Attachment </a:t>
            </a:r>
          </a:p>
          <a:p>
            <a:pPr fontAlgn="t">
              <a:spcBef>
                <a:spcPts val="0"/>
              </a:spcBef>
              <a:buFont typeface="Arial" panose="020B0604020202020204" pitchFamily="34" charset="0"/>
              <a:buChar char="•"/>
            </a:pPr>
            <a:endPar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fontAlgn="t">
              <a:spcBef>
                <a:spcPts val="0"/>
              </a:spcBef>
              <a:buFont typeface="Arial" panose="020B0604020202020204" pitchFamily="34" charset="0"/>
              <a:buChar char="•"/>
            </a:pPr>
            <a:r>
              <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sense of Autism </a:t>
            </a:r>
          </a:p>
          <a:p>
            <a:pPr fontAlgn="t">
              <a:spcBef>
                <a:spcPts val="0"/>
              </a:spcBef>
              <a:buFont typeface="Arial" panose="020B0604020202020204" pitchFamily="34" charset="0"/>
              <a:buChar char="•"/>
            </a:pPr>
            <a:endPar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fontAlgn="t">
              <a:spcBef>
                <a:spcPts val="0"/>
              </a:spcBef>
              <a:buFont typeface="Arial" panose="020B0604020202020204" pitchFamily="34" charset="0"/>
              <a:buChar char="•"/>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Good Autism practice</a:t>
            </a:r>
          </a:p>
          <a:p>
            <a:pPr fontAlgn="t">
              <a:spcBef>
                <a:spcPts val="0"/>
              </a:spcBef>
              <a:buFont typeface="Arial" panose="020B0604020202020204" pitchFamily="34" charset="0"/>
              <a:buChar char="•"/>
            </a:pPr>
            <a:endPar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Autism and anxiety</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Making sense of Autism (Early Years) </a:t>
            </a:r>
            <a:endPar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Dyslexia </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Dyscalculia </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Precision Teaching </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Emotionally Based School Non-Attendance (EBS</a:t>
            </a: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A/EBSNA) </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Sensory Integration </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Hamish &amp; Milo </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PEIC-D (Promoting Early Interactive Conversations)</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Restorative conversations </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Consultation and training with specialist teachers around small groups and individuals. </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'In-house' staff meetings and INSET with SENCo</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Sensory Circuits - supported by other schools and Active Play Therapies</a:t>
            </a:r>
          </a:p>
          <a:p>
            <a:pPr fontAlgn="t">
              <a:spcBef>
                <a:spcPts val="0"/>
              </a:spcBef>
              <a:spcAft>
                <a:spcPts val="1000"/>
              </a:spcAft>
              <a:buSzPts val="1000"/>
              <a:buFont typeface="Arial" panose="020B0604020202020204" pitchFamily="34" charset="0"/>
              <a:buChar char="•"/>
              <a:tabLst>
                <a:tab pos="457200" algn="l"/>
              </a:tabLst>
            </a:pPr>
            <a:r>
              <a:rPr lang="en-GB" sz="1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Bereavement </a:t>
            </a:r>
            <a:endParaRPr lang="en-GB"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fontAlgn="t">
              <a:spcBef>
                <a:spcPts val="0"/>
              </a:spcBef>
              <a:spcAft>
                <a:spcPts val="1000"/>
              </a:spcAft>
              <a:buNone/>
            </a:pPr>
            <a:endParaRPr lang="en-GB" sz="10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304800" y="1902655"/>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endParaRPr lang="en-GB" sz="2800" b="0" dirty="0">
              <a:solidFill>
                <a:schemeClr val="bg1"/>
              </a:solidFill>
              <a:effectLst/>
              <a:ea typeface="Times New Roman" panose="02020603050405020304" pitchFamily="18" charset="0"/>
            </a:endParaRPr>
          </a:p>
          <a:p>
            <a:pPr algn="ctr" fontAlgn="t"/>
            <a:r>
              <a:rPr lang="en-GB" sz="2800" b="0" dirty="0">
                <a:solidFill>
                  <a:schemeClr val="bg1"/>
                </a:solidFill>
                <a:effectLst/>
                <a:ea typeface="Times New Roman" panose="02020603050405020304" pitchFamily="18" charset="0"/>
              </a:rPr>
              <a:t>What training do the staff supporting children with special educational needs &amp; disabilities have?</a:t>
            </a:r>
            <a:endParaRPr lang="en-GB" sz="2800" b="1" dirty="0">
              <a:solidFill>
                <a:schemeClr val="bg1"/>
              </a:solidFill>
              <a:effectLst/>
              <a:ea typeface="Times New Roman" panose="02020603050405020304" pitchFamily="18" charset="0"/>
            </a:endParaRPr>
          </a:p>
          <a:p>
            <a:pPr algn="ctr" fontAlgn="t"/>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40089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037429" y="450166"/>
            <a:ext cx="5767754" cy="6086621"/>
          </a:xfrm>
        </p:spPr>
        <p:txBody>
          <a:bodyPr>
            <a:noAutofit/>
          </a:bodyPr>
          <a:lstStyle/>
          <a:p>
            <a:pPr marL="0" indent="0" fontAlgn="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physical environment of the school is fully accessible.</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a lift to access the first floor and level floors throughout.</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are two disabled washroom facilities. Adjustments have been made to specific areas within the children's toilets, as appropriate, to support individual's with independent use of the toilets - </a:t>
            </a:r>
            <a:r>
              <a:rPr lang="en-GB"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i.e</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handrails, platforms.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have disabled parking allocated in the car park to ensure manageable and safe access to the site, when required.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classrooms have needed adjustments, at times, to meet individual needs. Reasonable adjustments will always be made to ensure full accessibility.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equipment provided which supports a child in their access to the learning environment is used as appropriate, and as directed by specialists, e.g. hearing packs, walkers, wobble cushions, specialist seating etc.</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Appropriate staff will attend any specific medical training required to ensure an individual child has full access to their learning and stays safe in this environment.</a:t>
            </a:r>
          </a:p>
          <a:p>
            <a:pPr marL="0" indent="0" fontAlgn="t">
              <a:buNone/>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fontAlgn="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​Throughout the school there are signs, symbols and visual cues to support our children in independently accessing the environment appropriately. This helps children know where they are, what is expected in certain places and how to move through the building. Visual timetables help them know what is happening next, what is happening over the rest of the morning/afternoon/day and what went before. Signs, symbols and other visual cues support access to the environment by aiding reciprocal communication too. Displays and concrete learning resources accessible in the classroom further promote access to learning. Routine, structure and clear expectations are also essential in promoting independent access to </a:t>
            </a:r>
            <a:r>
              <a:rPr lang="en-GB"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Muscliff</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Primary's learning environment.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15000"/>
              </a:lnSpc>
              <a:spcAft>
                <a:spcPts val="1000"/>
              </a:spcAft>
              <a:buNone/>
            </a:pPr>
            <a:endParaRPr lang="en-GB" sz="1100" kern="100" dirty="0">
              <a:effectLst/>
              <a:latin typeface="Calibri" panose="020F0502020204030204" pitchFamily="34" charset="0"/>
              <a:ea typeface="Calibri" panose="020F0502020204030204" pitchFamily="34" charset="0"/>
              <a:cs typeface="Calibri" panose="020F0502020204030204" pitchFamily="34" charset="0"/>
            </a:endParaRPr>
          </a:p>
          <a:p>
            <a:pPr marL="0" indent="0" fontAlgn="t">
              <a:lnSpc>
                <a:spcPct val="120000"/>
              </a:lnSpc>
              <a:buNone/>
            </a:pPr>
            <a:endParaRPr lang="en-GB" sz="11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304800" y="1740522"/>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endParaRPr lang="en-GB" sz="2800" b="0" dirty="0">
              <a:solidFill>
                <a:schemeClr val="bg1"/>
              </a:solidFill>
              <a:effectLst/>
              <a:ea typeface="Times New Roman" panose="02020603050405020304" pitchFamily="18" charset="0"/>
            </a:endParaRPr>
          </a:p>
          <a:p>
            <a:pPr algn="ctr" fontAlgn="t"/>
            <a:r>
              <a:rPr lang="en-GB" sz="3200" b="0" dirty="0">
                <a:solidFill>
                  <a:schemeClr val="bg1"/>
                </a:solidFill>
                <a:effectLst/>
                <a:ea typeface="Times New Roman" panose="02020603050405020304" pitchFamily="18" charset="0"/>
              </a:rPr>
              <a:t>How accessible is </a:t>
            </a:r>
            <a:r>
              <a:rPr lang="en-GB" sz="3200" b="0" dirty="0" err="1">
                <a:solidFill>
                  <a:schemeClr val="bg1"/>
                </a:solidFill>
                <a:effectLst/>
                <a:ea typeface="Times New Roman" panose="02020603050405020304" pitchFamily="18" charset="0"/>
              </a:rPr>
              <a:t>Muscliff</a:t>
            </a:r>
            <a:r>
              <a:rPr lang="en-GB" sz="3200" b="0" dirty="0">
                <a:solidFill>
                  <a:schemeClr val="bg1"/>
                </a:solidFill>
                <a:effectLst/>
                <a:ea typeface="Times New Roman" panose="02020603050405020304" pitchFamily="18" charset="0"/>
              </a:rPr>
              <a:t> Primary School's environment?</a:t>
            </a:r>
            <a:endParaRPr lang="en-GB" sz="3200" b="1" dirty="0">
              <a:solidFill>
                <a:schemeClr val="bg1"/>
              </a:solidFill>
              <a:effectLst/>
              <a:ea typeface="Times New Roman" panose="02020603050405020304" pitchFamily="18" charset="0"/>
            </a:endParaRPr>
          </a:p>
          <a:p>
            <a:pPr algn="ctr" fontAlgn="t"/>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0865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US" sz="2800" dirty="0"/>
              <a:t>How will my child be included in activities outside the Classroom, including School trips?</a:t>
            </a:r>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B3602EAA-CF4A-4A72-B2DC-296DEE7043FE}"/>
              </a:ext>
            </a:extLst>
          </p:cNvPr>
          <p:cNvSpPr txBox="1"/>
          <p:nvPr/>
        </p:nvSpPr>
        <p:spPr>
          <a:xfrm>
            <a:off x="4276578" y="2551837"/>
            <a:ext cx="5755696" cy="1754326"/>
          </a:xfrm>
          <a:prstGeom prst="rect">
            <a:avLst/>
          </a:prstGeom>
          <a:noFill/>
        </p:spPr>
        <p:txBody>
          <a:bodyPr wrap="square">
            <a:spAutoFit/>
          </a:bodyPr>
          <a:lstStyle/>
          <a:p>
            <a:pPr algn="l" fontAlgn="t"/>
            <a:r>
              <a:rPr lang="en-US" b="0" i="0" dirty="0">
                <a:solidFill>
                  <a:srgbClr val="000000"/>
                </a:solidFill>
                <a:effectLst/>
                <a:latin typeface="chalkboard"/>
              </a:rPr>
              <a:t>All of our children are able to be included in all activities and trips (unless there was a very specific reason/incident/set of circumstances which would make it unsafe for anyone involved, at that particular time).</a:t>
            </a:r>
            <a:endParaRPr lang="en-US" b="0" i="0" dirty="0">
              <a:solidFill>
                <a:srgbClr val="000000"/>
              </a:solidFill>
              <a:effectLst/>
              <a:latin typeface="Muli"/>
            </a:endParaRPr>
          </a:p>
          <a:p>
            <a:pPr algn="l" fontAlgn="t"/>
            <a:r>
              <a:rPr lang="en-US" b="0" i="0" dirty="0">
                <a:solidFill>
                  <a:srgbClr val="000000"/>
                </a:solidFill>
                <a:effectLst/>
                <a:latin typeface="Muli"/>
              </a:rPr>
              <a:t> </a:t>
            </a:r>
          </a:p>
          <a:p>
            <a:pPr algn="l" fontAlgn="t"/>
            <a:r>
              <a:rPr lang="en-US" b="0" i="0" dirty="0">
                <a:solidFill>
                  <a:srgbClr val="000000"/>
                </a:solidFill>
                <a:effectLst/>
                <a:latin typeface="chalkboard"/>
              </a:rPr>
              <a:t>Every activity/trip is designed to be fully inclusive. </a:t>
            </a:r>
            <a:endParaRPr lang="en-US" b="0" i="0" dirty="0">
              <a:solidFill>
                <a:srgbClr val="000000"/>
              </a:solidFill>
              <a:effectLst/>
              <a:latin typeface="Muli"/>
            </a:endParaRPr>
          </a:p>
        </p:txBody>
      </p:sp>
    </p:spTree>
    <p:extLst>
      <p:ext uri="{BB962C8B-B14F-4D97-AF65-F5344CB8AC3E}">
        <p14:creationId xmlns:p14="http://schemas.microsoft.com/office/powerpoint/2010/main" val="198028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353887" y="652602"/>
            <a:ext cx="5380956" cy="5732194"/>
          </a:xfrm>
        </p:spPr>
        <p:txBody>
          <a:bodyPr>
            <a:normAutofit/>
          </a:bodyPr>
          <a:lstStyle/>
          <a:p>
            <a:pPr marL="0" indent="0">
              <a:buNone/>
            </a:pPr>
            <a:r>
              <a:rPr lang="en-US" sz="1400" b="1" u="sng" dirty="0">
                <a:solidFill>
                  <a:schemeClr val="tx1"/>
                </a:solidFill>
                <a:latin typeface="Calibri" panose="020F0502020204030204" pitchFamily="34" charset="0"/>
                <a:cs typeface="Calibri" panose="020F0502020204030204" pitchFamily="34" charset="0"/>
              </a:rPr>
              <a:t>Our Aim</a:t>
            </a:r>
          </a:p>
          <a:p>
            <a:pPr marL="0" indent="0" algn="l" fontAlgn="t">
              <a:buNone/>
            </a:pPr>
            <a:r>
              <a:rPr lang="en-US" sz="1400" dirty="0">
                <a:solidFill>
                  <a:schemeClr val="tx1"/>
                </a:solidFill>
                <a:latin typeface="Calibri" panose="020F0502020204030204" pitchFamily="34" charset="0"/>
                <a:cs typeface="Calibri" panose="020F0502020204030204" pitchFamily="34" charset="0"/>
              </a:rPr>
              <a:t>At Muscliff Primary School, we aim to provide a creative, stimulating </a:t>
            </a:r>
            <a:r>
              <a:rPr lang="en-US" sz="1400" b="0" i="0" dirty="0">
                <a:solidFill>
                  <a:schemeClr val="tx1"/>
                </a:solidFill>
                <a:effectLst/>
                <a:latin typeface="Calibri" panose="020F0502020204030204" pitchFamily="34" charset="0"/>
                <a:cs typeface="Calibri" panose="020F0502020204030204" pitchFamily="34" charset="0"/>
              </a:rPr>
              <a:t>and inclusive environment in which everyone can feel safe and flourish socially and academically.  Relationships are at the heart of every interaction.  Our ambition is to provide high-quality education for all children, including those identified as having ‘special educational needs or disabilities.’ We </a:t>
            </a:r>
            <a:r>
              <a:rPr lang="en-US" sz="1400" dirty="0" err="1">
                <a:solidFill>
                  <a:schemeClr val="tx1"/>
                </a:solidFill>
                <a:latin typeface="Calibri" panose="020F0502020204030204" pitchFamily="34" charset="0"/>
                <a:cs typeface="Calibri" panose="020F0502020204030204" pitchFamily="34" charset="0"/>
              </a:rPr>
              <a:t>emphasise</a:t>
            </a:r>
            <a:r>
              <a:rPr lang="en-US" sz="1400" dirty="0">
                <a:solidFill>
                  <a:schemeClr val="tx1"/>
                </a:solidFill>
                <a:latin typeface="Calibri" panose="020F0502020204030204" pitchFamily="34" charset="0"/>
                <a:cs typeface="Calibri" panose="020F0502020204030204" pitchFamily="34" charset="0"/>
              </a:rPr>
              <a:t> the importance of Quality First Teaching for all pupils but </a:t>
            </a:r>
            <a:r>
              <a:rPr lang="en-GB" sz="1400" dirty="0">
                <a:solidFill>
                  <a:schemeClr val="tx1"/>
                </a:solidFill>
                <a:latin typeface="Calibri" panose="020F0502020204030204" pitchFamily="34" charset="0"/>
                <a:cs typeface="Calibri" panose="020F0502020204030204" pitchFamily="34" charset="0"/>
              </a:rPr>
              <a:t>recognise</a:t>
            </a:r>
            <a:r>
              <a:rPr lang="en-US" sz="1400" dirty="0">
                <a:solidFill>
                  <a:schemeClr val="tx1"/>
                </a:solidFill>
                <a:latin typeface="Calibri" panose="020F0502020204030204" pitchFamily="34" charset="0"/>
                <a:cs typeface="Calibri" panose="020F0502020204030204" pitchFamily="34" charset="0"/>
              </a:rPr>
              <a:t> that some </a:t>
            </a:r>
            <a:r>
              <a:rPr lang="en-GB" sz="1400" dirty="0">
                <a:solidFill>
                  <a:schemeClr val="tx1"/>
                </a:solidFill>
                <a:latin typeface="Calibri" panose="020F0502020204030204" pitchFamily="34" charset="0"/>
                <a:cs typeface="Calibri" panose="020F0502020204030204" pitchFamily="34" charset="0"/>
              </a:rPr>
              <a:t>pupils</a:t>
            </a:r>
            <a:r>
              <a:rPr lang="en-US" sz="1400" dirty="0">
                <a:solidFill>
                  <a:schemeClr val="tx1"/>
                </a:solidFill>
                <a:latin typeface="Calibri" panose="020F0502020204030204" pitchFamily="34" charset="0"/>
                <a:cs typeface="Calibri" panose="020F0502020204030204" pitchFamily="34" charset="0"/>
              </a:rPr>
              <a:t> may require additional support to enable them to access the curriculum and make progress. </a:t>
            </a:r>
          </a:p>
          <a:p>
            <a:pPr marL="0" indent="0" algn="l" fontAlgn="t">
              <a:buNone/>
            </a:pPr>
            <a:endParaRPr lang="en-US" sz="1400" dirty="0">
              <a:solidFill>
                <a:schemeClr val="tx1"/>
              </a:solidFill>
              <a:latin typeface="Calibri" panose="020F0502020204030204" pitchFamily="34" charset="0"/>
              <a:cs typeface="Calibri" panose="020F0502020204030204" pitchFamily="34" charset="0"/>
            </a:endParaRPr>
          </a:p>
          <a:p>
            <a:pPr marL="0" indent="0">
              <a:buNone/>
            </a:pPr>
            <a:r>
              <a:rPr lang="en-US" sz="1400" b="1" u="sng" dirty="0">
                <a:solidFill>
                  <a:schemeClr val="tx1"/>
                </a:solidFill>
                <a:latin typeface="Calibri" panose="020F0502020204030204" pitchFamily="34" charset="0"/>
                <a:cs typeface="Calibri" panose="020F0502020204030204" pitchFamily="34" charset="0"/>
              </a:rPr>
              <a:t>Our Staff Team </a:t>
            </a:r>
          </a:p>
          <a:p>
            <a:pPr marL="0" indent="0">
              <a:buNone/>
            </a:pPr>
            <a:r>
              <a:rPr lang="en-US" sz="1400" dirty="0">
                <a:solidFill>
                  <a:schemeClr val="tx1"/>
                </a:solidFill>
                <a:latin typeface="Calibri" panose="020F0502020204030204" pitchFamily="34" charset="0"/>
                <a:cs typeface="Calibri" panose="020F0502020204030204" pitchFamily="34" charset="0"/>
              </a:rPr>
              <a:t>We have an experienced staff team who receive regular training to ensure that they are able to meet the needs of all learners. We have strong links with a range of outside specialist agencies, including The Educational Psychology Service, Outreach Team, Speech and Language Therapists, Learning Support Service, CAMHs, Early Help and Occupational Therapist Team. We also employ a Play Therapist and Counsellor to help support our children who need more focused support. </a:t>
            </a:r>
            <a:endParaRPr lang="en-GB" sz="1400" dirty="0">
              <a:solidFill>
                <a:schemeClr val="tx1"/>
              </a:solidFill>
              <a:latin typeface="Calibri" panose="020F0502020204030204" pitchFamily="34" charset="0"/>
              <a:cs typeface="Calibri" panose="020F0502020204030204" pitchFamily="34" charset="0"/>
            </a:endParaRPr>
          </a:p>
        </p:txBody>
      </p:sp>
      <p:sp>
        <p:nvSpPr>
          <p:cNvPr id="4" name="Speech Bubble: Rectangle 3">
            <a:extLst>
              <a:ext uri="{FF2B5EF4-FFF2-40B4-BE49-F238E27FC236}">
                <a16:creationId xmlns:a16="http://schemas.microsoft.com/office/drawing/2014/main" id="{6A824874-9C73-EC93-B0CA-4C20ACB00854}"/>
              </a:ext>
            </a:extLst>
          </p:cNvPr>
          <p:cNvSpPr/>
          <p:nvPr/>
        </p:nvSpPr>
        <p:spPr>
          <a:xfrm>
            <a:off x="665570" y="1500467"/>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t>What we do </a:t>
            </a:r>
            <a:endParaRPr lang="en-GB" sz="5400" dirty="0"/>
          </a:p>
        </p:txBody>
      </p:sp>
    </p:spTree>
    <p:extLst>
      <p:ext uri="{BB962C8B-B14F-4D97-AF65-F5344CB8AC3E}">
        <p14:creationId xmlns:p14="http://schemas.microsoft.com/office/powerpoint/2010/main" val="98651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US" sz="2800" dirty="0"/>
              <a:t>How will the School prepare and support my child to join the School?</a:t>
            </a:r>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12714EAB-9882-78D4-DBE8-C903C104C10C}"/>
              </a:ext>
            </a:extLst>
          </p:cNvPr>
          <p:cNvSpPr txBox="1"/>
          <p:nvPr/>
        </p:nvSpPr>
        <p:spPr>
          <a:xfrm>
            <a:off x="4023360" y="795574"/>
            <a:ext cx="7169835" cy="4647426"/>
          </a:xfrm>
          <a:prstGeom prst="rect">
            <a:avLst/>
          </a:prstGeom>
          <a:noFill/>
        </p:spPr>
        <p:txBody>
          <a:bodyPr wrap="square">
            <a:spAutoFit/>
          </a:bodyPr>
          <a:lstStyle/>
          <a:p>
            <a:pPr algn="l" fontAlgn="t"/>
            <a:r>
              <a:rPr lang="en-US" sz="800" b="0" i="0" dirty="0">
                <a:solidFill>
                  <a:srgbClr val="000000"/>
                </a:solidFill>
                <a:effectLst/>
              </a:rPr>
              <a:t>We recognise that transitions can sometimes be a challenge for a child with SEND, and we take steps to ensure that any transition is as smooth as possible.</a:t>
            </a:r>
          </a:p>
          <a:p>
            <a:pPr algn="l" fontAlgn="t"/>
            <a:r>
              <a:rPr lang="en-US" sz="800" b="0" i="0" dirty="0">
                <a:solidFill>
                  <a:srgbClr val="000000"/>
                </a:solidFill>
                <a:effectLst/>
              </a:rPr>
              <a:t> </a:t>
            </a:r>
          </a:p>
          <a:p>
            <a:pPr algn="l" fontAlgn="t"/>
            <a:r>
              <a:rPr lang="en-US" sz="800" b="1" i="0" dirty="0">
                <a:solidFill>
                  <a:srgbClr val="000000"/>
                </a:solidFill>
                <a:effectLst/>
              </a:rPr>
              <a:t>If your child is joining us from another school/pre-school:</a:t>
            </a:r>
            <a:endParaRPr lang="en-US" sz="800" b="0" i="0" dirty="0">
              <a:solidFill>
                <a:srgbClr val="000000"/>
              </a:solidFill>
              <a:effectLst/>
            </a:endParaRPr>
          </a:p>
          <a:p>
            <a:pPr algn="l" fontAlgn="t">
              <a:buFont typeface="Arial" panose="020B0604020202020204" pitchFamily="34" charset="0"/>
              <a:buChar char="•"/>
            </a:pPr>
            <a:r>
              <a:rPr lang="en-US" sz="800" b="0" i="0" dirty="0">
                <a:solidFill>
                  <a:srgbClr val="000000"/>
                </a:solidFill>
                <a:effectLst/>
              </a:rPr>
              <a:t>Reception teachers &amp; teaching assistants (if appropriate) visit children in their pre-school setting.</a:t>
            </a:r>
          </a:p>
          <a:p>
            <a:pPr algn="l" fontAlgn="t">
              <a:buFont typeface="Arial" panose="020B0604020202020204" pitchFamily="34" charset="0"/>
              <a:buChar char="•"/>
            </a:pPr>
            <a:r>
              <a:rPr lang="en-US" sz="800" b="0" i="0" dirty="0">
                <a:solidFill>
                  <a:srgbClr val="000000"/>
                </a:solidFill>
                <a:effectLst/>
              </a:rPr>
              <a:t>The SENCo will visit pre-schools with the Reception teacher, when appropriate.</a:t>
            </a:r>
          </a:p>
          <a:p>
            <a:pPr algn="l" fontAlgn="t">
              <a:buFont typeface="Arial" panose="020B0604020202020204" pitchFamily="34" charset="0"/>
              <a:buChar char="•"/>
            </a:pPr>
            <a:r>
              <a:rPr lang="en-US" sz="800" b="0" i="0" dirty="0">
                <a:solidFill>
                  <a:srgbClr val="000000"/>
                </a:solidFill>
                <a:effectLst/>
              </a:rPr>
              <a:t>If your child would be helped by a book/passport to support them in understanding moving on, then one will be made for them.</a:t>
            </a:r>
          </a:p>
          <a:p>
            <a:pPr algn="l" fontAlgn="t">
              <a:buFont typeface="Arial" panose="020B0604020202020204" pitchFamily="34" charset="0"/>
              <a:buChar char="•"/>
            </a:pPr>
            <a:r>
              <a:rPr lang="en-US" sz="800" b="0" i="0" dirty="0">
                <a:solidFill>
                  <a:srgbClr val="000000"/>
                </a:solidFill>
                <a:effectLst/>
              </a:rPr>
              <a:t>Your child will be able to visit our school, if this is appropriate.</a:t>
            </a:r>
          </a:p>
          <a:p>
            <a:pPr algn="l" fontAlgn="t">
              <a:buFont typeface="Arial" panose="020B0604020202020204" pitchFamily="34" charset="0"/>
              <a:buChar char="•"/>
            </a:pPr>
            <a:r>
              <a:rPr lang="en-US" sz="800" b="0" i="0" dirty="0">
                <a:solidFill>
                  <a:srgbClr val="000000"/>
                </a:solidFill>
                <a:effectLst/>
              </a:rPr>
              <a:t>We would meet with you ahead of the transition to ensure a planned and agreed approach. This would often involve the previous setting's staff too as they have invaluable knowledge and an understanding of your child in an educational environment.</a:t>
            </a:r>
          </a:p>
          <a:p>
            <a:pPr algn="l" fontAlgn="t"/>
            <a:r>
              <a:rPr lang="en-US" sz="800" b="0" i="0" dirty="0">
                <a:solidFill>
                  <a:srgbClr val="000000"/>
                </a:solidFill>
                <a:effectLst/>
              </a:rPr>
              <a:t> </a:t>
            </a:r>
          </a:p>
          <a:p>
            <a:pPr algn="l" fontAlgn="t"/>
            <a:r>
              <a:rPr lang="en-US" sz="800" b="1" i="0" dirty="0">
                <a:solidFill>
                  <a:srgbClr val="000000"/>
                </a:solidFill>
                <a:effectLst/>
              </a:rPr>
              <a:t>If your child is moving to another school:</a:t>
            </a:r>
            <a:endParaRPr lang="en-US" sz="800" b="0" i="0" dirty="0">
              <a:solidFill>
                <a:srgbClr val="000000"/>
              </a:solidFill>
              <a:effectLst/>
            </a:endParaRPr>
          </a:p>
          <a:p>
            <a:pPr algn="l" fontAlgn="t">
              <a:buFont typeface="Arial" panose="020B0604020202020204" pitchFamily="34" charset="0"/>
              <a:buChar char="•"/>
            </a:pPr>
            <a:r>
              <a:rPr lang="en-US" sz="800" b="0" i="0" dirty="0">
                <a:solidFill>
                  <a:srgbClr val="000000"/>
                </a:solidFill>
                <a:effectLst/>
              </a:rPr>
              <a:t>We will contact the school SENCo and ensure he/she knows about any special arrangements or support that need to be made for your child. Where possible, a planning meeting will take place with the SENCo from the new school.</a:t>
            </a:r>
          </a:p>
          <a:p>
            <a:pPr algn="l" fontAlgn="t">
              <a:buFont typeface="Arial" panose="020B0604020202020204" pitchFamily="34" charset="0"/>
              <a:buChar char="•"/>
            </a:pPr>
            <a:r>
              <a:rPr lang="en-US" sz="800" b="0" i="0" dirty="0">
                <a:solidFill>
                  <a:srgbClr val="000000"/>
                </a:solidFill>
                <a:effectLst/>
              </a:rPr>
              <a:t>We will make sure that all records about your child are passed on as soon as possible.</a:t>
            </a:r>
          </a:p>
          <a:p>
            <a:pPr algn="l" fontAlgn="t">
              <a:buFont typeface="Arial" panose="020B0604020202020204" pitchFamily="34" charset="0"/>
              <a:buChar char="•"/>
            </a:pPr>
            <a:r>
              <a:rPr lang="en-US" sz="800" b="0" i="0" dirty="0">
                <a:solidFill>
                  <a:srgbClr val="000000"/>
                </a:solidFill>
                <a:effectLst/>
              </a:rPr>
              <a:t>If your child would be helped by a book/passport to support them in understanding moving on, then one will be made for them.</a:t>
            </a:r>
          </a:p>
          <a:p>
            <a:pPr algn="l" fontAlgn="t">
              <a:buFont typeface="Arial" panose="020B0604020202020204" pitchFamily="34" charset="0"/>
              <a:buChar char="•"/>
            </a:pPr>
            <a:r>
              <a:rPr lang="en-US" sz="800" b="0" i="0" dirty="0">
                <a:solidFill>
                  <a:srgbClr val="000000"/>
                </a:solidFill>
                <a:effectLst/>
              </a:rPr>
              <a:t>Where appropriate and possible, additional visits to the new school can be facilitated.</a:t>
            </a:r>
          </a:p>
          <a:p>
            <a:pPr algn="l" fontAlgn="t"/>
            <a:r>
              <a:rPr lang="en-US" sz="800" b="0" i="0" dirty="0">
                <a:solidFill>
                  <a:srgbClr val="000000"/>
                </a:solidFill>
                <a:effectLst/>
              </a:rPr>
              <a:t> </a:t>
            </a:r>
          </a:p>
          <a:p>
            <a:pPr algn="l" fontAlgn="t"/>
            <a:r>
              <a:rPr lang="en-US" sz="800" b="1" i="0" dirty="0">
                <a:solidFill>
                  <a:srgbClr val="000000"/>
                </a:solidFill>
                <a:effectLst/>
              </a:rPr>
              <a:t>When moving classes in school:</a:t>
            </a:r>
            <a:endParaRPr lang="en-US" sz="800" b="0" i="0" dirty="0">
              <a:solidFill>
                <a:srgbClr val="000000"/>
              </a:solidFill>
              <a:effectLst/>
            </a:endParaRPr>
          </a:p>
          <a:p>
            <a:pPr algn="l" fontAlgn="t">
              <a:buFont typeface="Arial" panose="020B0604020202020204" pitchFamily="34" charset="0"/>
              <a:buChar char="•"/>
            </a:pPr>
            <a:r>
              <a:rPr lang="en-US" sz="800" b="0" i="0" dirty="0">
                <a:solidFill>
                  <a:srgbClr val="000000"/>
                </a:solidFill>
                <a:effectLst/>
              </a:rPr>
              <a:t>Information will be passed on to the new class teacher in advance and a planning meeting will take place with the new teacher. IEPs and Waves of Provision maps will be shared with the new teacher.</a:t>
            </a:r>
          </a:p>
          <a:p>
            <a:pPr algn="l" fontAlgn="t">
              <a:buFont typeface="Arial" panose="020B0604020202020204" pitchFamily="34" charset="0"/>
              <a:buChar char="•"/>
            </a:pPr>
            <a:r>
              <a:rPr lang="en-US" sz="800" b="0" i="0" dirty="0">
                <a:solidFill>
                  <a:srgbClr val="000000"/>
                </a:solidFill>
                <a:effectLst/>
              </a:rPr>
              <a:t>If your child would be helped by a book/passport to support them in understand moving on, then one will be made for them.</a:t>
            </a:r>
          </a:p>
          <a:p>
            <a:pPr algn="l" fontAlgn="t">
              <a:buFont typeface="Arial" panose="020B0604020202020204" pitchFamily="34" charset="0"/>
              <a:buChar char="•"/>
            </a:pPr>
            <a:r>
              <a:rPr lang="en-US" sz="800" b="0" i="0" dirty="0">
                <a:solidFill>
                  <a:srgbClr val="000000"/>
                </a:solidFill>
                <a:effectLst/>
              </a:rPr>
              <a:t>Where necessary, and a need is identified, we aim to ensure you can meet with your child's current and new class teacher together in order to further support the transition. Often the children will attend these meetings too.</a:t>
            </a:r>
          </a:p>
          <a:p>
            <a:pPr algn="l" fontAlgn="t">
              <a:buFont typeface="Arial" panose="020B0604020202020204" pitchFamily="34" charset="0"/>
              <a:buChar char="•"/>
            </a:pPr>
            <a:r>
              <a:rPr lang="en-US" sz="800" b="0" i="0" dirty="0">
                <a:solidFill>
                  <a:srgbClr val="000000"/>
                </a:solidFill>
                <a:effectLst/>
              </a:rPr>
              <a:t>The children have a taster session in their new classes before the summer holidays.</a:t>
            </a:r>
          </a:p>
          <a:p>
            <a:pPr algn="l" fontAlgn="t">
              <a:buFont typeface="Arial" panose="020B0604020202020204" pitchFamily="34" charset="0"/>
              <a:buChar char="•"/>
            </a:pPr>
            <a:r>
              <a:rPr lang="en-US" sz="800" b="0" i="0" dirty="0">
                <a:solidFill>
                  <a:srgbClr val="000000"/>
                </a:solidFill>
                <a:effectLst/>
              </a:rPr>
              <a:t>Where appropriate, additional visits are arranged for children who may need extra support in a new classroom environment.</a:t>
            </a:r>
          </a:p>
          <a:p>
            <a:pPr algn="l" fontAlgn="t">
              <a:buFont typeface="Arial" panose="020B0604020202020204" pitchFamily="34" charset="0"/>
              <a:buChar char="•"/>
            </a:pPr>
            <a:r>
              <a:rPr lang="en-US" sz="800" b="0" i="0" dirty="0">
                <a:solidFill>
                  <a:srgbClr val="000000"/>
                </a:solidFill>
                <a:effectLst/>
              </a:rPr>
              <a:t>Other areas such as the cloakrooms, toilets and any new doors in/out of school to be used, will be frequented and your child will become more familiar with any new areas to be used.</a:t>
            </a:r>
          </a:p>
          <a:p>
            <a:pPr algn="l" fontAlgn="t"/>
            <a:r>
              <a:rPr lang="en-US" sz="800" b="0" i="0" dirty="0">
                <a:solidFill>
                  <a:srgbClr val="000000"/>
                </a:solidFill>
                <a:effectLst/>
              </a:rPr>
              <a:t> </a:t>
            </a:r>
          </a:p>
          <a:p>
            <a:pPr algn="l" fontAlgn="t"/>
            <a:r>
              <a:rPr lang="en-US" sz="800" b="1" i="0" dirty="0">
                <a:solidFill>
                  <a:srgbClr val="000000"/>
                </a:solidFill>
                <a:effectLst/>
              </a:rPr>
              <a:t>In Year 6:</a:t>
            </a:r>
            <a:endParaRPr lang="en-US" sz="800" b="0" i="0" dirty="0">
              <a:solidFill>
                <a:srgbClr val="000000"/>
              </a:solidFill>
              <a:effectLst/>
            </a:endParaRPr>
          </a:p>
          <a:p>
            <a:pPr algn="l" fontAlgn="t">
              <a:buFont typeface="Arial" panose="020B0604020202020204" pitchFamily="34" charset="0"/>
              <a:buChar char="•"/>
            </a:pPr>
            <a:r>
              <a:rPr lang="en-US" sz="800" b="0" i="0" dirty="0">
                <a:solidFill>
                  <a:srgbClr val="000000"/>
                </a:solidFill>
                <a:effectLst/>
              </a:rPr>
              <a:t>Your child's class teacher attends a transition meeting with the secondary schools and transfers all information relating to your child, in person.</a:t>
            </a:r>
          </a:p>
          <a:p>
            <a:pPr algn="l" fontAlgn="t">
              <a:buFont typeface="Arial" panose="020B0604020202020204" pitchFamily="34" charset="0"/>
              <a:buChar char="•"/>
            </a:pPr>
            <a:r>
              <a:rPr lang="en-US" sz="800" b="0" i="0" dirty="0">
                <a:solidFill>
                  <a:srgbClr val="000000"/>
                </a:solidFill>
                <a:effectLst/>
              </a:rPr>
              <a:t>The SENCo will discuss the specific needs of your child with the SENCo of the child’s secondary school. In most cases, a transition review meeting to which you will be invited will take place with the SENCo from the new school.</a:t>
            </a:r>
          </a:p>
          <a:p>
            <a:pPr algn="l" fontAlgn="t">
              <a:buFont typeface="Arial" panose="020B0604020202020204" pitchFamily="34" charset="0"/>
              <a:buChar char="•"/>
            </a:pPr>
            <a:r>
              <a:rPr lang="en-US" sz="800" b="0" i="0" dirty="0">
                <a:solidFill>
                  <a:srgbClr val="000000"/>
                </a:solidFill>
                <a:effectLst/>
              </a:rPr>
              <a:t>Your child will participate in focused learning relating to aspects of transition, to support their understanding of the changes ahead. This will usually take place over the summer term before they move.</a:t>
            </a:r>
          </a:p>
          <a:p>
            <a:pPr algn="l" fontAlgn="t">
              <a:buFont typeface="Arial" panose="020B0604020202020204" pitchFamily="34" charset="0"/>
              <a:buChar char="•"/>
            </a:pPr>
            <a:r>
              <a:rPr lang="en-US" sz="800" b="0" i="0" dirty="0">
                <a:solidFill>
                  <a:srgbClr val="000000"/>
                </a:solidFill>
                <a:effectLst/>
              </a:rPr>
              <a:t>Where possible, your child will visit their new school, and in some cases staff from the new school will visit your child in this school.</a:t>
            </a:r>
          </a:p>
          <a:p>
            <a:pPr algn="l" fontAlgn="t">
              <a:buFont typeface="Arial" panose="020B0604020202020204" pitchFamily="34" charset="0"/>
              <a:buChar char="•"/>
            </a:pPr>
            <a:r>
              <a:rPr lang="en-US" sz="800" b="0" i="0" dirty="0">
                <a:solidFill>
                  <a:srgbClr val="000000"/>
                </a:solidFill>
                <a:effectLst/>
              </a:rPr>
              <a:t>If your child would be helped by a book/passport to support them in understand moving on, then one will be made for them.</a:t>
            </a:r>
          </a:p>
        </p:txBody>
      </p:sp>
    </p:spTree>
    <p:extLst>
      <p:ext uri="{BB962C8B-B14F-4D97-AF65-F5344CB8AC3E}">
        <p14:creationId xmlns:p14="http://schemas.microsoft.com/office/powerpoint/2010/main" val="282210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US" sz="2800" dirty="0"/>
              <a:t>How will the School prepare and support my child to transfer to/from another setting?</a:t>
            </a:r>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B622F601-9F3C-C179-4B08-0E7FDE9F4E0E}"/>
              </a:ext>
            </a:extLst>
          </p:cNvPr>
          <p:cNvSpPr txBox="1"/>
          <p:nvPr/>
        </p:nvSpPr>
        <p:spPr>
          <a:xfrm>
            <a:off x="4190999" y="1116974"/>
            <a:ext cx="5745481" cy="2544286"/>
          </a:xfrm>
          <a:prstGeom prst="rect">
            <a:avLst/>
          </a:prstGeom>
          <a:noFill/>
        </p:spPr>
        <p:txBody>
          <a:bodyPr wrap="square">
            <a:spAutoFit/>
          </a:bodyPr>
          <a:lstStyle/>
          <a:p>
            <a:pPr marL="0" indent="0" fontAlgn="t">
              <a:spcAft>
                <a:spcPts val="10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GB" kern="100" dirty="0">
                <a:latin typeface="Calibri" panose="020F0502020204030204" pitchFamily="34" charset="0"/>
                <a:ea typeface="Calibri" panose="020F0502020204030204" pitchFamily="34" charset="0"/>
                <a:cs typeface="Times New Roman" panose="02020603050405020304" pitchFamily="18" charset="0"/>
              </a:rPr>
              <a:t>meetings are planned between settings to support children. </a:t>
            </a:r>
          </a:p>
          <a:p>
            <a:pPr marL="0" indent="0" fontAlgn="t">
              <a:spcAft>
                <a:spcPts val="10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Additional visits to new setting</a:t>
            </a:r>
          </a:p>
          <a:p>
            <a:pPr marL="0" indent="0" fontAlgn="t">
              <a:spcAft>
                <a:spcPts val="10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t">
              <a:spcAft>
                <a:spcPts val="10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Transition activities in school (small group work, 1:1, transition books/ photos)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03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US" sz="2800" dirty="0"/>
              <a:t>How are the School’s resources allocated and matched to children’s Special Educational Needs?</a:t>
            </a:r>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A5E4578D-D583-AE9F-2146-05BA9DFACAFA}"/>
              </a:ext>
            </a:extLst>
          </p:cNvPr>
          <p:cNvSpPr txBox="1"/>
          <p:nvPr/>
        </p:nvSpPr>
        <p:spPr>
          <a:xfrm>
            <a:off x="4220308" y="1028343"/>
            <a:ext cx="5716172" cy="4524315"/>
          </a:xfrm>
          <a:prstGeom prst="rect">
            <a:avLst/>
          </a:prstGeom>
          <a:noFill/>
        </p:spPr>
        <p:txBody>
          <a:bodyPr wrap="square">
            <a:spAutoFit/>
          </a:bodyPr>
          <a:lstStyle/>
          <a:p>
            <a:pPr algn="l" fontAlgn="t"/>
            <a:r>
              <a:rPr lang="en-US" sz="1800" b="0" i="0" dirty="0">
                <a:solidFill>
                  <a:srgbClr val="000000"/>
                </a:solidFill>
                <a:effectLst/>
                <a:latin typeface="Calibri" panose="020F0502020204030204" pitchFamily="34" charset="0"/>
                <a:cs typeface="Calibri" panose="020F0502020204030204" pitchFamily="34" charset="0"/>
              </a:rPr>
              <a:t>Staff deployment is reviewed termly based on pupil progress outcomes and children’s needs.  Each year we map our provision to show how we allocate resources to each year group and calculate the cost of the whole of our SEN provision.  The previous year’s maps of needs are used as a basis for staff deployment.  Practical resources are kept in a central place so everyone can access them. Children's individual resources and equipment are kept in their classroom environment.</a:t>
            </a:r>
            <a:endParaRPr lang="en-US" b="0" i="0" dirty="0">
              <a:solidFill>
                <a:srgbClr val="000000"/>
              </a:solidFill>
              <a:effectLst/>
              <a:latin typeface="Calibri" panose="020F0502020204030204" pitchFamily="34" charset="0"/>
              <a:cs typeface="Calibri" panose="020F0502020204030204" pitchFamily="34" charset="0"/>
            </a:endParaRPr>
          </a:p>
          <a:p>
            <a:pPr algn="l" fontAlgn="t"/>
            <a:r>
              <a:rPr lang="en-US" b="0" i="0" dirty="0">
                <a:solidFill>
                  <a:srgbClr val="000000"/>
                </a:solidFill>
                <a:effectLst/>
                <a:latin typeface="Calibri" panose="020F0502020204030204" pitchFamily="34" charset="0"/>
                <a:cs typeface="Calibri" panose="020F0502020204030204" pitchFamily="34" charset="0"/>
              </a:rPr>
              <a:t> </a:t>
            </a:r>
          </a:p>
          <a:p>
            <a:pPr algn="l" fontAlgn="t"/>
            <a:r>
              <a:rPr lang="en-US" sz="1800" b="0" i="0" dirty="0">
                <a:solidFill>
                  <a:srgbClr val="000000"/>
                </a:solidFill>
                <a:effectLst/>
                <a:latin typeface="Calibri" panose="020F0502020204030204" pitchFamily="34" charset="0"/>
                <a:cs typeface="Calibri" panose="020F0502020204030204" pitchFamily="34" charset="0"/>
              </a:rPr>
              <a:t>The SENCo/SEN team has a range of resources and information available to all staff.</a:t>
            </a:r>
            <a:endParaRPr lang="en-US" b="0" i="0" dirty="0">
              <a:solidFill>
                <a:srgbClr val="000000"/>
              </a:solidFill>
              <a:effectLst/>
              <a:latin typeface="Calibri" panose="020F0502020204030204" pitchFamily="34" charset="0"/>
              <a:cs typeface="Calibri" panose="020F0502020204030204" pitchFamily="34" charset="0"/>
            </a:endParaRPr>
          </a:p>
          <a:p>
            <a:pPr algn="l" fontAlgn="t"/>
            <a:r>
              <a:rPr lang="en-US" b="0" i="0" dirty="0">
                <a:solidFill>
                  <a:srgbClr val="000000"/>
                </a:solidFill>
                <a:effectLst/>
                <a:latin typeface="Calibri" panose="020F0502020204030204" pitchFamily="34" charset="0"/>
                <a:cs typeface="Calibri" panose="020F0502020204030204" pitchFamily="34" charset="0"/>
              </a:rPr>
              <a:t> </a:t>
            </a:r>
          </a:p>
          <a:p>
            <a:pPr algn="l" fontAlgn="t"/>
            <a:r>
              <a:rPr lang="en-US" b="0" i="0" dirty="0">
                <a:solidFill>
                  <a:srgbClr val="000000"/>
                </a:solidFill>
                <a:effectLst/>
                <a:latin typeface="Calibri" panose="020F0502020204030204" pitchFamily="34" charset="0"/>
                <a:cs typeface="Calibri" panose="020F0502020204030204" pitchFamily="34" charset="0"/>
              </a:rPr>
              <a:t>When allocating any resources within school, desired outcomes, progress indicators and needs are central to all decision making.</a:t>
            </a:r>
          </a:p>
        </p:txBody>
      </p:sp>
    </p:spTree>
    <p:extLst>
      <p:ext uri="{BB962C8B-B14F-4D97-AF65-F5344CB8AC3E}">
        <p14:creationId xmlns:p14="http://schemas.microsoft.com/office/powerpoint/2010/main" val="36753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US" sz="2800" dirty="0"/>
              <a:t>How does the School decide the type and amount of support my child will receive?</a:t>
            </a:r>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6A8665DC-544A-A11E-47D7-1E8255369CF5}"/>
              </a:ext>
            </a:extLst>
          </p:cNvPr>
          <p:cNvSpPr txBox="1"/>
          <p:nvPr/>
        </p:nvSpPr>
        <p:spPr>
          <a:xfrm>
            <a:off x="4086328" y="583852"/>
            <a:ext cx="5484391" cy="5970865"/>
          </a:xfrm>
          <a:prstGeom prst="rect">
            <a:avLst/>
          </a:prstGeom>
          <a:noFill/>
        </p:spPr>
        <p:txBody>
          <a:bodyPr wrap="square">
            <a:spAutoFit/>
          </a:bodyPr>
          <a:lstStyle/>
          <a:p>
            <a:r>
              <a:rPr lang="en-US" sz="1400" b="0" i="0" dirty="0">
                <a:solidFill>
                  <a:srgbClr val="000000"/>
                </a:solidFill>
                <a:effectLst/>
                <a:latin typeface="Calibri" panose="020F0502020204030204" pitchFamily="34" charset="0"/>
                <a:cs typeface="Calibri" panose="020F0502020204030204" pitchFamily="34" charset="0"/>
              </a:rPr>
              <a:t>Decisions about how much and what type of support a child needs would always be made in consultation with parents/carers and the child (where appropriate). With an understanding of the resources/types of support available, parents/carers and the child themselves will have a good idea of what may help at school. </a:t>
            </a:r>
          </a:p>
          <a:p>
            <a:r>
              <a:rPr lang="en-US" sz="1400" b="0" i="0" dirty="0">
                <a:solidFill>
                  <a:srgbClr val="000000"/>
                </a:solidFill>
                <a:effectLst/>
                <a:latin typeface="Calibri" panose="020F0502020204030204" pitchFamily="34" charset="0"/>
                <a:cs typeface="Calibri" panose="020F0502020204030204" pitchFamily="34" charset="0"/>
              </a:rPr>
              <a:t>The class teacher will suggest and explain what may further support the child in the classroom/school environment and will know how the child may respond to any given intervention. </a:t>
            </a:r>
          </a:p>
          <a:p>
            <a:r>
              <a:rPr lang="en-US" sz="1400" b="0" i="0" dirty="0">
                <a:solidFill>
                  <a:srgbClr val="000000"/>
                </a:solidFill>
                <a:effectLst/>
                <a:latin typeface="Calibri" panose="020F0502020204030204" pitchFamily="34" charset="0"/>
                <a:cs typeface="Calibri" panose="020F0502020204030204" pitchFamily="34" charset="0"/>
              </a:rPr>
              <a:t>Any other professionals involved would also be able to offer their views around how much and what type of support would help meet the child's needs. When a child has a special educational need and/or disability then all of these decisions would be made as a team - with the child at the centre. </a:t>
            </a:r>
          </a:p>
          <a:p>
            <a:endParaRPr lang="en-US" sz="14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B0C0C"/>
                </a:solidFill>
                <a:effectLst/>
                <a:latin typeface="GDS Transport"/>
              </a:rPr>
              <a:t>An education, health and care (EHC) plan is for children and young people aged up to 25 who need more support than is available through special educational needs support.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B0C0C"/>
                </a:solidFill>
                <a:effectLst/>
                <a:latin typeface="GDS Transport"/>
              </a:rPr>
              <a:t>EHC plans identify educational, health and social needs and set out the additional support to meet those needs.</a:t>
            </a:r>
            <a:endParaRPr lang="en-US" sz="1400" dirty="0">
              <a:solidFill>
                <a:srgbClr val="000000"/>
              </a:solidFill>
              <a:latin typeface="Calibri" panose="020F0502020204030204" pitchFamily="34" charset="0"/>
              <a:cs typeface="Calibri" panose="020F0502020204030204" pitchFamily="34" charset="0"/>
            </a:endParaRPr>
          </a:p>
          <a:p>
            <a:r>
              <a:rPr lang="en-US" sz="1400" dirty="0">
                <a:solidFill>
                  <a:srgbClr val="000000"/>
                </a:solidFill>
                <a:latin typeface="Calibri" panose="020F0502020204030204" pitchFamily="34" charset="0"/>
                <a:cs typeface="Calibri" panose="020F0502020204030204" pitchFamily="34" charset="0"/>
              </a:rPr>
              <a:t>This ensures that each child has provision entirely tailored to their specific needs. The local authority may allocate funding for each child with an EHCP. Within the realms of that budget, how much support and what it 'looks like' for that individual child is discussed and reviewed regularly. Progress against desired outcomes is measured in order to assess any impact of support and inform  planning for future provision.</a:t>
            </a:r>
            <a:endParaRPr lang="en-GB" sz="14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70452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US" sz="2800" dirty="0"/>
              <a:t>How are parents involved in the School?</a:t>
            </a:r>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BE3FE297-DB58-8904-FDD8-2D99DBF01238}"/>
              </a:ext>
            </a:extLst>
          </p:cNvPr>
          <p:cNvSpPr txBox="1"/>
          <p:nvPr/>
        </p:nvSpPr>
        <p:spPr>
          <a:xfrm>
            <a:off x="4123843" y="1490544"/>
            <a:ext cx="5908431" cy="3416320"/>
          </a:xfrm>
          <a:prstGeom prst="rect">
            <a:avLst/>
          </a:prstGeom>
          <a:noFill/>
        </p:spPr>
        <p:txBody>
          <a:bodyPr wrap="square">
            <a:spAutoFit/>
          </a:bodyPr>
          <a:lstStyle/>
          <a:p>
            <a:pPr algn="l" fontAlgn="t"/>
            <a:r>
              <a:rPr lang="en-US" b="0" i="0" dirty="0">
                <a:solidFill>
                  <a:srgbClr val="000000"/>
                </a:solidFill>
                <a:effectLst/>
                <a:latin typeface="Calibri" panose="020F0502020204030204" pitchFamily="34" charset="0"/>
                <a:cs typeface="Calibri" panose="020F0502020204030204" pitchFamily="34" charset="0"/>
              </a:rPr>
              <a:t>We welcome and encourage the involvement and support of our parents/carers and whole community. Our children really benefit from having parents/carers in to support with curriculum areas, under the direction of our teachers, and to support with trips and outings. Members of our community with areas of expertise are encouraged to let us know so we can use their skills to further enhance our curriculum.</a:t>
            </a:r>
          </a:p>
          <a:p>
            <a:pPr algn="l" fontAlgn="t"/>
            <a:r>
              <a:rPr lang="en-US" b="0" i="0" dirty="0">
                <a:solidFill>
                  <a:srgbClr val="000000"/>
                </a:solidFill>
                <a:effectLst/>
                <a:latin typeface="Calibri" panose="020F0502020204030204" pitchFamily="34" charset="0"/>
                <a:cs typeface="Calibri" panose="020F0502020204030204" pitchFamily="34" charset="0"/>
              </a:rPr>
              <a:t> </a:t>
            </a:r>
          </a:p>
          <a:p>
            <a:pPr algn="l" fontAlgn="t"/>
            <a:r>
              <a:rPr lang="en-US" b="0" i="0" dirty="0">
                <a:solidFill>
                  <a:srgbClr val="000000"/>
                </a:solidFill>
                <a:effectLst/>
                <a:latin typeface="Calibri" panose="020F0502020204030204" pitchFamily="34" charset="0"/>
                <a:cs typeface="Calibri" panose="020F0502020204030204" pitchFamily="34" charset="0"/>
              </a:rPr>
              <a:t>If you are able to offer any time to support in school then please give your details to the office staff. We manage offers of help centrally so support can be targeted to where it is needed the most. </a:t>
            </a:r>
          </a:p>
        </p:txBody>
      </p:sp>
    </p:spTree>
    <p:extLst>
      <p:ext uri="{BB962C8B-B14F-4D97-AF65-F5344CB8AC3E}">
        <p14:creationId xmlns:p14="http://schemas.microsoft.com/office/powerpoint/2010/main" val="14601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2800" dirty="0"/>
              <a:t>Glossary </a:t>
            </a:r>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6367F5B9-175A-D805-C4D4-2F3E57BD3A4B}"/>
              </a:ext>
            </a:extLst>
          </p:cNvPr>
          <p:cNvSpPr txBox="1"/>
          <p:nvPr/>
        </p:nvSpPr>
        <p:spPr>
          <a:xfrm>
            <a:off x="4446059" y="1028343"/>
            <a:ext cx="5134709" cy="4801314"/>
          </a:xfrm>
          <a:prstGeom prst="rect">
            <a:avLst/>
          </a:prstGeom>
          <a:noFill/>
        </p:spPr>
        <p:txBody>
          <a:bodyPr wrap="square">
            <a:spAutoFit/>
          </a:bodyPr>
          <a:lstStyle/>
          <a:p>
            <a:r>
              <a:rPr lang="en-GB" dirty="0">
                <a:latin typeface="Calibri" panose="020F0502020204030204" pitchFamily="34" charset="0"/>
                <a:cs typeface="Calibri" panose="020F0502020204030204" pitchFamily="34" charset="0"/>
              </a:rPr>
              <a:t>▪ SENDCO – Special Educational Needs and Disabilities Coordinator (Becca Lewis)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EHCP – Education Health and Care Plan – </a:t>
            </a:r>
            <a:r>
              <a:rPr kumimoji="0" lang="en-US" altLang="en-US" sz="1800" b="0" i="0" u="none" strike="noStrike" cap="none" normalizeH="0" baseline="0" dirty="0">
                <a:ln>
                  <a:noFill/>
                </a:ln>
                <a:solidFill>
                  <a:srgbClr val="0B0C0C"/>
                </a:solidFill>
                <a:effectLst/>
                <a:latin typeface="GDS Transport"/>
              </a:rPr>
              <a:t>for children and young people aged up to 25 who need more support than is available through special educational needs support.</a:t>
            </a:r>
          </a:p>
          <a:p>
            <a:endParaRPr kumimoji="0" lang="en-US" altLang="en-US" sz="1800" b="0" i="0" u="none" strike="noStrike" cap="none" normalizeH="0" baseline="0" dirty="0">
              <a:ln>
                <a:noFill/>
              </a:ln>
              <a:solidFill>
                <a:schemeClr val="tx1"/>
              </a:solidFill>
              <a:effectLst/>
            </a:endParaRPr>
          </a:p>
          <a:p>
            <a:r>
              <a:rPr lang="en-GB" dirty="0">
                <a:latin typeface="Calibri" panose="020F0502020204030204" pitchFamily="34" charset="0"/>
                <a:cs typeface="Calibri" panose="020F0502020204030204" pitchFamily="34" charset="0"/>
              </a:rPr>
              <a:t>▪ SALT – Speech and Language Therapist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EP – Educational psychologist</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OT – Occupational therapist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PT – physiotherapist</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APDR – Assess, Plan, Do, Review</a:t>
            </a:r>
          </a:p>
        </p:txBody>
      </p:sp>
    </p:spTree>
    <p:extLst>
      <p:ext uri="{BB962C8B-B14F-4D97-AF65-F5344CB8AC3E}">
        <p14:creationId xmlns:p14="http://schemas.microsoft.com/office/powerpoint/2010/main" val="4130673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US" sz="2800" dirty="0"/>
              <a:t>Who can I contact for further information?</a:t>
            </a:r>
            <a:r>
              <a:rPr lang="en-GB" sz="2800" dirty="0"/>
              <a:t> </a:t>
            </a:r>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B8A32D5E-AAB6-DF57-2083-1156FA35F1E1}"/>
              </a:ext>
            </a:extLst>
          </p:cNvPr>
          <p:cNvSpPr txBox="1"/>
          <p:nvPr/>
        </p:nvSpPr>
        <p:spPr>
          <a:xfrm>
            <a:off x="4206239" y="1742256"/>
            <a:ext cx="5514536" cy="286232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Your first point of contact for any concerns is your child’s class teacher.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If you have a query about SEND procedures in school or about getting further advice, you can contact the SENDCo, Becca Lewis on 01202 549654 or via email: </a:t>
            </a:r>
            <a:r>
              <a:rPr lang="en-US" dirty="0">
                <a:latin typeface="Calibri" panose="020F0502020204030204" pitchFamily="34" charset="0"/>
                <a:cs typeface="Calibri" panose="020F0502020204030204" pitchFamily="34" charset="0"/>
                <a:hlinkClick r:id="rId2"/>
              </a:rPr>
              <a:t>muscliff@muscliffprimary.co.uk</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Muscliff</a:t>
            </a:r>
            <a:r>
              <a:rPr lang="en-US" dirty="0">
                <a:latin typeface="Calibri" panose="020F0502020204030204" pitchFamily="34" charset="0"/>
                <a:cs typeface="Calibri" panose="020F0502020204030204" pitchFamily="34" charset="0"/>
              </a:rPr>
              <a:t> Primary school’s SEND and Inclusion Policy is available on the policies page of the school website.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76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BBC52B7B-5391-176C-4A2F-EB5804A395F7}"/>
              </a:ext>
            </a:extLst>
          </p:cNvPr>
          <p:cNvSpPr/>
          <p:nvPr/>
        </p:nvSpPr>
        <p:spPr>
          <a:xfrm>
            <a:off x="399790" y="1985125"/>
            <a:ext cx="2865040" cy="288774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t>Meet the Team</a:t>
            </a:r>
            <a:endParaRPr lang="en-GB" sz="5400" dirty="0"/>
          </a:p>
        </p:txBody>
      </p:sp>
      <p:pic>
        <p:nvPicPr>
          <p:cNvPr id="1026" name="Picture 2">
            <a:extLst>
              <a:ext uri="{FF2B5EF4-FFF2-40B4-BE49-F238E27FC236}">
                <a16:creationId xmlns:a16="http://schemas.microsoft.com/office/drawing/2014/main" id="{1E85176D-7C1C-876A-EFB8-2E806C558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95" y="382337"/>
            <a:ext cx="1662112" cy="2404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DCD737-F2BD-6B7D-70A9-17BCE1E2B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707" y="3488120"/>
            <a:ext cx="1662112" cy="2266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F9FB01E-D202-B637-81F0-0939CCF4D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273" y="3488120"/>
            <a:ext cx="1496964" cy="22668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E093774-2DEA-B986-8007-4FE9A2B5CA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234" y="3521338"/>
            <a:ext cx="1657350" cy="22336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FF40E5F-943A-F039-1F94-A90186C0E1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6999" y="3481935"/>
            <a:ext cx="1715000" cy="23124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A92A4D0-FDED-CDF0-A65B-7A4E1633B6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8766" y="360244"/>
            <a:ext cx="1829587" cy="24047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466D829-EDEF-AADF-CF21-97882B5578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9503" y="387220"/>
            <a:ext cx="1736767" cy="23777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1AC6416-96FA-519F-5B16-E00E68B6EB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7066" y="389198"/>
            <a:ext cx="1875806" cy="2384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DBD97E-95D5-F1D7-F85B-B008B6BB254C}"/>
              </a:ext>
            </a:extLst>
          </p:cNvPr>
          <p:cNvSpPr txBox="1"/>
          <p:nvPr/>
        </p:nvSpPr>
        <p:spPr>
          <a:xfrm>
            <a:off x="3478273" y="2787093"/>
            <a:ext cx="1690434" cy="461665"/>
          </a:xfrm>
          <a:prstGeom prst="rect">
            <a:avLst/>
          </a:prstGeom>
          <a:noFill/>
        </p:spPr>
        <p:txBody>
          <a:bodyPr wrap="square" rtlCol="0">
            <a:spAutoFit/>
          </a:bodyPr>
          <a:lstStyle/>
          <a:p>
            <a:pPr algn="ctr"/>
            <a:r>
              <a:rPr lang="en-US" sz="1400" dirty="0"/>
              <a:t>Becca Lewis</a:t>
            </a:r>
          </a:p>
          <a:p>
            <a:r>
              <a:rPr lang="en-US" sz="1000" dirty="0"/>
              <a:t>Assistant Head and SENCo</a:t>
            </a:r>
            <a:endParaRPr lang="en-GB" sz="1000" dirty="0"/>
          </a:p>
        </p:txBody>
      </p:sp>
      <p:sp>
        <p:nvSpPr>
          <p:cNvPr id="4" name="TextBox 3">
            <a:extLst>
              <a:ext uri="{FF2B5EF4-FFF2-40B4-BE49-F238E27FC236}">
                <a16:creationId xmlns:a16="http://schemas.microsoft.com/office/drawing/2014/main" id="{16049DF8-AF8B-385E-A9E7-1ED522A246CB}"/>
              </a:ext>
            </a:extLst>
          </p:cNvPr>
          <p:cNvSpPr txBox="1"/>
          <p:nvPr/>
        </p:nvSpPr>
        <p:spPr>
          <a:xfrm>
            <a:off x="9055110" y="5776661"/>
            <a:ext cx="1690434" cy="461665"/>
          </a:xfrm>
          <a:prstGeom prst="rect">
            <a:avLst/>
          </a:prstGeom>
          <a:noFill/>
        </p:spPr>
        <p:txBody>
          <a:bodyPr wrap="square" rtlCol="0">
            <a:spAutoFit/>
          </a:bodyPr>
          <a:lstStyle/>
          <a:p>
            <a:pPr algn="ctr"/>
            <a:r>
              <a:rPr lang="en-US" sz="1400" dirty="0"/>
              <a:t>Michelle </a:t>
            </a:r>
            <a:r>
              <a:rPr lang="en-US" sz="1400" dirty="0" err="1"/>
              <a:t>Pestridge</a:t>
            </a:r>
            <a:endParaRPr lang="en-US" sz="1400" dirty="0"/>
          </a:p>
          <a:p>
            <a:pPr algn="ctr"/>
            <a:r>
              <a:rPr lang="en-US" sz="1000" dirty="0"/>
              <a:t>Counsellor </a:t>
            </a:r>
            <a:endParaRPr lang="en-GB" sz="1000" dirty="0"/>
          </a:p>
        </p:txBody>
      </p:sp>
      <p:sp>
        <p:nvSpPr>
          <p:cNvPr id="6" name="TextBox 5">
            <a:extLst>
              <a:ext uri="{FF2B5EF4-FFF2-40B4-BE49-F238E27FC236}">
                <a16:creationId xmlns:a16="http://schemas.microsoft.com/office/drawing/2014/main" id="{E7ACAD57-3032-77A0-B38A-470815CBDBA0}"/>
              </a:ext>
            </a:extLst>
          </p:cNvPr>
          <p:cNvSpPr txBox="1"/>
          <p:nvPr/>
        </p:nvSpPr>
        <p:spPr>
          <a:xfrm>
            <a:off x="9519658" y="2760676"/>
            <a:ext cx="1783483" cy="615553"/>
          </a:xfrm>
          <a:prstGeom prst="rect">
            <a:avLst/>
          </a:prstGeom>
          <a:noFill/>
        </p:spPr>
        <p:txBody>
          <a:bodyPr wrap="square" rtlCol="0">
            <a:spAutoFit/>
          </a:bodyPr>
          <a:lstStyle/>
          <a:p>
            <a:pPr algn="ctr"/>
            <a:r>
              <a:rPr lang="en-US" sz="1400" dirty="0"/>
              <a:t>Charlotte Blanch </a:t>
            </a:r>
          </a:p>
          <a:p>
            <a:pPr algn="ctr"/>
            <a:r>
              <a:rPr lang="en-US" sz="1000" dirty="0"/>
              <a:t>SLT and SENCo Administrator </a:t>
            </a:r>
            <a:endParaRPr lang="en-GB" sz="1000" dirty="0"/>
          </a:p>
        </p:txBody>
      </p:sp>
      <p:sp>
        <p:nvSpPr>
          <p:cNvPr id="7" name="TextBox 6">
            <a:extLst>
              <a:ext uri="{FF2B5EF4-FFF2-40B4-BE49-F238E27FC236}">
                <a16:creationId xmlns:a16="http://schemas.microsoft.com/office/drawing/2014/main" id="{4D1CE0F1-E05B-45DA-281C-13A2618D5238}"/>
              </a:ext>
            </a:extLst>
          </p:cNvPr>
          <p:cNvSpPr txBox="1"/>
          <p:nvPr/>
        </p:nvSpPr>
        <p:spPr>
          <a:xfrm>
            <a:off x="7367066" y="2760676"/>
            <a:ext cx="1783483" cy="461665"/>
          </a:xfrm>
          <a:prstGeom prst="rect">
            <a:avLst/>
          </a:prstGeom>
          <a:noFill/>
        </p:spPr>
        <p:txBody>
          <a:bodyPr wrap="square" rtlCol="0">
            <a:spAutoFit/>
          </a:bodyPr>
          <a:lstStyle/>
          <a:p>
            <a:pPr algn="ctr"/>
            <a:r>
              <a:rPr lang="en-US" sz="1400" dirty="0"/>
              <a:t>Natalie Flynn</a:t>
            </a:r>
          </a:p>
          <a:p>
            <a:pPr algn="ctr"/>
            <a:r>
              <a:rPr lang="en-US" sz="1000" dirty="0"/>
              <a:t>SEN Team</a:t>
            </a:r>
            <a:endParaRPr lang="en-GB" sz="1000" dirty="0"/>
          </a:p>
        </p:txBody>
      </p:sp>
      <p:sp>
        <p:nvSpPr>
          <p:cNvPr id="8" name="TextBox 7">
            <a:extLst>
              <a:ext uri="{FF2B5EF4-FFF2-40B4-BE49-F238E27FC236}">
                <a16:creationId xmlns:a16="http://schemas.microsoft.com/office/drawing/2014/main" id="{9D4BA0E5-EF98-8969-47B9-C0457942B5E8}"/>
              </a:ext>
            </a:extLst>
          </p:cNvPr>
          <p:cNvSpPr txBox="1"/>
          <p:nvPr/>
        </p:nvSpPr>
        <p:spPr>
          <a:xfrm>
            <a:off x="3335013" y="5747462"/>
            <a:ext cx="1783483" cy="461665"/>
          </a:xfrm>
          <a:prstGeom prst="rect">
            <a:avLst/>
          </a:prstGeom>
          <a:noFill/>
        </p:spPr>
        <p:txBody>
          <a:bodyPr wrap="square" rtlCol="0">
            <a:spAutoFit/>
          </a:bodyPr>
          <a:lstStyle/>
          <a:p>
            <a:pPr algn="ctr"/>
            <a:r>
              <a:rPr lang="en-US" sz="1400" dirty="0"/>
              <a:t>Kim Willis</a:t>
            </a:r>
          </a:p>
          <a:p>
            <a:pPr algn="ctr"/>
            <a:r>
              <a:rPr lang="en-US" sz="1000" dirty="0"/>
              <a:t>Pastoral Support Team </a:t>
            </a:r>
            <a:endParaRPr lang="en-GB" sz="1000" dirty="0"/>
          </a:p>
        </p:txBody>
      </p:sp>
      <p:sp>
        <p:nvSpPr>
          <p:cNvPr id="9" name="TextBox 8">
            <a:extLst>
              <a:ext uri="{FF2B5EF4-FFF2-40B4-BE49-F238E27FC236}">
                <a16:creationId xmlns:a16="http://schemas.microsoft.com/office/drawing/2014/main" id="{17FCA4C6-8420-BB0E-5D3C-C0A919741B1B}"/>
              </a:ext>
            </a:extLst>
          </p:cNvPr>
          <p:cNvSpPr txBox="1"/>
          <p:nvPr/>
        </p:nvSpPr>
        <p:spPr>
          <a:xfrm>
            <a:off x="5025448" y="5754951"/>
            <a:ext cx="1783483" cy="461665"/>
          </a:xfrm>
          <a:prstGeom prst="rect">
            <a:avLst/>
          </a:prstGeom>
          <a:noFill/>
        </p:spPr>
        <p:txBody>
          <a:bodyPr wrap="square" rtlCol="0">
            <a:spAutoFit/>
          </a:bodyPr>
          <a:lstStyle/>
          <a:p>
            <a:pPr algn="ctr"/>
            <a:r>
              <a:rPr lang="en-US" sz="1400" dirty="0"/>
              <a:t>Jayne Dawson </a:t>
            </a:r>
          </a:p>
          <a:p>
            <a:pPr algn="ctr"/>
            <a:r>
              <a:rPr lang="en-US" sz="1000" dirty="0"/>
              <a:t>Pastoral Support Team </a:t>
            </a:r>
            <a:endParaRPr lang="en-GB" sz="1000" dirty="0"/>
          </a:p>
        </p:txBody>
      </p:sp>
      <p:sp>
        <p:nvSpPr>
          <p:cNvPr id="10" name="TextBox 9">
            <a:extLst>
              <a:ext uri="{FF2B5EF4-FFF2-40B4-BE49-F238E27FC236}">
                <a16:creationId xmlns:a16="http://schemas.microsoft.com/office/drawing/2014/main" id="{D3E55468-3657-4F6F-58EA-6FBA8D0C4E77}"/>
              </a:ext>
            </a:extLst>
          </p:cNvPr>
          <p:cNvSpPr txBox="1"/>
          <p:nvPr/>
        </p:nvSpPr>
        <p:spPr>
          <a:xfrm>
            <a:off x="7040279" y="5747461"/>
            <a:ext cx="1783483" cy="461665"/>
          </a:xfrm>
          <a:prstGeom prst="rect">
            <a:avLst/>
          </a:prstGeom>
          <a:noFill/>
        </p:spPr>
        <p:txBody>
          <a:bodyPr wrap="square" rtlCol="0">
            <a:spAutoFit/>
          </a:bodyPr>
          <a:lstStyle/>
          <a:p>
            <a:pPr algn="ctr"/>
            <a:r>
              <a:rPr lang="en-US" sz="1400" dirty="0"/>
              <a:t>Emma </a:t>
            </a:r>
            <a:r>
              <a:rPr lang="en-US" sz="1400" dirty="0" err="1"/>
              <a:t>Powner</a:t>
            </a:r>
            <a:endParaRPr lang="en-US" sz="1400" dirty="0"/>
          </a:p>
          <a:p>
            <a:pPr algn="ctr"/>
            <a:r>
              <a:rPr lang="en-US" sz="1000" dirty="0"/>
              <a:t>Pastoral Support Team </a:t>
            </a:r>
            <a:endParaRPr lang="en-GB" sz="1000" dirty="0"/>
          </a:p>
        </p:txBody>
      </p:sp>
      <p:sp>
        <p:nvSpPr>
          <p:cNvPr id="11" name="TextBox 10">
            <a:extLst>
              <a:ext uri="{FF2B5EF4-FFF2-40B4-BE49-F238E27FC236}">
                <a16:creationId xmlns:a16="http://schemas.microsoft.com/office/drawing/2014/main" id="{05E221FD-7CE7-66C6-2913-A23D2A722D8A}"/>
              </a:ext>
            </a:extLst>
          </p:cNvPr>
          <p:cNvSpPr txBox="1"/>
          <p:nvPr/>
        </p:nvSpPr>
        <p:spPr>
          <a:xfrm>
            <a:off x="5256796" y="2787091"/>
            <a:ext cx="1783483" cy="461665"/>
          </a:xfrm>
          <a:prstGeom prst="rect">
            <a:avLst/>
          </a:prstGeom>
          <a:noFill/>
        </p:spPr>
        <p:txBody>
          <a:bodyPr wrap="square" rtlCol="0">
            <a:spAutoFit/>
          </a:bodyPr>
          <a:lstStyle/>
          <a:p>
            <a:pPr algn="ctr"/>
            <a:r>
              <a:rPr lang="en-US" sz="1400" dirty="0"/>
              <a:t>Laura Frampton </a:t>
            </a:r>
          </a:p>
          <a:p>
            <a:pPr algn="ctr"/>
            <a:r>
              <a:rPr lang="en-US" sz="1000" dirty="0"/>
              <a:t>SEN Team</a:t>
            </a:r>
            <a:endParaRPr lang="en-GB" sz="1000" dirty="0"/>
          </a:p>
        </p:txBody>
      </p:sp>
    </p:spTree>
    <p:extLst>
      <p:ext uri="{BB962C8B-B14F-4D97-AF65-F5344CB8AC3E}">
        <p14:creationId xmlns:p14="http://schemas.microsoft.com/office/powerpoint/2010/main" val="387136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235408" y="1070500"/>
            <a:ext cx="5260284" cy="6904139"/>
          </a:xfrm>
        </p:spPr>
        <p:txBody>
          <a:bodyPr>
            <a:normAutofit/>
          </a:bodyPr>
          <a:lstStyle/>
          <a:p>
            <a:pPr marL="0" indent="0" algn="just">
              <a:buNone/>
            </a:pPr>
            <a:r>
              <a:rPr lang="en-GB"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the heart of the work in our school is a continuous cycle of assessing, planning, teaching and reviewing which takes account of the wide range of abilities, aptitudes and interests of our children. The majority of children will learn and progress within these arrangements.  </a:t>
            </a:r>
          </a:p>
          <a:p>
            <a:pPr marL="0" indent="0" algn="just">
              <a:buNone/>
            </a:pPr>
            <a:r>
              <a:rPr lang="en-GB"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Those children whose overall attainments or attainment in specific subjects/area of learning fall </a:t>
            </a:r>
            <a:r>
              <a:rPr lang="en-GB" sz="14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significantly</a:t>
            </a:r>
            <a:r>
              <a:rPr lang="en-GB"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outside the expected range may have special educational needs (SEN). Our staff quickly identify who may need additional support in school and this is an ongoing, continuous cycle. Children's needs change over time and therefore the levels of and type of support needed reflect these changes.</a:t>
            </a:r>
          </a:p>
          <a:p>
            <a:pPr marL="0" indent="0" algn="just" fontAlgn="t">
              <a:lnSpc>
                <a:spcPct val="115000"/>
              </a:lnSpc>
              <a:spcAft>
                <a:spcPts val="1000"/>
              </a:spcAft>
              <a:buNone/>
            </a:pPr>
            <a:r>
              <a:rPr lang="en-GB"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significant amount of support is also in place for our children who do not have SEN but may experience a range of challenges in the school environment.</a:t>
            </a: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How will </a:t>
            </a:r>
            <a:r>
              <a:rPr lang="en-US" sz="2800" dirty="0" err="1"/>
              <a:t>Muscliff</a:t>
            </a:r>
            <a:r>
              <a:rPr lang="en-US" sz="2800" dirty="0"/>
              <a:t> Primary know if my child needs extra help?</a:t>
            </a:r>
            <a:endParaRPr lang="en-GB" sz="2800" dirty="0"/>
          </a:p>
        </p:txBody>
      </p:sp>
      <p:pic>
        <p:nvPicPr>
          <p:cNvPr id="1026" name="Picture 2" descr="SEN Support for Pupils with Social Emotional and Mental Health Needs -  Suffolk SENDIASS">
            <a:extLst>
              <a:ext uri="{FF2B5EF4-FFF2-40B4-BE49-F238E27FC236}">
                <a16:creationId xmlns:a16="http://schemas.microsoft.com/office/drawing/2014/main" id="{1D49AF72-BBC0-2FD2-433A-82FACC0B9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818" y="4624398"/>
            <a:ext cx="1813463" cy="185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7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235408" y="1070500"/>
            <a:ext cx="5067984" cy="6904139"/>
          </a:xfrm>
        </p:spPr>
        <p:txBody>
          <a:bodyPr>
            <a:normAutofit/>
          </a:bodyPr>
          <a:lstStyle/>
          <a:p>
            <a:pPr marL="0" indent="0" algn="just">
              <a:buNone/>
            </a:pPr>
            <a:r>
              <a:rPr lang="en-GB" sz="1400" dirty="0">
                <a:latin typeface="Calibri" panose="020F0502020204030204" pitchFamily="34" charset="0"/>
                <a:cs typeface="Calibri" panose="020F0502020204030204" pitchFamily="34" charset="0"/>
              </a:rPr>
              <a:t>Early identification of pupils with SEN is a priority. The school will use appropriate screening and assessment tools, and ascertain pupil progress through:</a:t>
            </a:r>
          </a:p>
          <a:p>
            <a:pPr marL="0" indent="0" algn="just">
              <a:buNone/>
            </a:pPr>
            <a:endParaRPr lang="en-GB" sz="14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Evidence obtained by teacher observation/ assessment </a:t>
            </a:r>
          </a:p>
          <a:p>
            <a:pPr algn="just"/>
            <a:r>
              <a:rPr lang="en-GB" sz="1400" dirty="0">
                <a:latin typeface="Calibri" panose="020F0502020204030204" pitchFamily="34" charset="0"/>
                <a:cs typeface="Calibri" panose="020F0502020204030204" pitchFamily="34" charset="0"/>
              </a:rPr>
              <a:t>Their performance in relation to age-related expectations</a:t>
            </a:r>
          </a:p>
          <a:p>
            <a:pPr algn="just"/>
            <a:r>
              <a:rPr lang="en-GB" sz="1400" dirty="0">
                <a:latin typeface="Calibri" panose="020F0502020204030204" pitchFamily="34" charset="0"/>
                <a:cs typeface="Calibri" panose="020F0502020204030204" pitchFamily="34" charset="0"/>
              </a:rPr>
              <a:t>Information from parents</a:t>
            </a:r>
          </a:p>
          <a:p>
            <a:pPr algn="just"/>
            <a:r>
              <a:rPr lang="en-GB" sz="1400" dirty="0">
                <a:latin typeface="Calibri" panose="020F0502020204030204" pitchFamily="34" charset="0"/>
                <a:cs typeface="Calibri" panose="020F0502020204030204" pitchFamily="34" charset="0"/>
              </a:rPr>
              <a:t>Standardised screening or assessment tools – Dyslexia Screening Test - Junior (DST-J) Salford Reading Test - Neale/ Young analysis - YARC </a:t>
            </a:r>
          </a:p>
          <a:p>
            <a:pPr algn="just"/>
            <a:r>
              <a:rPr lang="en-GB" sz="1400" dirty="0">
                <a:latin typeface="Calibri" panose="020F0502020204030204" pitchFamily="34" charset="0"/>
                <a:cs typeface="Calibri" panose="020F0502020204030204" pitchFamily="34" charset="0"/>
              </a:rPr>
              <a:t>Reports or observations </a:t>
            </a:r>
          </a:p>
          <a:p>
            <a:r>
              <a:rPr lang="en-GB" sz="1400" dirty="0">
                <a:latin typeface="Calibri" panose="020F0502020204030204" pitchFamily="34" charset="0"/>
                <a:cs typeface="Calibri" panose="020F0502020204030204" pitchFamily="34" charset="0"/>
              </a:rPr>
              <a:t>Records from feeder schools/ settings</a:t>
            </a: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Early identification of need </a:t>
            </a:r>
            <a:endParaRPr lang="en-GB" sz="2800" dirty="0"/>
          </a:p>
        </p:txBody>
      </p:sp>
      <p:pic>
        <p:nvPicPr>
          <p:cNvPr id="1026" name="Picture 2" descr="SEN Support for Pupils with Social Emotional and Mental Health Needs -  Suffolk SENDIASS">
            <a:extLst>
              <a:ext uri="{FF2B5EF4-FFF2-40B4-BE49-F238E27FC236}">
                <a16:creationId xmlns:a16="http://schemas.microsoft.com/office/drawing/2014/main" id="{1D49AF72-BBC0-2FD2-433A-82FACC0B9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792" y="4863549"/>
            <a:ext cx="1813463" cy="185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7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403187" y="295422"/>
            <a:ext cx="5345723" cy="6231987"/>
          </a:xfrm>
        </p:spPr>
        <p:txBody>
          <a:bodyPr>
            <a:normAutofit/>
          </a:bodyPr>
          <a:lstStyle/>
          <a:p>
            <a:pPr marL="0" indent="0" fontAlgn="t">
              <a:lnSpc>
                <a:spcPct val="115000"/>
              </a:lnSpc>
              <a:spcAft>
                <a:spcPts val="1000"/>
              </a:spcAft>
              <a:buNone/>
            </a:pPr>
            <a:r>
              <a:rPr lang="en-GB" sz="2600" kern="0" dirty="0">
                <a:solidFill>
                  <a:srgbClr val="000000"/>
                </a:solidFill>
                <a:effectLst/>
                <a:ea typeface="Times New Roman" panose="02020603050405020304" pitchFamily="18" charset="0"/>
                <a:cs typeface="Times New Roman" panose="02020603050405020304" pitchFamily="18" charset="0"/>
              </a:rPr>
              <a:t> </a:t>
            </a:r>
            <a:endParaRPr lang="en-GB" sz="2600" kern="100" dirty="0">
              <a:effectLst/>
              <a:ea typeface="Calibri" panose="020F0502020204030204" pitchFamily="34" charset="0"/>
              <a:cs typeface="Times New Roman" panose="02020603050405020304" pitchFamily="18" charset="0"/>
            </a:endParaRPr>
          </a:p>
          <a:p>
            <a:pPr marL="0" indent="0">
              <a:buNone/>
            </a:pPr>
            <a:endParaRPr lang="en-GB" sz="2000" kern="100" dirty="0">
              <a:effectLst/>
              <a:ea typeface="Calibri" panose="020F0502020204030204" pitchFamily="34" charset="0"/>
              <a:cs typeface="Times New Roman" panose="02020603050405020304" pitchFamily="18" charset="0"/>
            </a:endParaRPr>
          </a:p>
          <a:p>
            <a:pPr marL="0" indent="0">
              <a:buNone/>
            </a:pPr>
            <a:endParaRPr lang="en-GB" dirty="0">
              <a:solidFill>
                <a:schemeClr val="tx1"/>
              </a:solidFill>
            </a:endParaRP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What should I do if I think my child has Special Educational Needs?</a:t>
            </a:r>
            <a:endParaRPr lang="en-GB" sz="2800" dirty="0"/>
          </a:p>
        </p:txBody>
      </p:sp>
      <p:pic>
        <p:nvPicPr>
          <p:cNvPr id="7" name="Picture 6">
            <a:extLst>
              <a:ext uri="{FF2B5EF4-FFF2-40B4-BE49-F238E27FC236}">
                <a16:creationId xmlns:a16="http://schemas.microsoft.com/office/drawing/2014/main" id="{14DD05BE-21D7-8044-0ACA-83869C2830E7}"/>
              </a:ext>
            </a:extLst>
          </p:cNvPr>
          <p:cNvPicPr>
            <a:picLocks noChangeAspect="1"/>
          </p:cNvPicPr>
          <p:nvPr/>
        </p:nvPicPr>
        <p:blipFill rotWithShape="1">
          <a:blip r:embed="rId2"/>
          <a:srcRect l="42346" t="22756" r="10923" b="12597"/>
          <a:stretch/>
        </p:blipFill>
        <p:spPr>
          <a:xfrm>
            <a:off x="4185137" y="295422"/>
            <a:ext cx="7673882" cy="5968574"/>
          </a:xfrm>
          <a:prstGeom prst="rect">
            <a:avLst/>
          </a:prstGeom>
        </p:spPr>
      </p:pic>
      <p:pic>
        <p:nvPicPr>
          <p:cNvPr id="2" name="Picture 2" descr="SEN Support for Pupils with Social Emotional and Mental Health Needs -  Suffolk SENDIASS">
            <a:extLst>
              <a:ext uri="{FF2B5EF4-FFF2-40B4-BE49-F238E27FC236}">
                <a16:creationId xmlns:a16="http://schemas.microsoft.com/office/drawing/2014/main" id="{857D0D40-580F-BBED-7286-C0BFB433D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1621" y="5274609"/>
            <a:ext cx="1330836" cy="136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8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350936" y="434759"/>
            <a:ext cx="5289452" cy="6231987"/>
          </a:xfrm>
        </p:spPr>
        <p:txBody>
          <a:bodyPr>
            <a:normAutofit/>
          </a:bodyPr>
          <a:lstStyle/>
          <a:p>
            <a:pPr marL="0" indent="0" fontAlgn="t">
              <a:lnSpc>
                <a:spcPct val="115000"/>
              </a:lnSpc>
              <a:spcAft>
                <a:spcPts val="1000"/>
              </a:spcAft>
              <a:buNone/>
            </a:pPr>
            <a:r>
              <a:rPr lang="en-GB" sz="14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O</a:t>
            </a:r>
            <a:r>
              <a:rPr lang="en-GB" sz="1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ur graduated response document</a:t>
            </a:r>
            <a:r>
              <a:rPr lang="en-GB" sz="14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GB" sz="1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shows the support that can be put in place in all of our classrooms, as our standard practice as well as additional interventions and support we offer children in our school.</a:t>
            </a:r>
          </a:p>
          <a:p>
            <a:pPr marL="0" indent="0" fontAlgn="t">
              <a:lnSpc>
                <a:spcPct val="115000"/>
              </a:lnSpc>
              <a:spcAft>
                <a:spcPts val="1000"/>
              </a:spcAft>
              <a:buNone/>
            </a:pPr>
            <a:r>
              <a:rPr lang="en-GB" sz="1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use the assess, plan, do, review process to monitor all our children.  </a:t>
            </a:r>
          </a:p>
          <a:p>
            <a:pPr marL="0" indent="0" fontAlgn="t">
              <a:lnSpc>
                <a:spcPct val="115000"/>
              </a:lnSpc>
              <a:spcAft>
                <a:spcPts val="1000"/>
              </a:spcAft>
              <a:buNone/>
            </a:pPr>
            <a:r>
              <a:rPr lang="en-GB" sz="1400" kern="100" dirty="0">
                <a:solidFill>
                  <a:schemeClr val="tx1"/>
                </a:solidFill>
                <a:latin typeface="Calibri" panose="020F0502020204030204" pitchFamily="34" charset="0"/>
                <a:ea typeface="Calibri" panose="020F0502020204030204" pitchFamily="34" charset="0"/>
                <a:cs typeface="Calibri" panose="020F0502020204030204" pitchFamily="34" charset="0"/>
              </a:rPr>
              <a:t>Your child may have an ‘Individual Support Plan’ or ‘Behaviour Support Plan’ which will outline key targets for your child and the provision in place to support them.   The plans will be reviewed and shared with you at least three times a year.  </a:t>
            </a:r>
          </a:p>
          <a:p>
            <a:pPr marL="0" indent="0" fontAlgn="t">
              <a:lnSpc>
                <a:spcPct val="115000"/>
              </a:lnSpc>
              <a:spcAft>
                <a:spcPts val="1000"/>
              </a:spcAft>
              <a:buNone/>
            </a:pPr>
            <a:r>
              <a:rPr lang="en-GB" sz="1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r>
              <a:rPr lang="en-GB" sz="1400" kern="100" dirty="0">
                <a:solidFill>
                  <a:schemeClr val="tx1"/>
                </a:solidFill>
                <a:latin typeface="Calibri" panose="020F0502020204030204" pitchFamily="34" charset="0"/>
                <a:ea typeface="Calibri" panose="020F0502020204030204" pitchFamily="34" charset="0"/>
                <a:cs typeface="Calibri" panose="020F0502020204030204" pitchFamily="34" charset="0"/>
              </a:rPr>
              <a:t> is provided for children through adapted/ additional resources, targeted support from staff, intervention groups.  </a:t>
            </a:r>
          </a:p>
          <a:p>
            <a:pPr marL="0" indent="0" fontAlgn="t">
              <a:lnSpc>
                <a:spcPct val="115000"/>
              </a:lnSpc>
              <a:spcAft>
                <a:spcPts val="1000"/>
              </a:spcAft>
              <a:buNone/>
            </a:pPr>
            <a:r>
              <a:rPr lang="en-GB" sz="1400" kern="100" dirty="0">
                <a:solidFill>
                  <a:schemeClr val="tx1"/>
                </a:solidFill>
                <a:latin typeface="Calibri" panose="020F0502020204030204" pitchFamily="34" charset="0"/>
                <a:ea typeface="Calibri" panose="020F0502020204030204" pitchFamily="34" charset="0"/>
                <a:cs typeface="Calibri" panose="020F0502020204030204" pitchFamily="34" charset="0"/>
              </a:rPr>
              <a:t>Children are monitored through plans, assessments and regular meetings between the SEND team and class teachers. </a:t>
            </a:r>
            <a:endParaRPr lang="en-GB" sz="1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fontAlgn="t">
              <a:lnSpc>
                <a:spcPct val="115000"/>
              </a:lnSpc>
              <a:spcAft>
                <a:spcPts val="1000"/>
              </a:spcAft>
              <a:buNone/>
            </a:pPr>
            <a:r>
              <a:rPr lang="en-GB" sz="1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 work closely with outside agencies to meet the needs of individual children.  </a:t>
            </a:r>
            <a:r>
              <a:rPr lang="en-GB" sz="14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We </a:t>
            </a:r>
            <a:r>
              <a:rPr lang="en-GB" sz="1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act upon their advice and monitor and review progress and support regularly, with parents/carers and the child concerned being central to this process.</a:t>
            </a:r>
            <a:endParaRPr lang="en-GB" sz="1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464234" y="1810860"/>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How will the school support my child?</a:t>
            </a:r>
            <a:endParaRPr lang="en-GB" sz="3600" dirty="0"/>
          </a:p>
        </p:txBody>
      </p:sp>
    </p:spTree>
    <p:extLst>
      <p:ext uri="{BB962C8B-B14F-4D97-AF65-F5344CB8AC3E}">
        <p14:creationId xmlns:p14="http://schemas.microsoft.com/office/powerpoint/2010/main" val="12656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B7FD2-F36C-739C-010E-D464263F6B06}"/>
              </a:ext>
            </a:extLst>
          </p:cNvPr>
          <p:cNvSpPr>
            <a:spLocks noGrp="1"/>
          </p:cNvSpPr>
          <p:nvPr>
            <p:ph idx="1"/>
          </p:nvPr>
        </p:nvSpPr>
        <p:spPr>
          <a:xfrm>
            <a:off x="4068244" y="1471831"/>
            <a:ext cx="5554058" cy="3914335"/>
          </a:xfrm>
        </p:spPr>
        <p:txBody>
          <a:bodyPr>
            <a:noAutofit/>
          </a:bodyPr>
          <a:lstStyle/>
          <a:p>
            <a:pPr marL="0" indent="0" fontAlgn="t">
              <a:spcBef>
                <a:spcPts val="0"/>
              </a:spcBef>
              <a:buNone/>
            </a:pPr>
            <a:r>
              <a:rPr lang="en-US" sz="1200" dirty="0">
                <a:latin typeface="Calibri" panose="020F0502020204030204" pitchFamily="34" charset="0"/>
                <a:cs typeface="Calibri" panose="020F0502020204030204" pitchFamily="34" charset="0"/>
              </a:rPr>
              <a:t>We will follow the graduated approach and the four-part cycle of assess, plan, do, review. The class or subject teacher will work with the SENCO to carry out a clear analysis of your child’s needs. </a:t>
            </a:r>
          </a:p>
          <a:p>
            <a:pPr marL="0" indent="0" fontAlgn="t">
              <a:spcBef>
                <a:spcPts val="0"/>
              </a:spcBef>
              <a:buNone/>
            </a:pPr>
            <a:endParaRPr lang="en-US" sz="1200" dirty="0">
              <a:latin typeface="Calibri" panose="020F0502020204030204" pitchFamily="34" charset="0"/>
              <a:cs typeface="Calibri" panose="020F0502020204030204" pitchFamily="34" charset="0"/>
            </a:endParaRPr>
          </a:p>
          <a:p>
            <a:pPr marL="0" indent="0" fontAlgn="t">
              <a:spcBef>
                <a:spcPts val="0"/>
              </a:spcBef>
              <a:buNone/>
            </a:pPr>
            <a:r>
              <a:rPr lang="en-US" sz="1200" dirty="0">
                <a:latin typeface="Calibri" panose="020F0502020204030204" pitchFamily="34" charset="0"/>
                <a:cs typeface="Calibri" panose="020F0502020204030204" pitchFamily="34" charset="0"/>
              </a:rPr>
              <a:t>This will draw on: </a:t>
            </a:r>
          </a:p>
          <a:p>
            <a:pPr fontAlgn="t">
              <a:spcBef>
                <a:spcPts val="0"/>
              </a:spcBef>
            </a:pPr>
            <a:endParaRPr lang="en-US" sz="1200" dirty="0">
              <a:latin typeface="Calibri" panose="020F0502020204030204" pitchFamily="34" charset="0"/>
              <a:cs typeface="Calibri" panose="020F0502020204030204" pitchFamily="34" charset="0"/>
            </a:endParaRPr>
          </a:p>
          <a:p>
            <a:pPr fontAlgn="t">
              <a:spcBef>
                <a:spcPts val="0"/>
              </a:spcBef>
            </a:pPr>
            <a:r>
              <a:rPr lang="en-US" sz="1200" dirty="0">
                <a:latin typeface="Calibri" panose="020F0502020204030204" pitchFamily="34" charset="0"/>
                <a:cs typeface="Calibri" panose="020F0502020204030204" pitchFamily="34" charset="0"/>
              </a:rPr>
              <a:t>The pupil’s own views </a:t>
            </a:r>
          </a:p>
          <a:p>
            <a:pPr fontAlgn="t">
              <a:spcBef>
                <a:spcPts val="0"/>
              </a:spcBef>
            </a:pPr>
            <a:r>
              <a:rPr lang="en-US" sz="1200" dirty="0">
                <a:latin typeface="Calibri" panose="020F0502020204030204" pitchFamily="34" charset="0"/>
                <a:cs typeface="Calibri" panose="020F0502020204030204" pitchFamily="34" charset="0"/>
              </a:rPr>
              <a:t>The teacher’s assessment and experience of the pupil </a:t>
            </a:r>
          </a:p>
          <a:p>
            <a:pPr fontAlgn="t">
              <a:spcBef>
                <a:spcPts val="0"/>
              </a:spcBef>
            </a:pPr>
            <a:r>
              <a:rPr lang="en-US" sz="1200" dirty="0">
                <a:latin typeface="Calibri" panose="020F0502020204030204" pitchFamily="34" charset="0"/>
                <a:cs typeface="Calibri" panose="020F0502020204030204" pitchFamily="34" charset="0"/>
              </a:rPr>
              <a:t>Their previous progress and attainment</a:t>
            </a:r>
          </a:p>
          <a:p>
            <a:pPr fontAlgn="t">
              <a:spcBef>
                <a:spcPts val="0"/>
              </a:spcBef>
            </a:pPr>
            <a:r>
              <a:rPr lang="en-US" sz="1200" dirty="0">
                <a:latin typeface="Calibri" panose="020F0502020204030204" pitchFamily="34" charset="0"/>
                <a:cs typeface="Calibri" panose="020F0502020204030204" pitchFamily="34" charset="0"/>
              </a:rPr>
              <a:t>Other assessments, where relevant </a:t>
            </a:r>
          </a:p>
          <a:p>
            <a:pPr fontAlgn="t">
              <a:spcBef>
                <a:spcPts val="0"/>
              </a:spcBef>
            </a:pPr>
            <a:r>
              <a:rPr lang="en-US" sz="1200" dirty="0">
                <a:latin typeface="Calibri" panose="020F0502020204030204" pitchFamily="34" charset="0"/>
                <a:cs typeface="Calibri" panose="020F0502020204030204" pitchFamily="34" charset="0"/>
              </a:rPr>
              <a:t>The individual’s development in comparison to their peers and national data </a:t>
            </a:r>
          </a:p>
          <a:p>
            <a:pPr fontAlgn="t">
              <a:spcBef>
                <a:spcPts val="0"/>
              </a:spcBef>
            </a:pPr>
            <a:r>
              <a:rPr lang="en-US" sz="1200" dirty="0">
                <a:latin typeface="Calibri" panose="020F0502020204030204" pitchFamily="34" charset="0"/>
                <a:cs typeface="Calibri" panose="020F0502020204030204" pitchFamily="34" charset="0"/>
              </a:rPr>
              <a:t>The views and experience of parents </a:t>
            </a:r>
          </a:p>
          <a:p>
            <a:pPr fontAlgn="t">
              <a:spcBef>
                <a:spcPts val="0"/>
              </a:spcBef>
            </a:pPr>
            <a:r>
              <a:rPr lang="en-US" sz="1200" dirty="0">
                <a:latin typeface="Calibri" panose="020F0502020204030204" pitchFamily="34" charset="0"/>
                <a:cs typeface="Calibri" panose="020F0502020204030204" pitchFamily="34" charset="0"/>
              </a:rPr>
              <a:t>Advice from external support services, if relevant this assessment will be reviewed regularly. </a:t>
            </a:r>
          </a:p>
          <a:p>
            <a:pPr marL="0" indent="0" fontAlgn="t">
              <a:spcBef>
                <a:spcPts val="0"/>
              </a:spcBef>
              <a:buNone/>
            </a:pPr>
            <a:endParaRPr lang="en-US" sz="1200" dirty="0">
              <a:latin typeface="Calibri" panose="020F0502020204030204" pitchFamily="34" charset="0"/>
              <a:cs typeface="Calibri" panose="020F0502020204030204" pitchFamily="34" charset="0"/>
            </a:endParaRPr>
          </a:p>
          <a:p>
            <a:pPr marL="0" indent="0" fontAlgn="t">
              <a:spcBef>
                <a:spcPts val="0"/>
              </a:spcBef>
              <a:buNone/>
            </a:pPr>
            <a:r>
              <a:rPr lang="en-US" sz="1200" dirty="0">
                <a:latin typeface="Calibri" panose="020F0502020204030204" pitchFamily="34" charset="0"/>
                <a:cs typeface="Calibri" panose="020F0502020204030204" pitchFamily="34" charset="0"/>
              </a:rPr>
              <a:t>All teachers and support staff who work with the pupil will be made aware of their needs, the outcomes sought, the support provided, and any teaching strategies or approaches that are required. We will regularly review the effectiveness of the support and interventions and their impact on your child’s progress. </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Speech Bubble: Rectangle 4">
            <a:extLst>
              <a:ext uri="{FF2B5EF4-FFF2-40B4-BE49-F238E27FC236}">
                <a16:creationId xmlns:a16="http://schemas.microsoft.com/office/drawing/2014/main" id="{BBC52B7B-5391-176C-4A2F-EB5804A395F7}"/>
              </a:ext>
            </a:extLst>
          </p:cNvPr>
          <p:cNvSpPr/>
          <p:nvPr/>
        </p:nvSpPr>
        <p:spPr>
          <a:xfrm>
            <a:off x="304800" y="1902655"/>
            <a:ext cx="3559126" cy="3052689"/>
          </a:xfrm>
          <a:prstGeom prst="wedgeRectCallout">
            <a:avLst>
              <a:gd name="adj1" fmla="val 4464"/>
              <a:gd name="adj2" fmla="val 417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endParaRPr lang="en-GB" sz="2800" b="0" dirty="0">
              <a:solidFill>
                <a:schemeClr val="bg1"/>
              </a:solidFill>
              <a:effectLst/>
              <a:ea typeface="Times New Roman" panose="02020603050405020304" pitchFamily="18" charset="0"/>
            </a:endParaRPr>
          </a:p>
          <a:p>
            <a:pPr algn="ctr"/>
            <a:r>
              <a:rPr lang="en-US" sz="2800" dirty="0"/>
              <a:t>How will the school support my child?</a:t>
            </a:r>
            <a:endParaRPr lang="en-GB" sz="2800" dirty="0"/>
          </a:p>
          <a:p>
            <a:pPr algn="ctr" fontAlgn="t"/>
            <a:endParaRPr lang="en-GB" sz="3200" b="1" dirty="0">
              <a:solidFill>
                <a:schemeClr val="bg1"/>
              </a:solidFill>
              <a:effectLst/>
              <a:ea typeface="Times New Roman" panose="02020603050405020304" pitchFamily="18" charset="0"/>
            </a:endParaRPr>
          </a:p>
        </p:txBody>
      </p:sp>
      <p:sp>
        <p:nvSpPr>
          <p:cNvPr id="17" name="AutoShape 13">
            <a:extLst>
              <a:ext uri="{FF2B5EF4-FFF2-40B4-BE49-F238E27FC236}">
                <a16:creationId xmlns:a16="http://schemas.microsoft.com/office/drawing/2014/main" id="{F02D3F95-CC4C-E751-6610-B0677E1237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563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166D43-9684-9FB2-50E6-A5D4678CF21C}"/>
              </a:ext>
            </a:extLst>
          </p:cNvPr>
          <p:cNvSpPr txBox="1"/>
          <p:nvPr/>
        </p:nvSpPr>
        <p:spPr>
          <a:xfrm>
            <a:off x="829149" y="171973"/>
            <a:ext cx="8370277" cy="707886"/>
          </a:xfrm>
          <a:prstGeom prst="rect">
            <a:avLst/>
          </a:prstGeom>
          <a:noFill/>
        </p:spPr>
        <p:txBody>
          <a:bodyPr wrap="square" rtlCol="0">
            <a:spAutoFit/>
          </a:bodyPr>
          <a:lstStyle/>
          <a:p>
            <a:pPr algn="ctr"/>
            <a:r>
              <a:rPr lang="en-US" sz="4000" dirty="0"/>
              <a:t>Graduated response document </a:t>
            </a:r>
            <a:endParaRPr lang="en-GB" sz="4000" dirty="0"/>
          </a:p>
        </p:txBody>
      </p:sp>
      <p:pic>
        <p:nvPicPr>
          <p:cNvPr id="2" name="Picture 1">
            <a:extLst>
              <a:ext uri="{FF2B5EF4-FFF2-40B4-BE49-F238E27FC236}">
                <a16:creationId xmlns:a16="http://schemas.microsoft.com/office/drawing/2014/main" id="{3BCA1395-8A2E-D07D-1047-7D4867E985C3}"/>
              </a:ext>
            </a:extLst>
          </p:cNvPr>
          <p:cNvPicPr>
            <a:picLocks noChangeAspect="1"/>
          </p:cNvPicPr>
          <p:nvPr/>
        </p:nvPicPr>
        <p:blipFill rotWithShape="1">
          <a:blip r:embed="rId2">
            <a:extLst>
              <a:ext uri="{28A0092B-C50C-407E-A947-70E740481C1C}">
                <a14:useLocalDpi xmlns:a14="http://schemas.microsoft.com/office/drawing/2010/main" val="0"/>
              </a:ext>
            </a:extLst>
          </a:blip>
          <a:srcRect l="7650" t="20374" r="56599" b="4720"/>
          <a:stretch/>
        </p:blipFill>
        <p:spPr bwMode="auto">
          <a:xfrm>
            <a:off x="377505" y="917411"/>
            <a:ext cx="9273567" cy="5768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05584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3741</Words>
  <Application>Microsoft Office PowerPoint</Application>
  <PresentationFormat>Widescreen</PresentationFormat>
  <Paragraphs>251</Paragraphs>
  <Slides>26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chalkboard</vt:lpstr>
      <vt:lpstr>Comic Sans MS</vt:lpstr>
      <vt:lpstr>GDS Transport</vt:lpstr>
      <vt:lpstr>Muli</vt:lpstr>
      <vt:lpstr>Symbol</vt:lpstr>
      <vt:lpstr>Times New Roman</vt:lpstr>
      <vt:lpstr>Trebuchet MS</vt:lpstr>
      <vt:lpstr>Wingdings 3</vt:lpstr>
      <vt:lpstr>Facet</vt:lpstr>
      <vt:lpstr>SEND Information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Muscliff Primary School SEND Information Report</dc:title>
  <dc:creator>lpatrick</dc:creator>
  <cp:lastModifiedBy>Becca Lewis</cp:lastModifiedBy>
  <cp:revision>7</cp:revision>
  <dcterms:created xsi:type="dcterms:W3CDTF">2023-09-21T10:31:44Z</dcterms:created>
  <dcterms:modified xsi:type="dcterms:W3CDTF">2024-04-23T10:30:16Z</dcterms:modified>
</cp:coreProperties>
</file>