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8"/>
  </p:notesMasterIdLst>
  <p:handoutMasterIdLst>
    <p:handoutMasterId r:id="rId29"/>
  </p:handoutMasterIdLst>
  <p:sldIdLst>
    <p:sldId id="269" r:id="rId5"/>
    <p:sldId id="298" r:id="rId6"/>
    <p:sldId id="329" r:id="rId7"/>
    <p:sldId id="313" r:id="rId8"/>
    <p:sldId id="317" r:id="rId9"/>
    <p:sldId id="301" r:id="rId10"/>
    <p:sldId id="311" r:id="rId11"/>
    <p:sldId id="303" r:id="rId12"/>
    <p:sldId id="319" r:id="rId13"/>
    <p:sldId id="325" r:id="rId14"/>
    <p:sldId id="327" r:id="rId15"/>
    <p:sldId id="314" r:id="rId16"/>
    <p:sldId id="324" r:id="rId17"/>
    <p:sldId id="322" r:id="rId18"/>
    <p:sldId id="326" r:id="rId19"/>
    <p:sldId id="323" r:id="rId20"/>
    <p:sldId id="306" r:id="rId21"/>
    <p:sldId id="320" r:id="rId22"/>
    <p:sldId id="321" r:id="rId23"/>
    <p:sldId id="309" r:id="rId24"/>
    <p:sldId id="316" r:id="rId25"/>
    <p:sldId id="315" r:id="rId26"/>
    <p:sldId id="328" r:id="rId27"/>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BFBC1"/>
    <a:srgbClr val="F7D34F"/>
    <a:srgbClr val="F8D864"/>
    <a:srgbClr val="F8C764"/>
    <a:srgbClr val="F6B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52575-5259-409D-BB87-DAC816E550A6}" v="312" dt="2024-09-06T08:24:01.142"/>
    <p1510:client id="{3F343344-525C-1F8B-4842-2ACA2730178D}" v="1" dt="2024-09-06T14:09:39.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94660"/>
  </p:normalViewPr>
  <p:slideViewPr>
    <p:cSldViewPr>
      <p:cViewPr varScale="1">
        <p:scale>
          <a:sx n="79" d="100"/>
          <a:sy n="79" d="100"/>
        </p:scale>
        <p:origin x="1805"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E289FC8A-A438-4863-9F27-E022B1A5E8EC}" type="datetimeFigureOut">
              <a:rPr lang="en-GB" smtClean="0"/>
              <a:pPr/>
              <a:t>13/09/2024</a:t>
            </a:fld>
            <a:endParaRPr lang="en-GB"/>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DB53AF81-9298-4E7A-8DDB-6FA192CA395F}" type="slidenum">
              <a:rPr lang="en-GB" smtClean="0"/>
              <a:pPr/>
              <a:t>‹#›</a:t>
            </a:fld>
            <a:endParaRPr lang="en-GB"/>
          </a:p>
        </p:txBody>
      </p:sp>
    </p:spTree>
    <p:extLst>
      <p:ext uri="{BB962C8B-B14F-4D97-AF65-F5344CB8AC3E}">
        <p14:creationId xmlns:p14="http://schemas.microsoft.com/office/powerpoint/2010/main" val="2902319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37EFE2D1-F1CC-4A27-A952-7BB835602EB2}" type="datetimeFigureOut">
              <a:rPr lang="en-GB" smtClean="0"/>
              <a:t>11/09/2024</a:t>
            </a:fld>
            <a:endParaRPr lang="en-GB"/>
          </a:p>
        </p:txBody>
      </p:sp>
      <p:sp>
        <p:nvSpPr>
          <p:cNvPr id="4" name="Slide Image Placeholder 3"/>
          <p:cNvSpPr>
            <a:spLocks noGrp="1" noRot="1" noChangeAspect="1"/>
          </p:cNvSpPr>
          <p:nvPr>
            <p:ph type="sldImg" idx="2"/>
          </p:nvPr>
        </p:nvSpPr>
        <p:spPr>
          <a:xfrm>
            <a:off x="1165225" y="1241425"/>
            <a:ext cx="44688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855AD57C-1D43-4DD2-AC03-6DF623974BFE}" type="slidenum">
              <a:rPr lang="en-GB" smtClean="0"/>
              <a:t>‹#›</a:t>
            </a:fld>
            <a:endParaRPr lang="en-GB"/>
          </a:p>
        </p:txBody>
      </p:sp>
    </p:spTree>
    <p:extLst>
      <p:ext uri="{BB962C8B-B14F-4D97-AF65-F5344CB8AC3E}">
        <p14:creationId xmlns:p14="http://schemas.microsoft.com/office/powerpoint/2010/main" val="137036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5AD57C-1D43-4DD2-AC03-6DF623974BFE}" type="slidenum">
              <a:rPr lang="en-GB" smtClean="0"/>
              <a:t>12</a:t>
            </a:fld>
            <a:endParaRPr lang="en-GB"/>
          </a:p>
        </p:txBody>
      </p:sp>
    </p:spTree>
    <p:extLst>
      <p:ext uri="{BB962C8B-B14F-4D97-AF65-F5344CB8AC3E}">
        <p14:creationId xmlns:p14="http://schemas.microsoft.com/office/powerpoint/2010/main" val="1466962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a:xfrm>
            <a:off x="1921934" y="5054602"/>
            <a:ext cx="4064860" cy="279400"/>
          </a:xfrm>
        </p:spPr>
        <p:txBody>
          <a:bodyPr/>
          <a:lstStyle/>
          <a:p>
            <a:endParaRPr lang="en-GB"/>
          </a:p>
        </p:txBody>
      </p:sp>
      <p:sp>
        <p:nvSpPr>
          <p:cNvPr id="6" name="Slide Number Placeholder 5"/>
          <p:cNvSpPr>
            <a:spLocks noGrp="1"/>
          </p:cNvSpPr>
          <p:nvPr>
            <p:ph type="sldNum" sz="quarter" idx="12"/>
          </p:nvPr>
        </p:nvSpPr>
        <p:spPr>
          <a:xfrm>
            <a:off x="6817317" y="5054602"/>
            <a:ext cx="413483" cy="279400"/>
          </a:xfrm>
        </p:spPr>
        <p:txBody>
          <a:bodyPr/>
          <a:lstStyle/>
          <a:p>
            <a:fld id="{CA1BEEC4-9977-4FE5-A60B-9D6DE0093A40}" type="slidenum">
              <a:rPr lang="en-GB" smtClean="0"/>
              <a:pPr/>
              <a:t>‹#›</a:t>
            </a:fld>
            <a:endParaRPr lang="en-GB"/>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81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1BEEC4-9977-4FE5-A60B-9D6DE0093A40}" type="slidenum">
              <a:rPr lang="en-GB" smtClean="0"/>
              <a:pPr/>
              <a:t>‹#›</a:t>
            </a:fld>
            <a:endParaRPr lang="en-GB"/>
          </a:p>
        </p:txBody>
      </p:sp>
    </p:spTree>
    <p:extLst>
      <p:ext uri="{BB962C8B-B14F-4D97-AF65-F5344CB8AC3E}">
        <p14:creationId xmlns:p14="http://schemas.microsoft.com/office/powerpoint/2010/main" val="176284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669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9382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spTree>
    <p:extLst>
      <p:ext uri="{BB962C8B-B14F-4D97-AF65-F5344CB8AC3E}">
        <p14:creationId xmlns:p14="http://schemas.microsoft.com/office/powerpoint/2010/main" val="1269202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9673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526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6241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318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spTree>
    <p:extLst>
      <p:ext uri="{BB962C8B-B14F-4D97-AF65-F5344CB8AC3E}">
        <p14:creationId xmlns:p14="http://schemas.microsoft.com/office/powerpoint/2010/main" val="81676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1BEEC4-9977-4FE5-A60B-9D6DE0093A40}" type="slidenum">
              <a:rPr lang="en-GB" smtClean="0"/>
              <a:pPr/>
              <a:t>‹#›</a:t>
            </a:fld>
            <a:endParaRPr lang="en-GB"/>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28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1BEEC4-9977-4FE5-A60B-9D6DE0093A40}" type="slidenum">
              <a:rPr lang="en-GB" smtClean="0"/>
              <a:pPr/>
              <a:t>‹#›</a:t>
            </a:fld>
            <a:endParaRPr lang="en-GB"/>
          </a:p>
        </p:txBody>
      </p:sp>
    </p:spTree>
    <p:extLst>
      <p:ext uri="{BB962C8B-B14F-4D97-AF65-F5344CB8AC3E}">
        <p14:creationId xmlns:p14="http://schemas.microsoft.com/office/powerpoint/2010/main" val="369497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1BEEC4-9977-4FE5-A60B-9D6DE0093A40}" type="slidenum">
              <a:rPr lang="en-GB" smtClean="0"/>
              <a:pPr/>
              <a:t>‹#›</a:t>
            </a:fld>
            <a:endParaRPr lang="en-GB"/>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3669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1BEEC4-9977-4FE5-A60B-9D6DE0093A40}" type="slidenum">
              <a:rPr lang="en-GB" smtClean="0"/>
              <a:pPr/>
              <a:t>‹#›</a:t>
            </a:fld>
            <a:endParaRPr lang="en-GB"/>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819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1BEEC4-9977-4FE5-A60B-9D6DE0093A40}" type="slidenum">
              <a:rPr lang="en-GB" smtClean="0"/>
              <a:pPr/>
              <a:t>‹#›</a:t>
            </a:fld>
            <a:endParaRPr lang="en-GB"/>
          </a:p>
        </p:txBody>
      </p:sp>
    </p:spTree>
    <p:extLst>
      <p:ext uri="{BB962C8B-B14F-4D97-AF65-F5344CB8AC3E}">
        <p14:creationId xmlns:p14="http://schemas.microsoft.com/office/powerpoint/2010/main" val="232922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1BEEC4-9977-4FE5-A60B-9D6DE0093A40}" type="slidenum">
              <a:rPr lang="en-GB" smtClean="0"/>
              <a:pPr/>
              <a:t>‹#›</a:t>
            </a:fld>
            <a:endParaRPr lang="en-GB"/>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98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B319FC-3D92-4CF3-B486-B82659E39B55}" type="datetimeFigureOut">
              <a:rPr lang="en-GB" smtClean="0"/>
              <a:pPr/>
              <a:t>11/09/2024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1BEEC4-9977-4FE5-A60B-9D6DE0093A40}" type="slidenum">
              <a:rPr lang="en-GB" smtClean="0"/>
              <a:pPr/>
              <a:t>‹#›</a:t>
            </a:fld>
            <a:endParaRPr lang="en-GB"/>
          </a:p>
        </p:txBody>
      </p:sp>
    </p:spTree>
    <p:extLst>
      <p:ext uri="{BB962C8B-B14F-4D97-AF65-F5344CB8AC3E}">
        <p14:creationId xmlns:p14="http://schemas.microsoft.com/office/powerpoint/2010/main" val="44403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5B319FC-3D92-4CF3-B486-B82659E39B55}" type="datetimeFigureOut">
              <a:rPr lang="en-GB" smtClean="0"/>
              <a:pPr/>
              <a:t>11/09/2024</a:t>
            </a:fld>
            <a:endParaRPr lang="en-GB"/>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A1BEEC4-9977-4FE5-A60B-9D6DE0093A40}" type="slidenum">
              <a:rPr lang="en-GB" smtClean="0"/>
              <a:pPr/>
              <a:t>‹#›</a:t>
            </a:fld>
            <a:endParaRPr lang="en-GB"/>
          </a:p>
        </p:txBody>
      </p:sp>
    </p:spTree>
    <p:extLst>
      <p:ext uri="{BB962C8B-B14F-4D97-AF65-F5344CB8AC3E}">
        <p14:creationId xmlns:p14="http://schemas.microsoft.com/office/powerpoint/2010/main" val="3611738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mHskVgN3OiU"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013176"/>
            <a:ext cx="9144000" cy="1125183"/>
          </a:xfrm>
        </p:spPr>
        <p:txBody>
          <a:bodyPr>
            <a:normAutofit/>
          </a:bodyPr>
          <a:lstStyle/>
          <a:p>
            <a:r>
              <a:rPr lang="en-GB" sz="3000" b="1" dirty="0">
                <a:solidFill>
                  <a:srgbClr val="0070C0"/>
                </a:solidFill>
                <a:latin typeface="Comic Sans MS" panose="030F0702030302020204" pitchFamily="66" charset="0"/>
              </a:rPr>
              <a:t>RESIDENTIAL</a:t>
            </a:r>
            <a:br>
              <a:rPr lang="en-GB" sz="3000" b="1" dirty="0">
                <a:solidFill>
                  <a:srgbClr val="0070C0"/>
                </a:solidFill>
                <a:latin typeface="Comic Sans MS" panose="030F0702030302020204" pitchFamily="66" charset="0"/>
              </a:rPr>
            </a:br>
            <a:r>
              <a:rPr lang="en-GB" sz="3000" dirty="0">
                <a:solidFill>
                  <a:srgbClr val="0070C0"/>
                </a:solidFill>
                <a:latin typeface="Comic Sans MS" panose="030F0702030302020204" pitchFamily="66" charset="0"/>
              </a:rPr>
              <a:t>Wednesday 11</a:t>
            </a:r>
            <a:r>
              <a:rPr lang="en-GB" sz="3000" baseline="30000" dirty="0">
                <a:solidFill>
                  <a:srgbClr val="0070C0"/>
                </a:solidFill>
                <a:latin typeface="Comic Sans MS" panose="030F0702030302020204" pitchFamily="66" charset="0"/>
              </a:rPr>
              <a:t>th</a:t>
            </a:r>
            <a:r>
              <a:rPr lang="en-GB" sz="3000" dirty="0">
                <a:solidFill>
                  <a:srgbClr val="0070C0"/>
                </a:solidFill>
                <a:latin typeface="Comic Sans MS" panose="030F0702030302020204" pitchFamily="66" charset="0"/>
              </a:rPr>
              <a:t> – Friday 13</a:t>
            </a:r>
            <a:r>
              <a:rPr lang="en-GB" sz="3000" baseline="30000" dirty="0">
                <a:solidFill>
                  <a:srgbClr val="0070C0"/>
                </a:solidFill>
                <a:latin typeface="Comic Sans MS" panose="030F0702030302020204" pitchFamily="66" charset="0"/>
              </a:rPr>
              <a:t>th</a:t>
            </a:r>
            <a:r>
              <a:rPr lang="en-GB" sz="3000" dirty="0">
                <a:solidFill>
                  <a:srgbClr val="0070C0"/>
                </a:solidFill>
                <a:latin typeface="Comic Sans MS" panose="030F0702030302020204" pitchFamily="66" charset="0"/>
              </a:rPr>
              <a:t> June 2025</a:t>
            </a:r>
          </a:p>
        </p:txBody>
      </p:sp>
      <p:pic>
        <p:nvPicPr>
          <p:cNvPr id="1028" name="Picture 4" descr="Camping | Ferny Crofts Scout Activity Centre | Lyndhurst">
            <a:extLst>
              <a:ext uri="{FF2B5EF4-FFF2-40B4-BE49-F238E27FC236}">
                <a16:creationId xmlns:a16="http://schemas.microsoft.com/office/drawing/2014/main" id="{96AE459C-87D5-7342-DA6D-76ABCA5E1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510" y="2348880"/>
            <a:ext cx="53340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rny Crofts Scout Activity Centre - Wikipedia">
            <a:extLst>
              <a:ext uri="{FF2B5EF4-FFF2-40B4-BE49-F238E27FC236}">
                <a16:creationId xmlns:a16="http://schemas.microsoft.com/office/drawing/2014/main" id="{00EF8C28-1FB2-3AC3-B4B3-E8D69B190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825"/>
          <a:stretch/>
        </p:blipFill>
        <p:spPr bwMode="auto">
          <a:xfrm>
            <a:off x="755576" y="692696"/>
            <a:ext cx="4941950" cy="221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84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63677"/>
            <a:ext cx="3528392" cy="1015663"/>
          </a:xfrm>
          <a:prstGeom prst="rect">
            <a:avLst/>
          </a:prstGeom>
          <a:noFill/>
        </p:spPr>
        <p:txBody>
          <a:bodyPr wrap="square" rtlCol="0">
            <a:spAutoFit/>
          </a:bodyPr>
          <a:lstStyle/>
          <a:p>
            <a:r>
              <a:rPr lang="en-GB" sz="6000" b="1" dirty="0"/>
              <a:t>Evenings </a:t>
            </a:r>
          </a:p>
        </p:txBody>
      </p:sp>
      <p:sp>
        <p:nvSpPr>
          <p:cNvPr id="12" name="TextBox 11">
            <a:extLst>
              <a:ext uri="{FF2B5EF4-FFF2-40B4-BE49-F238E27FC236}">
                <a16:creationId xmlns:a16="http://schemas.microsoft.com/office/drawing/2014/main" id="{67E9456C-4ED5-6A8C-C5B0-EC5E7A681268}"/>
              </a:ext>
            </a:extLst>
          </p:cNvPr>
          <p:cNvSpPr txBox="1"/>
          <p:nvPr/>
        </p:nvSpPr>
        <p:spPr>
          <a:xfrm>
            <a:off x="774047" y="4133979"/>
            <a:ext cx="7686385" cy="2031325"/>
          </a:xfrm>
          <a:prstGeom prst="rect">
            <a:avLst/>
          </a:prstGeom>
          <a:solidFill>
            <a:srgbClr val="FBFBC1"/>
          </a:solidFill>
          <a:ln>
            <a:solidFill>
              <a:schemeClr val="accent1"/>
            </a:solidFill>
          </a:ln>
        </p:spPr>
        <p:txBody>
          <a:bodyPr wrap="square" rtlCol="0">
            <a:spAutoFit/>
          </a:bodyPr>
          <a:lstStyle/>
          <a:p>
            <a:pPr algn="ctr"/>
            <a:r>
              <a:rPr lang="en-GB" dirty="0">
                <a:latin typeface="Calibri" panose="020F0502020204030204" pitchFamily="34" charset="0"/>
                <a:cs typeface="Calibri" panose="020F0502020204030204" pitchFamily="34" charset="0"/>
              </a:rPr>
              <a:t>The fun will not stop after the daytime activities. </a:t>
            </a:r>
          </a:p>
          <a:p>
            <a:pPr algn="ctr"/>
            <a:endParaRPr lang="en-GB" dirty="0">
              <a:latin typeface="Calibri" panose="020F0502020204030204" pitchFamily="34" charset="0"/>
              <a:cs typeface="Calibri" panose="020F0502020204030204" pitchFamily="34" charset="0"/>
            </a:endParaRPr>
          </a:p>
          <a:p>
            <a:pPr algn="ctr"/>
            <a:r>
              <a:rPr lang="en-GB" dirty="0">
                <a:latin typeface="Calibri" panose="020F0502020204030204" pitchFamily="34" charset="0"/>
                <a:cs typeface="Calibri" panose="020F0502020204030204" pitchFamily="34" charset="0"/>
              </a:rPr>
              <a:t>For evening entertainment, we will have access to a games box, PE equipment, volleyball, </a:t>
            </a:r>
            <a:r>
              <a:rPr lang="en-GB" dirty="0" err="1">
                <a:latin typeface="Calibri" panose="020F0502020204030204" pitchFamily="34" charset="0"/>
                <a:cs typeface="Calibri" panose="020F0502020204030204" pitchFamily="34" charset="0"/>
              </a:rPr>
              <a:t>aeroball</a:t>
            </a:r>
            <a:r>
              <a:rPr lang="en-GB" dirty="0">
                <a:latin typeface="Calibri" panose="020F0502020204030204" pitchFamily="34" charset="0"/>
                <a:cs typeface="Calibri" panose="020F0502020204030204" pitchFamily="34" charset="0"/>
              </a:rPr>
              <a:t> and crazy golf. </a:t>
            </a:r>
          </a:p>
          <a:p>
            <a:pPr algn="ctr"/>
            <a:endParaRPr lang="en-GB" dirty="0">
              <a:latin typeface="Calibri" panose="020F0502020204030204" pitchFamily="34" charset="0"/>
              <a:cs typeface="Calibri" panose="020F0502020204030204" pitchFamily="34" charset="0"/>
            </a:endParaRPr>
          </a:p>
          <a:p>
            <a:pPr algn="ctr"/>
            <a:r>
              <a:rPr lang="en-GB" dirty="0">
                <a:latin typeface="Calibri" panose="020F0502020204030204" pitchFamily="34" charset="0"/>
                <a:cs typeface="Calibri" panose="020F0502020204030204" pitchFamily="34" charset="0"/>
              </a:rPr>
              <a:t>We will also have access to a marquee tent should wet weather put a dampener on things… </a:t>
            </a:r>
          </a:p>
        </p:txBody>
      </p:sp>
      <p:pic>
        <p:nvPicPr>
          <p:cNvPr id="3076" name="Picture 4">
            <a:extLst>
              <a:ext uri="{FF2B5EF4-FFF2-40B4-BE49-F238E27FC236}">
                <a16:creationId xmlns:a16="http://schemas.microsoft.com/office/drawing/2014/main" id="{F32A7FDA-2F00-8D3E-0A34-BC6F125BE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32" y="1361258"/>
            <a:ext cx="3316420" cy="2484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te Developments | Ferny Crofts Scout Activity Centre | Lyndhurst">
            <a:extLst>
              <a:ext uri="{FF2B5EF4-FFF2-40B4-BE49-F238E27FC236}">
                <a16:creationId xmlns:a16="http://schemas.microsoft.com/office/drawing/2014/main" id="{8BCDD6FD-D3F1-378A-36B6-C17915F58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131" y="1027841"/>
            <a:ext cx="4186046" cy="281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44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59" y="463677"/>
            <a:ext cx="7882617" cy="1015663"/>
          </a:xfrm>
          <a:prstGeom prst="rect">
            <a:avLst/>
          </a:prstGeom>
          <a:noFill/>
        </p:spPr>
        <p:txBody>
          <a:bodyPr wrap="square" rtlCol="0">
            <a:spAutoFit/>
          </a:bodyPr>
          <a:lstStyle/>
          <a:p>
            <a:r>
              <a:rPr lang="en-GB" sz="6000" b="1" dirty="0"/>
              <a:t>Wednesday Drop Off </a:t>
            </a:r>
          </a:p>
        </p:txBody>
      </p:sp>
      <p:sp>
        <p:nvSpPr>
          <p:cNvPr id="12" name="TextBox 11">
            <a:extLst>
              <a:ext uri="{FF2B5EF4-FFF2-40B4-BE49-F238E27FC236}">
                <a16:creationId xmlns:a16="http://schemas.microsoft.com/office/drawing/2014/main" id="{67E9456C-4ED5-6A8C-C5B0-EC5E7A681268}"/>
              </a:ext>
            </a:extLst>
          </p:cNvPr>
          <p:cNvSpPr txBox="1"/>
          <p:nvPr/>
        </p:nvSpPr>
        <p:spPr>
          <a:xfrm>
            <a:off x="774047" y="3579981"/>
            <a:ext cx="7686385" cy="2585323"/>
          </a:xfrm>
          <a:prstGeom prst="rect">
            <a:avLst/>
          </a:prstGeom>
          <a:solidFill>
            <a:srgbClr val="FBFBC1"/>
          </a:solidFill>
          <a:ln>
            <a:solidFill>
              <a:schemeClr val="accent1"/>
            </a:solidFill>
          </a:ln>
        </p:spPr>
        <p:txBody>
          <a:bodyPr wrap="square" rtlCol="0">
            <a:spAutoFit/>
          </a:bodyPr>
          <a:lstStyle/>
          <a:p>
            <a:pPr algn="ctr"/>
            <a:r>
              <a:rPr lang="en-GB" dirty="0">
                <a:latin typeface="Calibri" panose="020F0502020204030204" pitchFamily="34" charset="0"/>
                <a:cs typeface="Calibri" panose="020F0502020204030204" pitchFamily="34" charset="0"/>
              </a:rPr>
              <a:t>Past feedback tells us that getting ready for residential can be a little stressful for children (and parents!). To alleviate this, children can have longer in the morning to get ready and check they have packed everything, </a:t>
            </a:r>
            <a:r>
              <a:rPr lang="en-GB" b="1" dirty="0">
                <a:latin typeface="Calibri" panose="020F0502020204030204" pitchFamily="34" charset="0"/>
                <a:cs typeface="Calibri" panose="020F0502020204030204" pitchFamily="34" charset="0"/>
              </a:rPr>
              <a:t>arriving at school at 10am. </a:t>
            </a:r>
          </a:p>
          <a:p>
            <a:pPr algn="ctr"/>
            <a:endParaRPr lang="en-GB" dirty="0">
              <a:latin typeface="Calibri" panose="020F0502020204030204" pitchFamily="34" charset="0"/>
              <a:cs typeface="Calibri" panose="020F0502020204030204" pitchFamily="34" charset="0"/>
            </a:endParaRPr>
          </a:p>
          <a:p>
            <a:pPr algn="ctr"/>
            <a:r>
              <a:rPr lang="en-GB" dirty="0">
                <a:latin typeface="Calibri" panose="020F0502020204030204" pitchFamily="34" charset="0"/>
                <a:cs typeface="Calibri" panose="020F0502020204030204" pitchFamily="34" charset="0"/>
              </a:rPr>
              <a:t>We will then have a departure briefing with children and load up the coaches ready for an 11am departure. </a:t>
            </a:r>
          </a:p>
          <a:p>
            <a:pPr algn="ct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We can accommodate children where parents need a normal drop-off time due to work. </a:t>
            </a:r>
            <a:r>
              <a:rPr lang="en-GB" b="1" dirty="0">
                <a:latin typeface="Calibri" panose="020F0502020204030204" pitchFamily="34" charset="0"/>
                <a:cs typeface="Calibri" panose="020F0502020204030204" pitchFamily="34" charset="0"/>
              </a:rPr>
              <a:t>Please confirm this in advance. </a:t>
            </a:r>
          </a:p>
        </p:txBody>
      </p:sp>
      <p:pic>
        <p:nvPicPr>
          <p:cNvPr id="1028" name="Picture 4" descr="70 seat school coach hire | Tetley's Coaches">
            <a:extLst>
              <a:ext uri="{FF2B5EF4-FFF2-40B4-BE49-F238E27FC236}">
                <a16:creationId xmlns:a16="http://schemas.microsoft.com/office/drawing/2014/main" id="{11F3F790-CD25-BCC3-046D-4C89C1A503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4479" y="1663659"/>
            <a:ext cx="2381457" cy="17860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70 seat school coach hire | Tetley's Coaches">
            <a:extLst>
              <a:ext uri="{FF2B5EF4-FFF2-40B4-BE49-F238E27FC236}">
                <a16:creationId xmlns:a16="http://schemas.microsoft.com/office/drawing/2014/main" id="{C17333A8-4FB2-13F8-B5EC-E0A3C65DE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663659"/>
            <a:ext cx="2381458" cy="17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882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867C86-38B2-4D49-8D1C-CC98B90E73BB}"/>
              </a:ext>
            </a:extLst>
          </p:cNvPr>
          <p:cNvPicPr>
            <a:picLocks noChangeAspect="1"/>
          </p:cNvPicPr>
          <p:nvPr/>
        </p:nvPicPr>
        <p:blipFill>
          <a:blip r:embed="rId3"/>
          <a:stretch>
            <a:fillRect/>
          </a:stretch>
        </p:blipFill>
        <p:spPr>
          <a:xfrm>
            <a:off x="4401537" y="2221036"/>
            <a:ext cx="3986887" cy="2936156"/>
          </a:xfrm>
          <a:prstGeom prst="rect">
            <a:avLst/>
          </a:prstGeom>
          <a:ln>
            <a:solidFill>
              <a:schemeClr val="accent1"/>
            </a:solidFill>
          </a:ln>
        </p:spPr>
      </p:pic>
      <p:sp>
        <p:nvSpPr>
          <p:cNvPr id="2" name="TextBox 1">
            <a:extLst>
              <a:ext uri="{FF2B5EF4-FFF2-40B4-BE49-F238E27FC236}">
                <a16:creationId xmlns:a16="http://schemas.microsoft.com/office/drawing/2014/main" id="{F62A7648-DF6F-F49A-B0DC-874D86FFBBF2}"/>
              </a:ext>
            </a:extLst>
          </p:cNvPr>
          <p:cNvSpPr txBox="1"/>
          <p:nvPr/>
        </p:nvSpPr>
        <p:spPr>
          <a:xfrm>
            <a:off x="683567" y="707792"/>
            <a:ext cx="3459615" cy="5632311"/>
          </a:xfrm>
          <a:prstGeom prst="rect">
            <a:avLst/>
          </a:prstGeom>
          <a:solidFill>
            <a:srgbClr val="FBFBC1"/>
          </a:solidFill>
          <a:ln>
            <a:solidFill>
              <a:schemeClr val="accent1"/>
            </a:solidFill>
          </a:ln>
        </p:spPr>
        <p:txBody>
          <a:bodyPr wrap="square" rtlCol="0">
            <a:spAutoFit/>
          </a:bodyPr>
          <a:lstStyle/>
          <a:p>
            <a:pPr algn="ctr"/>
            <a:r>
              <a:rPr lang="en-GB" b="1" dirty="0">
                <a:latin typeface="Calibri" panose="020F0502020204030204" pitchFamily="34" charset="0"/>
                <a:cs typeface="Calibri" panose="020F0502020204030204" pitchFamily="34" charset="0"/>
              </a:rPr>
              <a:t>Typical timetable:</a:t>
            </a:r>
          </a:p>
          <a:p>
            <a:pPr algn="ctr"/>
            <a:endParaRPr lang="en-GB" dirty="0">
              <a:latin typeface="Calibri" panose="020F0502020204030204" pitchFamily="34" charset="0"/>
              <a:cs typeface="Calibri" panose="020F0502020204030204" pitchFamily="34" charset="0"/>
            </a:endParaRPr>
          </a:p>
          <a:p>
            <a:pPr algn="ctr"/>
            <a:r>
              <a:rPr lang="en-GB" b="1" dirty="0">
                <a:latin typeface="Calibri" panose="020F0502020204030204" pitchFamily="34" charset="0"/>
                <a:cs typeface="Calibri" panose="020F0502020204030204" pitchFamily="34" charset="0"/>
              </a:rPr>
              <a:t>Wednesday:</a:t>
            </a:r>
          </a:p>
          <a:p>
            <a:pPr algn="ctr"/>
            <a:r>
              <a:rPr lang="en-GB" dirty="0">
                <a:latin typeface="Calibri" panose="020F0502020204030204" pitchFamily="34" charset="0"/>
                <a:cs typeface="Calibri" panose="020F0502020204030204" pitchFamily="34" charset="0"/>
              </a:rPr>
              <a:t>Drop off at school at 10am.</a:t>
            </a:r>
          </a:p>
          <a:p>
            <a:pPr algn="ctr"/>
            <a:r>
              <a:rPr lang="en-GB" dirty="0">
                <a:latin typeface="Calibri" panose="020F0502020204030204" pitchFamily="34" charset="0"/>
                <a:cs typeface="Calibri" panose="020F0502020204030204" pitchFamily="34" charset="0"/>
              </a:rPr>
              <a:t>Travel to FC. </a:t>
            </a:r>
          </a:p>
          <a:p>
            <a:pPr algn="ctr"/>
            <a:r>
              <a:rPr lang="en-GB" dirty="0">
                <a:latin typeface="Calibri" panose="020F0502020204030204" pitchFamily="34" charset="0"/>
                <a:cs typeface="Calibri" panose="020F0502020204030204" pitchFamily="34" charset="0"/>
              </a:rPr>
              <a:t>Drop off bags at tented camp. </a:t>
            </a:r>
          </a:p>
          <a:p>
            <a:pPr algn="ctr"/>
            <a:r>
              <a:rPr lang="en-GB" dirty="0">
                <a:latin typeface="Calibri" panose="020F0502020204030204" pitchFamily="34" charset="0"/>
                <a:cs typeface="Calibri" panose="020F0502020204030204" pitchFamily="34" charset="0"/>
              </a:rPr>
              <a:t>Welcome and tour of grounds. </a:t>
            </a:r>
          </a:p>
          <a:p>
            <a:pPr algn="ctr"/>
            <a:r>
              <a:rPr lang="en-GB" dirty="0">
                <a:latin typeface="Calibri" panose="020F0502020204030204" pitchFamily="34" charset="0"/>
                <a:cs typeface="Calibri" panose="020F0502020204030204" pitchFamily="34" charset="0"/>
              </a:rPr>
              <a:t>Lunch and 2 activities. </a:t>
            </a:r>
          </a:p>
          <a:p>
            <a:pPr algn="ctr"/>
            <a:r>
              <a:rPr lang="en-GB" dirty="0">
                <a:latin typeface="Calibri" panose="020F0502020204030204" pitchFamily="34" charset="0"/>
                <a:cs typeface="Calibri" panose="020F0502020204030204" pitchFamily="34" charset="0"/>
              </a:rPr>
              <a:t>Dinner and evening activities. </a:t>
            </a:r>
          </a:p>
          <a:p>
            <a:pPr algn="ctr"/>
            <a:endParaRPr lang="en-GB" dirty="0">
              <a:latin typeface="Calibri" panose="020F0502020204030204" pitchFamily="34" charset="0"/>
              <a:cs typeface="Calibri" panose="020F0502020204030204" pitchFamily="34" charset="0"/>
            </a:endParaRPr>
          </a:p>
          <a:p>
            <a:pPr algn="ctr"/>
            <a:r>
              <a:rPr lang="en-GB" b="1" dirty="0">
                <a:latin typeface="Calibri" panose="020F0502020204030204" pitchFamily="34" charset="0"/>
                <a:cs typeface="Calibri" panose="020F0502020204030204" pitchFamily="34" charset="0"/>
              </a:rPr>
              <a:t>Thursday</a:t>
            </a:r>
            <a:r>
              <a:rPr lang="en-GB" dirty="0">
                <a:latin typeface="Calibri" panose="020F0502020204030204" pitchFamily="34" charset="0"/>
                <a:cs typeface="Calibri" panose="020F0502020204030204" pitchFamily="34" charset="0"/>
              </a:rPr>
              <a:t> </a:t>
            </a:r>
          </a:p>
          <a:p>
            <a:pPr algn="ctr"/>
            <a:r>
              <a:rPr lang="en-GB" dirty="0">
                <a:latin typeface="Calibri" panose="020F0502020204030204" pitchFamily="34" charset="0"/>
                <a:cs typeface="Calibri" panose="020F0502020204030204" pitchFamily="34" charset="0"/>
              </a:rPr>
              <a:t>Breakfast and 2 activities.</a:t>
            </a:r>
          </a:p>
          <a:p>
            <a:pPr algn="ctr"/>
            <a:r>
              <a:rPr lang="en-GB" dirty="0">
                <a:latin typeface="Calibri" panose="020F0502020204030204" pitchFamily="34" charset="0"/>
                <a:cs typeface="Calibri" panose="020F0502020204030204" pitchFamily="34" charset="0"/>
              </a:rPr>
              <a:t>Lunch and 2 activities.</a:t>
            </a:r>
          </a:p>
          <a:p>
            <a:pPr algn="ctr"/>
            <a:r>
              <a:rPr lang="en-GB" dirty="0">
                <a:latin typeface="Calibri" panose="020F0502020204030204" pitchFamily="34" charset="0"/>
                <a:cs typeface="Calibri" panose="020F0502020204030204" pitchFamily="34" charset="0"/>
              </a:rPr>
              <a:t>Dinner and evening activities. </a:t>
            </a:r>
          </a:p>
          <a:p>
            <a:pPr algn="ctr"/>
            <a:endParaRPr lang="en-GB" dirty="0">
              <a:latin typeface="Calibri" panose="020F0502020204030204" pitchFamily="34" charset="0"/>
              <a:cs typeface="Calibri" panose="020F0502020204030204" pitchFamily="34" charset="0"/>
            </a:endParaRPr>
          </a:p>
          <a:p>
            <a:pPr algn="ctr"/>
            <a:r>
              <a:rPr lang="en-GB" b="1" dirty="0">
                <a:latin typeface="Calibri" panose="020F0502020204030204" pitchFamily="34" charset="0"/>
                <a:cs typeface="Calibri" panose="020F0502020204030204" pitchFamily="34" charset="0"/>
              </a:rPr>
              <a:t>Friday</a:t>
            </a:r>
            <a:r>
              <a:rPr lang="en-GB" dirty="0">
                <a:latin typeface="Calibri" panose="020F0502020204030204" pitchFamily="34" charset="0"/>
                <a:cs typeface="Calibri" panose="020F0502020204030204" pitchFamily="34" charset="0"/>
              </a:rPr>
              <a:t> </a:t>
            </a:r>
          </a:p>
          <a:p>
            <a:pPr algn="ctr"/>
            <a:r>
              <a:rPr lang="en-GB" dirty="0">
                <a:latin typeface="Calibri" panose="020F0502020204030204" pitchFamily="34" charset="0"/>
                <a:cs typeface="Calibri" panose="020F0502020204030204" pitchFamily="34" charset="0"/>
              </a:rPr>
              <a:t>Breakfast and 2 activities.</a:t>
            </a:r>
          </a:p>
          <a:p>
            <a:pPr algn="ctr"/>
            <a:r>
              <a:rPr lang="en-GB" dirty="0">
                <a:latin typeface="Calibri" panose="020F0502020204030204" pitchFamily="34" charset="0"/>
                <a:cs typeface="Calibri" panose="020F0502020204030204" pitchFamily="34" charset="0"/>
              </a:rPr>
              <a:t>Lunch and coach travel home. </a:t>
            </a:r>
          </a:p>
          <a:p>
            <a:pPr algn="ctr"/>
            <a:r>
              <a:rPr lang="en-GB" dirty="0">
                <a:latin typeface="Calibri" panose="020F0502020204030204" pitchFamily="34" charset="0"/>
                <a:cs typeface="Calibri" panose="020F0502020204030204" pitchFamily="34" charset="0"/>
              </a:rPr>
              <a:t>Arrive back at school by 2:40pm (traffic dependent).  </a:t>
            </a:r>
          </a:p>
        </p:txBody>
      </p:sp>
      <p:sp>
        <p:nvSpPr>
          <p:cNvPr id="3" name="TextBox 2">
            <a:extLst>
              <a:ext uri="{FF2B5EF4-FFF2-40B4-BE49-F238E27FC236}">
                <a16:creationId xmlns:a16="http://schemas.microsoft.com/office/drawing/2014/main" id="{E39B9609-4002-EA08-79E3-B7EEBE2B139C}"/>
              </a:ext>
            </a:extLst>
          </p:cNvPr>
          <p:cNvSpPr txBox="1"/>
          <p:nvPr/>
        </p:nvSpPr>
        <p:spPr>
          <a:xfrm>
            <a:off x="4283968" y="5373216"/>
            <a:ext cx="4104455" cy="646331"/>
          </a:xfrm>
          <a:prstGeom prst="rect">
            <a:avLst/>
          </a:prstGeom>
          <a:solidFill>
            <a:srgbClr val="FBFBC1"/>
          </a:solidFill>
          <a:ln>
            <a:solidFill>
              <a:schemeClr val="accent1"/>
            </a:solidFill>
          </a:ln>
        </p:spPr>
        <p:txBody>
          <a:bodyPr wrap="square" rtlCol="0">
            <a:spAutoFit/>
          </a:bodyPr>
          <a:lstStyle/>
          <a:p>
            <a:pPr algn="ctr"/>
            <a:r>
              <a:rPr lang="en-GB" b="1" dirty="0">
                <a:latin typeface="Calibri" panose="020F0502020204030204" pitchFamily="34" charset="0"/>
                <a:cs typeface="Calibri" panose="020F0502020204030204" pitchFamily="34" charset="0"/>
              </a:rPr>
              <a:t>Evening</a:t>
            </a: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activities</a:t>
            </a:r>
            <a:r>
              <a:rPr lang="en-GB" dirty="0">
                <a:latin typeface="Calibri" panose="020F0502020204030204" pitchFamily="34" charset="0"/>
                <a:cs typeface="Calibri" panose="020F0502020204030204" pitchFamily="34" charset="0"/>
              </a:rPr>
              <a:t>: games box, PE equipment, volleyball, </a:t>
            </a:r>
            <a:r>
              <a:rPr lang="en-GB" dirty="0" err="1">
                <a:latin typeface="Calibri" panose="020F0502020204030204" pitchFamily="34" charset="0"/>
                <a:cs typeface="Calibri" panose="020F0502020204030204" pitchFamily="34" charset="0"/>
              </a:rPr>
              <a:t>aeroball</a:t>
            </a:r>
            <a:r>
              <a:rPr lang="en-GB" dirty="0">
                <a:latin typeface="Calibri" panose="020F0502020204030204" pitchFamily="34" charset="0"/>
                <a:cs typeface="Calibri" panose="020F0502020204030204" pitchFamily="34" charset="0"/>
              </a:rPr>
              <a:t>, crazy golf</a:t>
            </a:r>
          </a:p>
        </p:txBody>
      </p:sp>
    </p:spTree>
    <p:extLst>
      <p:ext uri="{BB962C8B-B14F-4D97-AF65-F5344CB8AC3E}">
        <p14:creationId xmlns:p14="http://schemas.microsoft.com/office/powerpoint/2010/main" val="255750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04664"/>
            <a:ext cx="3528392" cy="1015663"/>
          </a:xfrm>
          <a:prstGeom prst="rect">
            <a:avLst/>
          </a:prstGeom>
          <a:noFill/>
        </p:spPr>
        <p:txBody>
          <a:bodyPr wrap="square" rtlCol="0">
            <a:spAutoFit/>
          </a:bodyPr>
          <a:lstStyle/>
          <a:p>
            <a:r>
              <a:rPr lang="en-GB" sz="6000" b="1" dirty="0"/>
              <a:t>Food </a:t>
            </a:r>
          </a:p>
        </p:txBody>
      </p:sp>
      <p:sp>
        <p:nvSpPr>
          <p:cNvPr id="11" name="Rectangle 1">
            <a:extLst>
              <a:ext uri="{FF2B5EF4-FFF2-40B4-BE49-F238E27FC236}">
                <a16:creationId xmlns:a16="http://schemas.microsoft.com/office/drawing/2014/main" id="{01BE8827-93E0-4D20-8D22-1792D959862E}"/>
              </a:ext>
            </a:extLst>
          </p:cNvPr>
          <p:cNvSpPr>
            <a:spLocks noChangeArrowheads="1"/>
          </p:cNvSpPr>
          <p:nvPr/>
        </p:nvSpPr>
        <p:spPr bwMode="auto">
          <a:xfrm>
            <a:off x="1187624" y="43966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TextBox 1">
            <a:extLst>
              <a:ext uri="{FF2B5EF4-FFF2-40B4-BE49-F238E27FC236}">
                <a16:creationId xmlns:a16="http://schemas.microsoft.com/office/drawing/2014/main" id="{FE03CA4D-9B4E-C28B-2B37-D4671B76028A}"/>
              </a:ext>
            </a:extLst>
          </p:cNvPr>
          <p:cNvSpPr txBox="1"/>
          <p:nvPr/>
        </p:nvSpPr>
        <p:spPr>
          <a:xfrm>
            <a:off x="827584" y="2909262"/>
            <a:ext cx="6984776" cy="1815882"/>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All dietary needs can be catered for. </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If you have not already done so, please inform us of any dietary requirements for your child. </a:t>
            </a:r>
          </a:p>
        </p:txBody>
      </p:sp>
      <p:pic>
        <p:nvPicPr>
          <p:cNvPr id="4098" name="Picture 2">
            <a:extLst>
              <a:ext uri="{FF2B5EF4-FFF2-40B4-BE49-F238E27FC236}">
                <a16:creationId xmlns:a16="http://schemas.microsoft.com/office/drawing/2014/main" id="{AB8DCE10-FE41-358E-7D6C-77C33003C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822021"/>
            <a:ext cx="30670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5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04664"/>
            <a:ext cx="3528392" cy="1015663"/>
          </a:xfrm>
          <a:prstGeom prst="rect">
            <a:avLst/>
          </a:prstGeom>
          <a:noFill/>
        </p:spPr>
        <p:txBody>
          <a:bodyPr wrap="square" rtlCol="0">
            <a:spAutoFit/>
          </a:bodyPr>
          <a:lstStyle/>
          <a:p>
            <a:r>
              <a:rPr lang="en-GB" sz="6000" b="1" dirty="0"/>
              <a:t>Food </a:t>
            </a:r>
          </a:p>
        </p:txBody>
      </p:sp>
      <p:sp>
        <p:nvSpPr>
          <p:cNvPr id="11" name="Rectangle 1">
            <a:extLst>
              <a:ext uri="{FF2B5EF4-FFF2-40B4-BE49-F238E27FC236}">
                <a16:creationId xmlns:a16="http://schemas.microsoft.com/office/drawing/2014/main" id="{01BE8827-93E0-4D20-8D22-1792D959862E}"/>
              </a:ext>
            </a:extLst>
          </p:cNvPr>
          <p:cNvSpPr>
            <a:spLocks noChangeArrowheads="1"/>
          </p:cNvSpPr>
          <p:nvPr/>
        </p:nvSpPr>
        <p:spPr bwMode="auto">
          <a:xfrm>
            <a:off x="1187624" y="43966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TextBox 1">
            <a:extLst>
              <a:ext uri="{FF2B5EF4-FFF2-40B4-BE49-F238E27FC236}">
                <a16:creationId xmlns:a16="http://schemas.microsoft.com/office/drawing/2014/main" id="{FE03CA4D-9B4E-C28B-2B37-D4671B76028A}"/>
              </a:ext>
            </a:extLst>
          </p:cNvPr>
          <p:cNvSpPr txBox="1"/>
          <p:nvPr/>
        </p:nvSpPr>
        <p:spPr>
          <a:xfrm>
            <a:off x="827584" y="1556792"/>
            <a:ext cx="6984776" cy="4832092"/>
          </a:xfrm>
          <a:prstGeom prst="rect">
            <a:avLst/>
          </a:prstGeom>
          <a:noFill/>
        </p:spPr>
        <p:txBody>
          <a:bodyPr wrap="square" lIns="91440" tIns="45720" rIns="91440" bIns="45720" rtlCol="0" anchor="t">
            <a:spAutoFit/>
          </a:bodyPr>
          <a:lstStyle/>
          <a:p>
            <a:r>
              <a:rPr lang="en-GB" sz="2800" b="1" dirty="0">
                <a:latin typeface="Calibri" panose="020F0502020204030204" pitchFamily="34" charset="0"/>
                <a:cs typeface="Calibri" panose="020F0502020204030204" pitchFamily="34" charset="0"/>
              </a:rPr>
              <a:t>Lunch: 12:30 </a:t>
            </a:r>
            <a:br>
              <a:rPr lang="en-GB" sz="2800" b="1"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Wednesday – bring own packed lunch</a:t>
            </a:r>
            <a:br>
              <a:rPr lang="en-GB" sz="2800" b="1" dirty="0">
                <a:latin typeface="Calibri" panose="020F0502020204030204" pitchFamily="34" charset="0"/>
                <a:cs typeface="Calibri" panose="020F0502020204030204" pitchFamily="34" charset="0"/>
              </a:rPr>
            </a:br>
            <a:endParaRPr lang="en-GB" sz="2800" b="1" dirty="0">
              <a:latin typeface="Calibri" panose="020F0502020204030204" pitchFamily="34" charset="0"/>
              <a:cs typeface="Calibri" panose="020F0502020204030204" pitchFamily="34" charset="0"/>
            </a:endParaRPr>
          </a:p>
          <a:p>
            <a:r>
              <a:rPr lang="en-GB" sz="2800" b="1" dirty="0">
                <a:latin typeface="Calibri" panose="020F0502020204030204" pitchFamily="34" charset="0"/>
                <a:cs typeface="Calibri" panose="020F0502020204030204" pitchFamily="34" charset="0"/>
              </a:rPr>
              <a:t>Thursday/Friday: Provided packed lunch</a:t>
            </a:r>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a:cs typeface="Calibri"/>
              </a:rPr>
              <a:t>Sandwich/wrap  </a:t>
            </a:r>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Crisps</a:t>
            </a:r>
          </a:p>
          <a:p>
            <a:r>
              <a:rPr lang="en-GB" sz="2800" dirty="0">
                <a:latin typeface="Calibri" panose="020F0502020204030204" pitchFamily="34" charset="0"/>
                <a:cs typeface="Calibri" panose="020F0502020204030204" pitchFamily="34" charset="0"/>
              </a:rPr>
              <a:t>Yoghurt/jelly/fromage frais </a:t>
            </a:r>
          </a:p>
          <a:p>
            <a:r>
              <a:rPr lang="en-GB" sz="2800" dirty="0">
                <a:latin typeface="Calibri" panose="020F0502020204030204" pitchFamily="34" charset="0"/>
                <a:cs typeface="Calibri" panose="020F0502020204030204" pitchFamily="34" charset="0"/>
              </a:rPr>
              <a:t>Fruit </a:t>
            </a:r>
          </a:p>
          <a:p>
            <a:r>
              <a:rPr lang="en-GB" sz="2800" dirty="0">
                <a:latin typeface="Calibri" panose="020F0502020204030204" pitchFamily="34" charset="0"/>
                <a:cs typeface="Calibri" panose="020F0502020204030204" pitchFamily="34" charset="0"/>
              </a:rPr>
              <a:t>Squash  </a:t>
            </a:r>
          </a:p>
          <a:p>
            <a:endParaRPr lang="en-GB" sz="2800" dirty="0">
              <a:latin typeface="Calibri" panose="020F0502020204030204" pitchFamily="34" charset="0"/>
              <a:cs typeface="Calibri" panose="020F0502020204030204" pitchFamily="34" charset="0"/>
            </a:endParaRPr>
          </a:p>
        </p:txBody>
      </p:sp>
      <p:pic>
        <p:nvPicPr>
          <p:cNvPr id="2050" name="Picture 2" descr="Lunchtimes">
            <a:extLst>
              <a:ext uri="{FF2B5EF4-FFF2-40B4-BE49-F238E27FC236}">
                <a16:creationId xmlns:a16="http://schemas.microsoft.com/office/drawing/2014/main" id="{CDFA3B74-8CDD-7B3C-931B-EF4961D60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315" y="62068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17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04664"/>
            <a:ext cx="3528392" cy="1015663"/>
          </a:xfrm>
          <a:prstGeom prst="rect">
            <a:avLst/>
          </a:prstGeom>
          <a:noFill/>
        </p:spPr>
        <p:txBody>
          <a:bodyPr wrap="square" rtlCol="0">
            <a:spAutoFit/>
          </a:bodyPr>
          <a:lstStyle/>
          <a:p>
            <a:r>
              <a:rPr lang="en-GB" sz="6000" b="1" dirty="0"/>
              <a:t>Food </a:t>
            </a:r>
          </a:p>
        </p:txBody>
      </p:sp>
      <p:sp>
        <p:nvSpPr>
          <p:cNvPr id="11" name="Rectangle 1">
            <a:extLst>
              <a:ext uri="{FF2B5EF4-FFF2-40B4-BE49-F238E27FC236}">
                <a16:creationId xmlns:a16="http://schemas.microsoft.com/office/drawing/2014/main" id="{01BE8827-93E0-4D20-8D22-1792D959862E}"/>
              </a:ext>
            </a:extLst>
          </p:cNvPr>
          <p:cNvSpPr>
            <a:spLocks noChangeArrowheads="1"/>
          </p:cNvSpPr>
          <p:nvPr/>
        </p:nvSpPr>
        <p:spPr bwMode="auto">
          <a:xfrm>
            <a:off x="1187624" y="43966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TextBox 1">
            <a:extLst>
              <a:ext uri="{FF2B5EF4-FFF2-40B4-BE49-F238E27FC236}">
                <a16:creationId xmlns:a16="http://schemas.microsoft.com/office/drawing/2014/main" id="{FE03CA4D-9B4E-C28B-2B37-D4671B76028A}"/>
              </a:ext>
            </a:extLst>
          </p:cNvPr>
          <p:cNvSpPr txBox="1"/>
          <p:nvPr/>
        </p:nvSpPr>
        <p:spPr>
          <a:xfrm>
            <a:off x="827584" y="1556792"/>
            <a:ext cx="6984776" cy="4401205"/>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Breakfast: 8:00 </a:t>
            </a:r>
          </a:p>
          <a:p>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Available each day: </a:t>
            </a:r>
            <a:br>
              <a:rPr lang="en-GB" sz="2800" b="1"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Toast with butter, jam, marmalade</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Selection of cereals </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Fruit juice </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Plus daily option:</a:t>
            </a:r>
          </a:p>
          <a:p>
            <a:r>
              <a:rPr lang="en-GB" sz="2800" dirty="0">
                <a:latin typeface="Calibri" panose="020F0502020204030204" pitchFamily="34" charset="0"/>
                <a:cs typeface="Calibri" panose="020F0502020204030204" pitchFamily="34" charset="0"/>
              </a:rPr>
              <a:t>Pain au chocolate</a:t>
            </a:r>
          </a:p>
          <a:p>
            <a:r>
              <a:rPr lang="en-GB" sz="2800" dirty="0">
                <a:latin typeface="Calibri" panose="020F0502020204030204" pitchFamily="34" charset="0"/>
                <a:cs typeface="Calibri" panose="020F0502020204030204" pitchFamily="34" charset="0"/>
              </a:rPr>
              <a:t>Bacon/veggie sausage wrap </a:t>
            </a:r>
          </a:p>
        </p:txBody>
      </p:sp>
      <p:pic>
        <p:nvPicPr>
          <p:cNvPr id="1026" name="Picture 2" descr="Pains au chocolat : recette de Pains au chocolat">
            <a:extLst>
              <a:ext uri="{FF2B5EF4-FFF2-40B4-BE49-F238E27FC236}">
                <a16:creationId xmlns:a16="http://schemas.microsoft.com/office/drawing/2014/main" id="{5DAAE5BF-EF3A-2DE3-6A01-71345A0FA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764704"/>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76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04664"/>
            <a:ext cx="3528392" cy="1015663"/>
          </a:xfrm>
          <a:prstGeom prst="rect">
            <a:avLst/>
          </a:prstGeom>
          <a:noFill/>
        </p:spPr>
        <p:txBody>
          <a:bodyPr wrap="square" rtlCol="0">
            <a:spAutoFit/>
          </a:bodyPr>
          <a:lstStyle/>
          <a:p>
            <a:r>
              <a:rPr lang="en-GB" sz="6000" b="1" dirty="0"/>
              <a:t>Food </a:t>
            </a:r>
          </a:p>
        </p:txBody>
      </p:sp>
      <p:sp>
        <p:nvSpPr>
          <p:cNvPr id="11" name="Rectangle 1">
            <a:extLst>
              <a:ext uri="{FF2B5EF4-FFF2-40B4-BE49-F238E27FC236}">
                <a16:creationId xmlns:a16="http://schemas.microsoft.com/office/drawing/2014/main" id="{01BE8827-93E0-4D20-8D22-1792D959862E}"/>
              </a:ext>
            </a:extLst>
          </p:cNvPr>
          <p:cNvSpPr>
            <a:spLocks noChangeArrowheads="1"/>
          </p:cNvSpPr>
          <p:nvPr/>
        </p:nvSpPr>
        <p:spPr bwMode="auto">
          <a:xfrm>
            <a:off x="1187624" y="43966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a:extLst>
              <a:ext uri="{FF2B5EF4-FFF2-40B4-BE49-F238E27FC236}">
                <a16:creationId xmlns:a16="http://schemas.microsoft.com/office/drawing/2014/main" id="{86C200EC-72F0-3331-8933-D6DF1C3FE588}"/>
              </a:ext>
            </a:extLst>
          </p:cNvPr>
          <p:cNvPicPr>
            <a:picLocks noChangeAspect="1"/>
          </p:cNvPicPr>
          <p:nvPr/>
        </p:nvPicPr>
        <p:blipFill>
          <a:blip r:embed="rId2"/>
          <a:stretch>
            <a:fillRect/>
          </a:stretch>
        </p:blipFill>
        <p:spPr>
          <a:xfrm>
            <a:off x="5023613" y="660217"/>
            <a:ext cx="3407019" cy="2316483"/>
          </a:xfrm>
          <a:prstGeom prst="rect">
            <a:avLst/>
          </a:prstGeom>
        </p:spPr>
      </p:pic>
      <p:sp>
        <p:nvSpPr>
          <p:cNvPr id="2" name="TextBox 1">
            <a:extLst>
              <a:ext uri="{FF2B5EF4-FFF2-40B4-BE49-F238E27FC236}">
                <a16:creationId xmlns:a16="http://schemas.microsoft.com/office/drawing/2014/main" id="{FE03CA4D-9B4E-C28B-2B37-D4671B76028A}"/>
              </a:ext>
            </a:extLst>
          </p:cNvPr>
          <p:cNvSpPr txBox="1"/>
          <p:nvPr/>
        </p:nvSpPr>
        <p:spPr>
          <a:xfrm>
            <a:off x="827584" y="1340768"/>
            <a:ext cx="6984776" cy="5693866"/>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Dinner: 17:30</a:t>
            </a:r>
          </a:p>
          <a:p>
            <a:r>
              <a:rPr lang="en-GB" sz="2800" b="1"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GB" sz="2800" b="1" dirty="0">
                <a:latin typeface="Calibri" panose="020F0502020204030204" pitchFamily="34" charset="0"/>
                <a:cs typeface="Calibri" panose="020F0502020204030204" pitchFamily="34" charset="0"/>
              </a:rPr>
              <a:t>Pizza oven </a:t>
            </a:r>
            <a:br>
              <a:rPr lang="en-GB" sz="2800" b="1"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Choice of toppings </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Salad, pasta salad</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dessert</a:t>
            </a:r>
          </a:p>
          <a:p>
            <a:pPr marL="457200" indent="-457200">
              <a:buFont typeface="Arial" panose="020B0604020202020204" pitchFamily="34" charset="0"/>
              <a:buChar char="•"/>
            </a:pPr>
            <a:r>
              <a:rPr lang="en-GB" sz="2800" b="1" dirty="0">
                <a:latin typeface="Calibri" panose="020F0502020204030204" pitchFamily="34" charset="0"/>
                <a:cs typeface="Calibri" panose="020F0502020204030204" pitchFamily="34" charset="0"/>
              </a:rPr>
              <a:t>Burger with cheese</a:t>
            </a:r>
            <a:br>
              <a:rPr lang="en-GB" sz="2800" b="1"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Pasta Salad</a:t>
            </a:r>
            <a:br>
              <a:rPr lang="en-GB" sz="2800" dirty="0">
                <a:latin typeface="Calibri" panose="020F0502020204030204" pitchFamily="34" charset="0"/>
                <a:cs typeface="Calibri" panose="020F0502020204030204" pitchFamily="34" charset="0"/>
              </a:rPr>
            </a:br>
            <a:r>
              <a:rPr lang="en-GB" sz="2800" dirty="0" err="1">
                <a:latin typeface="Calibri" panose="020F0502020204030204" pitchFamily="34" charset="0"/>
                <a:cs typeface="Calibri" panose="020F0502020204030204" pitchFamily="34" charset="0"/>
              </a:rPr>
              <a:t>Salad</a:t>
            </a:r>
            <a:r>
              <a:rPr lang="en-GB" sz="2800" dirty="0">
                <a:latin typeface="Calibri" panose="020F0502020204030204" pitchFamily="34" charset="0"/>
                <a:cs typeface="Calibri" panose="020F0502020204030204" pitchFamily="34" charset="0"/>
              </a:rPr>
              <a:t> </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Dessert</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Squash </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94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476672"/>
            <a:ext cx="7128792" cy="830997"/>
          </a:xfrm>
          <a:prstGeom prst="rect">
            <a:avLst/>
          </a:prstGeom>
          <a:noFill/>
        </p:spPr>
        <p:txBody>
          <a:bodyPr wrap="square" rtlCol="0">
            <a:spAutoFit/>
          </a:bodyPr>
          <a:lstStyle/>
          <a:p>
            <a:r>
              <a:rPr lang="en-GB" sz="4800" b="1" dirty="0"/>
              <a:t>Kit List</a:t>
            </a:r>
          </a:p>
        </p:txBody>
      </p:sp>
      <p:pic>
        <p:nvPicPr>
          <p:cNvPr id="8" name="Picture 7">
            <a:extLst>
              <a:ext uri="{FF2B5EF4-FFF2-40B4-BE49-F238E27FC236}">
                <a16:creationId xmlns:a16="http://schemas.microsoft.com/office/drawing/2014/main" id="{35295B4E-0B7B-0BC3-1305-79567B5B7E20}"/>
              </a:ext>
            </a:extLst>
          </p:cNvPr>
          <p:cNvPicPr>
            <a:picLocks noChangeAspect="1"/>
          </p:cNvPicPr>
          <p:nvPr/>
        </p:nvPicPr>
        <p:blipFill>
          <a:blip r:embed="rId2"/>
          <a:stretch>
            <a:fillRect/>
          </a:stretch>
        </p:blipFill>
        <p:spPr>
          <a:xfrm>
            <a:off x="567365" y="1885376"/>
            <a:ext cx="8009269" cy="3447288"/>
          </a:xfrm>
          <a:prstGeom prst="rect">
            <a:avLst/>
          </a:prstGeom>
        </p:spPr>
      </p:pic>
      <p:sp>
        <p:nvSpPr>
          <p:cNvPr id="2" name="Rectangle 1">
            <a:extLst>
              <a:ext uri="{FF2B5EF4-FFF2-40B4-BE49-F238E27FC236}">
                <a16:creationId xmlns:a16="http://schemas.microsoft.com/office/drawing/2014/main" id="{EBE91D44-8F53-B7CB-0161-8D9A1C6CB4C7}"/>
              </a:ext>
            </a:extLst>
          </p:cNvPr>
          <p:cNvSpPr/>
          <p:nvPr/>
        </p:nvSpPr>
        <p:spPr>
          <a:xfrm>
            <a:off x="3779912" y="3573016"/>
            <a:ext cx="792088" cy="216024"/>
          </a:xfrm>
          <a:prstGeom prst="rect">
            <a:avLst/>
          </a:prstGeom>
          <a:solidFill>
            <a:srgbClr val="FFFF00">
              <a:alpha val="3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A525120D-DC93-5199-8FD1-CE5A2B878DE3}"/>
              </a:ext>
            </a:extLst>
          </p:cNvPr>
          <p:cNvSpPr/>
          <p:nvPr/>
        </p:nvSpPr>
        <p:spPr>
          <a:xfrm>
            <a:off x="2987824" y="2960127"/>
            <a:ext cx="5472608" cy="216024"/>
          </a:xfrm>
          <a:prstGeom prst="rect">
            <a:avLst/>
          </a:prstGeom>
          <a:solidFill>
            <a:srgbClr val="FFFF00">
              <a:alpha val="3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1795CC32-7965-8DE8-BCB3-3390B9D9194D}"/>
              </a:ext>
            </a:extLst>
          </p:cNvPr>
          <p:cNvSpPr/>
          <p:nvPr/>
        </p:nvSpPr>
        <p:spPr>
          <a:xfrm>
            <a:off x="3707904" y="4234038"/>
            <a:ext cx="2448272" cy="216024"/>
          </a:xfrm>
          <a:prstGeom prst="rect">
            <a:avLst/>
          </a:prstGeom>
          <a:solidFill>
            <a:srgbClr val="FFFF00">
              <a:alpha val="3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843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476672"/>
            <a:ext cx="7128792" cy="830997"/>
          </a:xfrm>
          <a:prstGeom prst="rect">
            <a:avLst/>
          </a:prstGeom>
          <a:noFill/>
        </p:spPr>
        <p:txBody>
          <a:bodyPr wrap="square" rtlCol="0">
            <a:spAutoFit/>
          </a:bodyPr>
          <a:lstStyle/>
          <a:p>
            <a:r>
              <a:rPr lang="en-GB" sz="4800" b="1" dirty="0"/>
              <a:t>Kit List</a:t>
            </a:r>
          </a:p>
        </p:txBody>
      </p:sp>
      <p:pic>
        <p:nvPicPr>
          <p:cNvPr id="7" name="Picture 6">
            <a:extLst>
              <a:ext uri="{FF2B5EF4-FFF2-40B4-BE49-F238E27FC236}">
                <a16:creationId xmlns:a16="http://schemas.microsoft.com/office/drawing/2014/main" id="{A44C5773-15F1-B245-9AFF-F14168E61EAA}"/>
              </a:ext>
            </a:extLst>
          </p:cNvPr>
          <p:cNvPicPr>
            <a:picLocks noChangeAspect="1"/>
          </p:cNvPicPr>
          <p:nvPr/>
        </p:nvPicPr>
        <p:blipFill>
          <a:blip r:embed="rId2"/>
          <a:stretch>
            <a:fillRect/>
          </a:stretch>
        </p:blipFill>
        <p:spPr>
          <a:xfrm>
            <a:off x="611559" y="2060848"/>
            <a:ext cx="7923889" cy="3456384"/>
          </a:xfrm>
          <a:prstGeom prst="rect">
            <a:avLst/>
          </a:prstGeom>
        </p:spPr>
      </p:pic>
      <p:sp>
        <p:nvSpPr>
          <p:cNvPr id="2" name="Rectangle 1">
            <a:extLst>
              <a:ext uri="{FF2B5EF4-FFF2-40B4-BE49-F238E27FC236}">
                <a16:creationId xmlns:a16="http://schemas.microsoft.com/office/drawing/2014/main" id="{33D472CD-1301-5111-6171-EC8F43011AEA}"/>
              </a:ext>
            </a:extLst>
          </p:cNvPr>
          <p:cNvSpPr/>
          <p:nvPr/>
        </p:nvSpPr>
        <p:spPr>
          <a:xfrm>
            <a:off x="2699792" y="3140968"/>
            <a:ext cx="3672408" cy="216024"/>
          </a:xfrm>
          <a:prstGeom prst="rect">
            <a:avLst/>
          </a:prstGeom>
          <a:solidFill>
            <a:srgbClr val="FFFF00">
              <a:alpha val="3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530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476672"/>
            <a:ext cx="7128792" cy="830997"/>
          </a:xfrm>
          <a:prstGeom prst="rect">
            <a:avLst/>
          </a:prstGeom>
          <a:noFill/>
        </p:spPr>
        <p:txBody>
          <a:bodyPr wrap="square" rtlCol="0">
            <a:spAutoFit/>
          </a:bodyPr>
          <a:lstStyle/>
          <a:p>
            <a:r>
              <a:rPr lang="en-GB" sz="4800" b="1" dirty="0"/>
              <a:t>Kit List</a:t>
            </a:r>
          </a:p>
        </p:txBody>
      </p:sp>
      <p:pic>
        <p:nvPicPr>
          <p:cNvPr id="5" name="Picture 4">
            <a:extLst>
              <a:ext uri="{FF2B5EF4-FFF2-40B4-BE49-F238E27FC236}">
                <a16:creationId xmlns:a16="http://schemas.microsoft.com/office/drawing/2014/main" id="{3D97E023-ADBF-A5E5-2F2C-AEB615230810}"/>
              </a:ext>
            </a:extLst>
          </p:cNvPr>
          <p:cNvPicPr>
            <a:picLocks noChangeAspect="1"/>
          </p:cNvPicPr>
          <p:nvPr/>
        </p:nvPicPr>
        <p:blipFill>
          <a:blip r:embed="rId2"/>
          <a:stretch>
            <a:fillRect/>
          </a:stretch>
        </p:blipFill>
        <p:spPr>
          <a:xfrm>
            <a:off x="539552" y="2204864"/>
            <a:ext cx="8018577" cy="1944216"/>
          </a:xfrm>
          <a:prstGeom prst="rect">
            <a:avLst/>
          </a:prstGeom>
        </p:spPr>
      </p:pic>
      <p:sp>
        <p:nvSpPr>
          <p:cNvPr id="2" name="TextBox 1">
            <a:extLst>
              <a:ext uri="{FF2B5EF4-FFF2-40B4-BE49-F238E27FC236}">
                <a16:creationId xmlns:a16="http://schemas.microsoft.com/office/drawing/2014/main" id="{09B5D1E4-6916-C5DD-7635-BDA1770A9389}"/>
              </a:ext>
            </a:extLst>
          </p:cNvPr>
          <p:cNvSpPr txBox="1"/>
          <p:nvPr/>
        </p:nvSpPr>
        <p:spPr>
          <a:xfrm>
            <a:off x="774047" y="5147900"/>
            <a:ext cx="7686385" cy="646331"/>
          </a:xfrm>
          <a:prstGeom prst="rect">
            <a:avLst/>
          </a:prstGeom>
          <a:solidFill>
            <a:srgbClr val="FBFBC1"/>
          </a:solidFill>
          <a:ln>
            <a:solidFill>
              <a:schemeClr val="accent1"/>
            </a:solidFill>
          </a:ln>
        </p:spPr>
        <p:txBody>
          <a:bodyPr wrap="square" rtlCol="0">
            <a:spAutoFit/>
          </a:bodyPr>
          <a:lstStyle/>
          <a:p>
            <a:pPr algn="ctr"/>
            <a:r>
              <a:rPr lang="en-GB" dirty="0">
                <a:latin typeface="Calibri" panose="020F0502020204030204" pitchFamily="34" charset="0"/>
                <a:cs typeface="Calibri" panose="020F0502020204030204" pitchFamily="34" charset="0"/>
              </a:rPr>
              <a:t>Please make sure children do not bring electronic devices or additional food/snacks. </a:t>
            </a:r>
          </a:p>
        </p:txBody>
      </p:sp>
      <p:sp>
        <p:nvSpPr>
          <p:cNvPr id="4" name="Rectangle 3">
            <a:extLst>
              <a:ext uri="{FF2B5EF4-FFF2-40B4-BE49-F238E27FC236}">
                <a16:creationId xmlns:a16="http://schemas.microsoft.com/office/drawing/2014/main" id="{DCC8E8F0-8B81-C871-B749-F2353ACA321F}"/>
              </a:ext>
            </a:extLst>
          </p:cNvPr>
          <p:cNvSpPr/>
          <p:nvPr/>
        </p:nvSpPr>
        <p:spPr>
          <a:xfrm>
            <a:off x="1979712" y="2232609"/>
            <a:ext cx="1008112" cy="188279"/>
          </a:xfrm>
          <a:prstGeom prst="rect">
            <a:avLst/>
          </a:prstGeom>
          <a:solidFill>
            <a:srgbClr val="FFFF00">
              <a:alpha val="3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9925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1052736"/>
            <a:ext cx="6984776" cy="3108543"/>
          </a:xfrm>
          <a:prstGeom prst="rect">
            <a:avLst/>
          </a:prstGeom>
          <a:noFill/>
        </p:spPr>
        <p:txBody>
          <a:bodyPr wrap="square" rtlCol="0">
            <a:spAutoFit/>
          </a:bodyPr>
          <a:lstStyle/>
          <a:p>
            <a:r>
              <a:rPr lang="en-GB" sz="2800" b="1" dirty="0">
                <a:latin typeface="Calibri" panose="020F0502020204030204" pitchFamily="34" charset="0"/>
                <a:cs typeface="Calibri" panose="020F0502020204030204" pitchFamily="34" charset="0"/>
              </a:rPr>
              <a:t>Plan for the evening</a:t>
            </a:r>
            <a:r>
              <a:rPr lang="en-GB" sz="2800" dirty="0">
                <a:latin typeface="Calibri" panose="020F0502020204030204" pitchFamily="34" charset="0"/>
                <a:cs typeface="Calibri" panose="020F0502020204030204" pitchFamily="34" charset="0"/>
              </a:rPr>
              <a:t>:</a:t>
            </a:r>
          </a:p>
          <a:p>
            <a:endParaRPr lang="en-GB" sz="2800" dirty="0">
              <a:latin typeface="Calibri" panose="020F0502020204030204" pitchFamily="34" charset="0"/>
              <a:cs typeface="Calibri" panose="020F0502020204030204" pitchFamily="34" charset="0"/>
            </a:endParaRPr>
          </a:p>
          <a:p>
            <a:pPr marL="457200" indent="-457200">
              <a:buFontTx/>
              <a:buChar char="-"/>
            </a:pPr>
            <a:r>
              <a:rPr lang="en-GB" sz="2800" dirty="0">
                <a:latin typeface="Calibri" panose="020F0502020204030204" pitchFamily="34" charset="0"/>
                <a:cs typeface="Calibri" panose="020F0502020204030204" pitchFamily="34" charset="0"/>
              </a:rPr>
              <a:t>Ferny Crofts</a:t>
            </a:r>
          </a:p>
          <a:p>
            <a:pPr marL="457200" indent="-457200">
              <a:buFontTx/>
              <a:buChar char="-"/>
            </a:pPr>
            <a:r>
              <a:rPr lang="en-GB" sz="2800" dirty="0">
                <a:latin typeface="Calibri" panose="020F0502020204030204" pitchFamily="34" charset="0"/>
                <a:cs typeface="Calibri" panose="020F0502020204030204" pitchFamily="34" charset="0"/>
              </a:rPr>
              <a:t>Sleeping and Eating</a:t>
            </a:r>
          </a:p>
          <a:p>
            <a:pPr marL="457200" indent="-457200">
              <a:buFontTx/>
              <a:buChar char="-"/>
            </a:pPr>
            <a:r>
              <a:rPr lang="en-GB" sz="2800" dirty="0">
                <a:latin typeface="Calibri" panose="020F0502020204030204" pitchFamily="34" charset="0"/>
                <a:cs typeface="Calibri" panose="020F0502020204030204" pitchFamily="34" charset="0"/>
              </a:rPr>
              <a:t>Activities</a:t>
            </a:r>
          </a:p>
          <a:p>
            <a:pPr marL="457200" indent="-457200">
              <a:buFontTx/>
              <a:buChar char="-"/>
            </a:pPr>
            <a:r>
              <a:rPr lang="en-GB" sz="2800" dirty="0">
                <a:latin typeface="Calibri" panose="020F0502020204030204" pitchFamily="34" charset="0"/>
                <a:cs typeface="Calibri" panose="020F0502020204030204" pitchFamily="34" charset="0"/>
              </a:rPr>
              <a:t>Kit List</a:t>
            </a:r>
          </a:p>
          <a:p>
            <a:pPr marL="457200" indent="-457200">
              <a:buFontTx/>
              <a:buChar char="-"/>
            </a:pPr>
            <a:r>
              <a:rPr lang="en-GB" sz="2800" dirty="0">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3046312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836712"/>
            <a:ext cx="7560840" cy="5693866"/>
          </a:xfrm>
          <a:prstGeom prst="rect">
            <a:avLst/>
          </a:prstGeom>
          <a:noFill/>
        </p:spPr>
        <p:txBody>
          <a:bodyPr wrap="square" rtlCol="0">
            <a:spAutoFit/>
          </a:bodyPr>
          <a:lstStyle/>
          <a:p>
            <a:r>
              <a:rPr lang="en-GB" sz="2800" b="1" u="sng" dirty="0">
                <a:latin typeface="Calibri" panose="020F0502020204030204" pitchFamily="34" charset="0"/>
                <a:cs typeface="Calibri" panose="020F0502020204030204" pitchFamily="34" charset="0"/>
              </a:rPr>
              <a:t>Other information:</a:t>
            </a:r>
          </a:p>
          <a:p>
            <a:endParaRPr lang="en-GB"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Drop off at 10am on the Wednesday. Enter through the hall with bags. </a:t>
            </a:r>
          </a:p>
          <a:p>
            <a:pPr marL="457200" indent="-45720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Return by 2:40pm on the Friday, depending on traffic. Children can be collected from the coaches in the carpark. </a:t>
            </a:r>
          </a:p>
          <a:p>
            <a:endParaRPr lang="en-GB"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We will send out a final reminder, nearer the time, for medication and any outstanding payments.</a:t>
            </a:r>
          </a:p>
          <a:p>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990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FD4F74-D99D-41C2-8D77-CAED1957176B}"/>
              </a:ext>
            </a:extLst>
          </p:cNvPr>
          <p:cNvSpPr txBox="1"/>
          <p:nvPr/>
        </p:nvSpPr>
        <p:spPr>
          <a:xfrm>
            <a:off x="827584" y="764704"/>
            <a:ext cx="7632848" cy="4955203"/>
          </a:xfrm>
          <a:prstGeom prst="rect">
            <a:avLst/>
          </a:prstGeom>
          <a:noFill/>
        </p:spPr>
        <p:txBody>
          <a:bodyPr wrap="square" rtlCol="0">
            <a:spAutoFit/>
          </a:bodyPr>
          <a:lstStyle/>
          <a:p>
            <a:r>
              <a:rPr lang="en-GB" sz="3600" b="1" u="sng" dirty="0">
                <a:latin typeface="Calibri" panose="020F0502020204030204" pitchFamily="34" charset="0"/>
                <a:cs typeface="Calibri" panose="020F0502020204030204" pitchFamily="34" charset="0"/>
              </a:rPr>
              <a:t>Next steps…</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If you haven’t already, please return:</a:t>
            </a:r>
          </a:p>
          <a:p>
            <a:endParaRPr lang="en-GB"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q"/>
            </a:pPr>
            <a:r>
              <a:rPr lang="en-GB" sz="2800" dirty="0">
                <a:latin typeface="Calibri" panose="020F0502020204030204" pitchFamily="34" charset="0"/>
                <a:cs typeface="Calibri" panose="020F0502020204030204" pitchFamily="34" charset="0"/>
              </a:rPr>
              <a:t>Medical Forms</a:t>
            </a:r>
          </a:p>
          <a:p>
            <a:pPr marL="457200" indent="-457200">
              <a:buFont typeface="Wingdings" panose="05000000000000000000" pitchFamily="2" charset="2"/>
              <a:buChar char="q"/>
            </a:pPr>
            <a:r>
              <a:rPr lang="en-GB" sz="2800" dirty="0">
                <a:latin typeface="Calibri" panose="020F0502020204030204" pitchFamily="34" charset="0"/>
                <a:cs typeface="Calibri" panose="020F0502020204030204" pitchFamily="34" charset="0"/>
              </a:rPr>
              <a:t>Code of conduct agreements</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No later than </a:t>
            </a:r>
            <a:r>
              <a:rPr lang="en-GB" sz="2800" u="sng" dirty="0">
                <a:latin typeface="Calibri" panose="020F0502020204030204" pitchFamily="34" charset="0"/>
                <a:cs typeface="Calibri" panose="020F0502020204030204" pitchFamily="34" charset="0"/>
              </a:rPr>
              <a:t>Friday 21</a:t>
            </a:r>
            <a:r>
              <a:rPr lang="en-GB" sz="2800" u="sng" baseline="30000" dirty="0">
                <a:latin typeface="Calibri" panose="020F0502020204030204" pitchFamily="34" charset="0"/>
                <a:cs typeface="Calibri" panose="020F0502020204030204" pitchFamily="34" charset="0"/>
              </a:rPr>
              <a:t>st</a:t>
            </a:r>
            <a:r>
              <a:rPr lang="en-GB" sz="2800" u="sng" dirty="0">
                <a:latin typeface="Calibri" panose="020F0502020204030204" pitchFamily="34" charset="0"/>
                <a:cs typeface="Calibri" panose="020F0502020204030204" pitchFamily="34" charset="0"/>
              </a:rPr>
              <a:t> March </a:t>
            </a:r>
          </a:p>
          <a:p>
            <a:endParaRPr lang="en-GB" sz="2800" u="sng"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Please can we also ask that you continue to liaise with the office in regards to the payment schedule.</a:t>
            </a:r>
          </a:p>
        </p:txBody>
      </p:sp>
    </p:spTree>
    <p:extLst>
      <p:ext uri="{BB962C8B-B14F-4D97-AF65-F5344CB8AC3E}">
        <p14:creationId xmlns:p14="http://schemas.microsoft.com/office/powerpoint/2010/main" val="9662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CA18E5-D96A-4303-B7D4-9690AEACEFC6}"/>
              </a:ext>
            </a:extLst>
          </p:cNvPr>
          <p:cNvSpPr/>
          <p:nvPr/>
        </p:nvSpPr>
        <p:spPr>
          <a:xfrm>
            <a:off x="755576" y="620688"/>
            <a:ext cx="1800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b="1" dirty="0"/>
              <a:t>FAQs</a:t>
            </a:r>
          </a:p>
        </p:txBody>
      </p:sp>
      <p:sp>
        <p:nvSpPr>
          <p:cNvPr id="2" name="TextBox 1">
            <a:extLst>
              <a:ext uri="{FF2B5EF4-FFF2-40B4-BE49-F238E27FC236}">
                <a16:creationId xmlns:a16="http://schemas.microsoft.com/office/drawing/2014/main" id="{807450D1-0C0A-C99A-C92F-3B663574B658}"/>
              </a:ext>
            </a:extLst>
          </p:cNvPr>
          <p:cNvSpPr txBox="1"/>
          <p:nvPr/>
        </p:nvSpPr>
        <p:spPr>
          <a:xfrm>
            <a:off x="750030" y="1642735"/>
            <a:ext cx="7664842" cy="1354217"/>
          </a:xfrm>
          <a:prstGeom prst="rect">
            <a:avLst/>
          </a:prstGeom>
          <a:solidFill>
            <a:schemeClr val="accent1">
              <a:lumMod val="20000"/>
              <a:lumOff val="80000"/>
            </a:schemeClr>
          </a:solidFill>
          <a:ln>
            <a:solidFill>
              <a:schemeClr val="accent1"/>
            </a:solidFill>
          </a:ln>
        </p:spPr>
        <p:txBody>
          <a:bodyPr wrap="square" lIns="91440" tIns="45720" rIns="91440" bIns="45720" rtlCol="0" anchor="t">
            <a:spAutoFit/>
          </a:bodyPr>
          <a:lstStyle/>
          <a:p>
            <a:pPr algn="ctr"/>
            <a:r>
              <a:rPr lang="en-GB" b="1" dirty="0">
                <a:latin typeface="Calibri"/>
                <a:cs typeface="Calibri"/>
              </a:rPr>
              <a:t>Communication</a:t>
            </a:r>
            <a:br>
              <a:rPr lang="en-GB" dirty="0">
                <a:latin typeface="Calibri" panose="020F0502020204030204" pitchFamily="34" charset="0"/>
                <a:cs typeface="Calibri" panose="020F0502020204030204" pitchFamily="34" charset="0"/>
              </a:rPr>
            </a:br>
            <a:r>
              <a:rPr lang="en-GB" sz="1600" dirty="0">
                <a:latin typeface="Calibri"/>
                <a:cs typeface="Calibri"/>
              </a:rPr>
              <a:t>Staff will be in daily contact with school to share general good news. We will share updates and photos through the school Facebook page. </a:t>
            </a:r>
            <a:endParaRPr lang="en-GB" sz="1600" dirty="0">
              <a:latin typeface="Calibri" panose="020F0502020204030204" pitchFamily="34" charset="0"/>
              <a:cs typeface="Calibri" panose="020F0502020204030204" pitchFamily="34" charset="0"/>
            </a:endParaRPr>
          </a:p>
          <a:p>
            <a:pPr algn="ctr"/>
            <a:endParaRPr lang="en-GB" sz="1600" dirty="0">
              <a:latin typeface="Calibri" panose="020F0502020204030204" pitchFamily="34" charset="0"/>
              <a:cs typeface="Calibri" panose="020F0502020204030204" pitchFamily="34" charset="0"/>
            </a:endParaRPr>
          </a:p>
          <a:p>
            <a:pPr algn="ctr"/>
            <a:r>
              <a:rPr lang="en-GB" sz="1600" dirty="0">
                <a:latin typeface="Calibri" panose="020F0502020204030204" pitchFamily="34" charset="0"/>
                <a:cs typeface="Calibri" panose="020F0502020204030204" pitchFamily="34" charset="0"/>
              </a:rPr>
              <a:t>In the event of illness or injury, parents will be contacted by the school.   </a:t>
            </a:r>
          </a:p>
        </p:txBody>
      </p:sp>
      <p:sp>
        <p:nvSpPr>
          <p:cNvPr id="6" name="TextBox 5">
            <a:extLst>
              <a:ext uri="{FF2B5EF4-FFF2-40B4-BE49-F238E27FC236}">
                <a16:creationId xmlns:a16="http://schemas.microsoft.com/office/drawing/2014/main" id="{B133751C-7466-EA2C-192C-AAFC9E7A7371}"/>
              </a:ext>
            </a:extLst>
          </p:cNvPr>
          <p:cNvSpPr txBox="1"/>
          <p:nvPr/>
        </p:nvSpPr>
        <p:spPr>
          <a:xfrm>
            <a:off x="750029" y="3072150"/>
            <a:ext cx="7664842" cy="3093154"/>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GB" sz="1500" b="1" dirty="0">
                <a:latin typeface="Calibri" panose="020F0502020204030204" pitchFamily="34" charset="0"/>
                <a:cs typeface="Calibri" panose="020F0502020204030204" pitchFamily="34" charset="0"/>
              </a:rPr>
              <a:t>What happens if my child is unhappy, can’t sleep or does not want to participate in an activity?</a:t>
            </a:r>
          </a:p>
          <a:p>
            <a:pPr algn="ctr"/>
            <a:r>
              <a:rPr lang="en-GB" sz="1500" dirty="0">
                <a:latin typeface="Calibri" panose="020F0502020204030204" pitchFamily="34" charset="0"/>
                <a:cs typeface="Calibri" panose="020F0502020204030204" pitchFamily="34" charset="0"/>
              </a:rPr>
              <a:t>We will take good care of them! We will encourage participation but never force them. We will make sure they are tired out and be kind to them at bedtime. We will contact you, should we need advice, rather than allow your child to remain distressed.  </a:t>
            </a:r>
          </a:p>
          <a:p>
            <a:pPr algn="ctr"/>
            <a:endParaRPr lang="en-GB" sz="1500" dirty="0">
              <a:latin typeface="Calibri" panose="020F0502020204030204" pitchFamily="34" charset="0"/>
              <a:cs typeface="Calibri" panose="020F0502020204030204" pitchFamily="34" charset="0"/>
            </a:endParaRPr>
          </a:p>
          <a:p>
            <a:pPr algn="ctr"/>
            <a:r>
              <a:rPr lang="en-GB" sz="1500" b="1" dirty="0">
                <a:latin typeface="Calibri" panose="020F0502020204030204" pitchFamily="34" charset="0"/>
                <a:cs typeface="Calibri" panose="020F0502020204030204" pitchFamily="34" charset="0"/>
              </a:rPr>
              <a:t>Do I give my child medicine to take with them (Calpol etc.)?</a:t>
            </a:r>
          </a:p>
          <a:p>
            <a:pPr algn="ctr"/>
            <a:r>
              <a:rPr lang="en-GB" sz="1500" dirty="0">
                <a:latin typeface="Calibri" panose="020F0502020204030204" pitchFamily="34" charset="0"/>
                <a:cs typeface="Calibri" panose="020F0502020204030204" pitchFamily="34" charset="0"/>
              </a:rPr>
              <a:t>Yes. Each child requires a completed medical questionnaire and relevant medication bag which their staff group leader will keep. This will be requested before we depart. </a:t>
            </a:r>
          </a:p>
          <a:p>
            <a:pPr algn="ctr"/>
            <a:endParaRPr lang="en-GB" sz="1500" dirty="0">
              <a:latin typeface="Calibri" panose="020F0502020204030204" pitchFamily="34" charset="0"/>
              <a:cs typeface="Calibri" panose="020F0502020204030204" pitchFamily="34" charset="0"/>
            </a:endParaRPr>
          </a:p>
          <a:p>
            <a:pPr algn="ctr"/>
            <a:r>
              <a:rPr lang="en-GB" sz="1500" b="1" dirty="0">
                <a:latin typeface="Calibri" panose="020F0502020204030204" pitchFamily="34" charset="0"/>
                <a:cs typeface="Calibri" panose="020F0502020204030204" pitchFamily="34" charset="0"/>
              </a:rPr>
              <a:t>How can I prepare my child for the residential?</a:t>
            </a:r>
          </a:p>
          <a:p>
            <a:pPr algn="ctr"/>
            <a:r>
              <a:rPr lang="en-GB" sz="1500" dirty="0">
                <a:latin typeface="Calibri" panose="020F0502020204030204" pitchFamily="34" charset="0"/>
                <a:cs typeface="Calibri" panose="020F0502020204030204" pitchFamily="34" charset="0"/>
              </a:rPr>
              <a:t>Encourage independence in packing, looking after own belongings and personal hygiene. Encourage children to have a positive attitude towards challenges and new experiences, and food.  </a:t>
            </a:r>
          </a:p>
        </p:txBody>
      </p:sp>
    </p:spTree>
    <p:extLst>
      <p:ext uri="{BB962C8B-B14F-4D97-AF65-F5344CB8AC3E}">
        <p14:creationId xmlns:p14="http://schemas.microsoft.com/office/powerpoint/2010/main" val="296193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764704"/>
            <a:ext cx="7920880" cy="830997"/>
          </a:xfrm>
          <a:prstGeom prst="rect">
            <a:avLst/>
          </a:prstGeom>
          <a:noFill/>
        </p:spPr>
        <p:txBody>
          <a:bodyPr wrap="square" rtlCol="0">
            <a:spAutoFit/>
          </a:bodyPr>
          <a:lstStyle/>
          <a:p>
            <a:pPr algn="ctr"/>
            <a:r>
              <a:rPr lang="en-GB" sz="4800" dirty="0">
                <a:latin typeface="Calibri" panose="020F0502020204030204" pitchFamily="34" charset="0"/>
                <a:cs typeface="Calibri" panose="020F0502020204030204" pitchFamily="34" charset="0"/>
              </a:rPr>
              <a:t>Any Questions?</a:t>
            </a:r>
          </a:p>
        </p:txBody>
      </p:sp>
      <p:pic>
        <p:nvPicPr>
          <p:cNvPr id="5" name="Picture 4">
            <a:extLst>
              <a:ext uri="{FF2B5EF4-FFF2-40B4-BE49-F238E27FC236}">
                <a16:creationId xmlns:a16="http://schemas.microsoft.com/office/drawing/2014/main" id="{1D70D6A5-2AAB-E5B5-29DC-A4185601CC3B}"/>
              </a:ext>
            </a:extLst>
          </p:cNvPr>
          <p:cNvPicPr>
            <a:picLocks noChangeAspect="1"/>
          </p:cNvPicPr>
          <p:nvPr/>
        </p:nvPicPr>
        <p:blipFill>
          <a:blip r:embed="rId2"/>
          <a:stretch>
            <a:fillRect/>
          </a:stretch>
        </p:blipFill>
        <p:spPr>
          <a:xfrm>
            <a:off x="2339752" y="1772816"/>
            <a:ext cx="4330427" cy="4344351"/>
          </a:xfrm>
          <a:prstGeom prst="rect">
            <a:avLst/>
          </a:prstGeom>
        </p:spPr>
      </p:pic>
    </p:spTree>
    <p:extLst>
      <p:ext uri="{BB962C8B-B14F-4D97-AF65-F5344CB8AC3E}">
        <p14:creationId xmlns:p14="http://schemas.microsoft.com/office/powerpoint/2010/main" val="821906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1052736"/>
            <a:ext cx="6984776" cy="4832092"/>
          </a:xfrm>
          <a:prstGeom prst="rect">
            <a:avLst/>
          </a:prstGeom>
          <a:noFill/>
        </p:spPr>
        <p:txBody>
          <a:bodyPr wrap="square" lIns="91440" tIns="45720" rIns="91440" bIns="45720" rtlCol="0" anchor="t">
            <a:spAutoFit/>
          </a:bodyPr>
          <a:lstStyle/>
          <a:p>
            <a:r>
              <a:rPr lang="en-GB" sz="2800" b="1" dirty="0">
                <a:latin typeface="Calibri"/>
                <a:ea typeface="Calibri"/>
                <a:cs typeface="Calibri"/>
              </a:rPr>
              <a:t>Not attending?</a:t>
            </a:r>
            <a:endParaRPr lang="en-GB" sz="2800" dirty="0">
              <a:latin typeface="Calibri" panose="020F0502020204030204" pitchFamily="34" charset="0"/>
              <a:ea typeface="Calibri"/>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a:ea typeface="Calibri"/>
                <a:cs typeface="Calibri"/>
              </a:rPr>
              <a:t>Whilst we would like to encourage as many children as possible to attend the residential as it is such a valuable experience, each year we have a small group of children who stay at school. </a:t>
            </a:r>
          </a:p>
          <a:p>
            <a:endParaRPr lang="en-GB" sz="2800" dirty="0">
              <a:latin typeface="Calibri" panose="020F0502020204030204" pitchFamily="34" charset="0"/>
              <a:ea typeface="Calibri"/>
              <a:cs typeface="Calibri" panose="020F0502020204030204" pitchFamily="34" charset="0"/>
            </a:endParaRPr>
          </a:p>
          <a:p>
            <a:r>
              <a:rPr lang="en-GB" sz="2800" dirty="0">
                <a:latin typeface="Calibri"/>
                <a:ea typeface="Calibri"/>
                <a:cs typeface="Calibri"/>
              </a:rPr>
              <a:t>This is absolutely fine and these children will work with an adult in school on some fun activities. </a:t>
            </a:r>
            <a:endParaRPr lang="en-GB" sz="2800" dirty="0">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273519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EA4BD8-F9A1-4CEC-8980-CBCBDB1227DC}"/>
              </a:ext>
            </a:extLst>
          </p:cNvPr>
          <p:cNvSpPr/>
          <p:nvPr/>
        </p:nvSpPr>
        <p:spPr>
          <a:xfrm>
            <a:off x="2123728" y="5157192"/>
            <a:ext cx="5084790" cy="369332"/>
          </a:xfrm>
          <a:prstGeom prst="rect">
            <a:avLst/>
          </a:prstGeom>
        </p:spPr>
        <p:txBody>
          <a:bodyPr wrap="none">
            <a:spAutoFit/>
          </a:bodyPr>
          <a:lstStyle/>
          <a:p>
            <a:r>
              <a:rPr lang="en-GB" dirty="0">
                <a:solidFill>
                  <a:srgbClr val="FFFFFF"/>
                </a:solidFill>
                <a:latin typeface="&amp;quot"/>
                <a:hlinkClick r:id="rId2"/>
              </a:rPr>
              <a:t>https://www.youtube.com/watch?v=mHskVgN3OiU</a:t>
            </a:r>
            <a:r>
              <a:rPr lang="en-GB" dirty="0">
                <a:solidFill>
                  <a:srgbClr val="FFFFFF"/>
                </a:solidFill>
                <a:latin typeface="&amp;quot"/>
              </a:rPr>
              <a:t> </a:t>
            </a:r>
            <a:endParaRPr lang="en-GB" dirty="0"/>
          </a:p>
        </p:txBody>
      </p:sp>
      <p:pic>
        <p:nvPicPr>
          <p:cNvPr id="5" name="Picture 4">
            <a:extLst>
              <a:ext uri="{FF2B5EF4-FFF2-40B4-BE49-F238E27FC236}">
                <a16:creationId xmlns:a16="http://schemas.microsoft.com/office/drawing/2014/main" id="{C73C1AF1-D9D9-F1C0-88DB-83FD326B8121}"/>
              </a:ext>
            </a:extLst>
          </p:cNvPr>
          <p:cNvPicPr>
            <a:picLocks noChangeAspect="1"/>
          </p:cNvPicPr>
          <p:nvPr/>
        </p:nvPicPr>
        <p:blipFill>
          <a:blip r:embed="rId3"/>
          <a:stretch>
            <a:fillRect/>
          </a:stretch>
        </p:blipFill>
        <p:spPr>
          <a:xfrm>
            <a:off x="1188247" y="908720"/>
            <a:ext cx="6767506" cy="3773319"/>
          </a:xfrm>
          <a:prstGeom prst="rect">
            <a:avLst/>
          </a:prstGeom>
        </p:spPr>
      </p:pic>
    </p:spTree>
    <p:extLst>
      <p:ext uri="{BB962C8B-B14F-4D97-AF65-F5344CB8AC3E}">
        <p14:creationId xmlns:p14="http://schemas.microsoft.com/office/powerpoint/2010/main" val="199913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330763-515B-4D57-3D6F-CF1E1F2011CA}"/>
              </a:ext>
            </a:extLst>
          </p:cNvPr>
          <p:cNvPicPr>
            <a:picLocks noChangeAspect="1"/>
          </p:cNvPicPr>
          <p:nvPr/>
        </p:nvPicPr>
        <p:blipFill>
          <a:blip r:embed="rId2"/>
          <a:stretch>
            <a:fillRect/>
          </a:stretch>
        </p:blipFill>
        <p:spPr>
          <a:xfrm>
            <a:off x="827584" y="692696"/>
            <a:ext cx="7474012" cy="5192700"/>
          </a:xfrm>
          <a:prstGeom prst="rect">
            <a:avLst/>
          </a:prstGeom>
        </p:spPr>
      </p:pic>
    </p:spTree>
    <p:extLst>
      <p:ext uri="{BB962C8B-B14F-4D97-AF65-F5344CB8AC3E}">
        <p14:creationId xmlns:p14="http://schemas.microsoft.com/office/powerpoint/2010/main" val="233302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4DC6E-95C3-D8B7-3F23-17AAC33649BA}"/>
              </a:ext>
            </a:extLst>
          </p:cNvPr>
          <p:cNvPicPr>
            <a:picLocks noChangeAspect="1"/>
          </p:cNvPicPr>
          <p:nvPr/>
        </p:nvPicPr>
        <p:blipFill>
          <a:blip r:embed="rId2"/>
          <a:stretch>
            <a:fillRect/>
          </a:stretch>
        </p:blipFill>
        <p:spPr>
          <a:xfrm>
            <a:off x="1078405" y="1408007"/>
            <a:ext cx="6987190" cy="4791372"/>
          </a:xfrm>
          <a:prstGeom prst="rect">
            <a:avLst/>
          </a:prstGeom>
        </p:spPr>
      </p:pic>
      <p:sp>
        <p:nvSpPr>
          <p:cNvPr id="3" name="Rectangle 2"/>
          <p:cNvSpPr/>
          <p:nvPr/>
        </p:nvSpPr>
        <p:spPr>
          <a:xfrm>
            <a:off x="539552" y="548680"/>
            <a:ext cx="8064896" cy="769441"/>
          </a:xfrm>
          <a:prstGeom prst="rect">
            <a:avLst/>
          </a:prstGeom>
        </p:spPr>
        <p:txBody>
          <a:bodyPr wrap="square">
            <a:spAutoFit/>
          </a:bodyPr>
          <a:lstStyle/>
          <a:p>
            <a:pPr algn="ctr"/>
            <a:r>
              <a:rPr lang="en-GB" sz="2200" dirty="0">
                <a:latin typeface="Calibri" panose="020F0502020204030204" pitchFamily="34" charset="0"/>
                <a:cs typeface="Calibri" panose="020F0502020204030204" pitchFamily="34" charset="0"/>
              </a:rPr>
              <a:t>Children will stay in a tented camp. The tents are 3-person tents and will be shared by 2 or 3 children. </a:t>
            </a:r>
          </a:p>
        </p:txBody>
      </p:sp>
    </p:spTree>
    <p:extLst>
      <p:ext uri="{BB962C8B-B14F-4D97-AF65-F5344CB8AC3E}">
        <p14:creationId xmlns:p14="http://schemas.microsoft.com/office/powerpoint/2010/main" val="2191365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5F465F-DA09-3E77-FEE5-6C9FA3069E42}"/>
              </a:ext>
            </a:extLst>
          </p:cNvPr>
          <p:cNvSpPr/>
          <p:nvPr/>
        </p:nvSpPr>
        <p:spPr>
          <a:xfrm>
            <a:off x="539552" y="548680"/>
            <a:ext cx="8064896" cy="769441"/>
          </a:xfrm>
          <a:prstGeom prst="rect">
            <a:avLst/>
          </a:prstGeom>
        </p:spPr>
        <p:txBody>
          <a:bodyPr wrap="square">
            <a:spAutoFit/>
          </a:bodyPr>
          <a:lstStyle/>
          <a:p>
            <a:pPr algn="ctr"/>
            <a:r>
              <a:rPr lang="en-GB" sz="2200" dirty="0">
                <a:latin typeface="Calibri" panose="020F0502020204030204" pitchFamily="34" charset="0"/>
                <a:cs typeface="Calibri" panose="020F0502020204030204" pitchFamily="34" charset="0"/>
              </a:rPr>
              <a:t>We will use a shared toilet block with private cubicles for toilets and showers.</a:t>
            </a:r>
          </a:p>
        </p:txBody>
      </p:sp>
      <p:pic>
        <p:nvPicPr>
          <p:cNvPr id="10" name="Picture 9">
            <a:extLst>
              <a:ext uri="{FF2B5EF4-FFF2-40B4-BE49-F238E27FC236}">
                <a16:creationId xmlns:a16="http://schemas.microsoft.com/office/drawing/2014/main" id="{84EDB1E0-3044-4B15-B527-99B831539AA0}"/>
              </a:ext>
            </a:extLst>
          </p:cNvPr>
          <p:cNvPicPr>
            <a:picLocks noChangeAspect="1"/>
          </p:cNvPicPr>
          <p:nvPr/>
        </p:nvPicPr>
        <p:blipFill>
          <a:blip r:embed="rId2"/>
          <a:stretch>
            <a:fillRect/>
          </a:stretch>
        </p:blipFill>
        <p:spPr>
          <a:xfrm>
            <a:off x="827584" y="1386158"/>
            <a:ext cx="7416824" cy="4757205"/>
          </a:xfrm>
          <a:prstGeom prst="rect">
            <a:avLst/>
          </a:prstGeom>
        </p:spPr>
      </p:pic>
    </p:spTree>
    <p:extLst>
      <p:ext uri="{BB962C8B-B14F-4D97-AF65-F5344CB8AC3E}">
        <p14:creationId xmlns:p14="http://schemas.microsoft.com/office/powerpoint/2010/main" val="137884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63677"/>
            <a:ext cx="3528392" cy="1015663"/>
          </a:xfrm>
          <a:prstGeom prst="rect">
            <a:avLst/>
          </a:prstGeom>
          <a:noFill/>
        </p:spPr>
        <p:txBody>
          <a:bodyPr wrap="square" rtlCol="0">
            <a:spAutoFit/>
          </a:bodyPr>
          <a:lstStyle/>
          <a:p>
            <a:r>
              <a:rPr lang="en-GB" sz="6000" b="1" dirty="0"/>
              <a:t>Activities</a:t>
            </a:r>
          </a:p>
        </p:txBody>
      </p:sp>
      <p:pic>
        <p:nvPicPr>
          <p:cNvPr id="8" name="Picture 7">
            <a:extLst>
              <a:ext uri="{FF2B5EF4-FFF2-40B4-BE49-F238E27FC236}">
                <a16:creationId xmlns:a16="http://schemas.microsoft.com/office/drawing/2014/main" id="{4DC39849-61AE-FA68-F7C3-8A6F70B09219}"/>
              </a:ext>
            </a:extLst>
          </p:cNvPr>
          <p:cNvPicPr>
            <a:picLocks noChangeAspect="1"/>
          </p:cNvPicPr>
          <p:nvPr/>
        </p:nvPicPr>
        <p:blipFill>
          <a:blip r:embed="rId2"/>
          <a:stretch>
            <a:fillRect/>
          </a:stretch>
        </p:blipFill>
        <p:spPr>
          <a:xfrm>
            <a:off x="4008213" y="3703460"/>
            <a:ext cx="3084067" cy="2253166"/>
          </a:xfrm>
          <a:prstGeom prst="rect">
            <a:avLst/>
          </a:prstGeom>
        </p:spPr>
      </p:pic>
      <p:sp>
        <p:nvSpPr>
          <p:cNvPr id="12" name="TextBox 11">
            <a:extLst>
              <a:ext uri="{FF2B5EF4-FFF2-40B4-BE49-F238E27FC236}">
                <a16:creationId xmlns:a16="http://schemas.microsoft.com/office/drawing/2014/main" id="{67E9456C-4ED5-6A8C-C5B0-EC5E7A681268}"/>
              </a:ext>
            </a:extLst>
          </p:cNvPr>
          <p:cNvSpPr txBox="1"/>
          <p:nvPr/>
        </p:nvSpPr>
        <p:spPr>
          <a:xfrm>
            <a:off x="3995936" y="710694"/>
            <a:ext cx="4446025" cy="2862322"/>
          </a:xfrm>
          <a:prstGeom prst="rect">
            <a:avLst/>
          </a:prstGeom>
          <a:solidFill>
            <a:srgbClr val="FBFBC1"/>
          </a:solidFill>
          <a:ln>
            <a:solidFill>
              <a:schemeClr val="accent1"/>
            </a:solidFill>
          </a:ln>
        </p:spPr>
        <p:txBody>
          <a:bodyPr wrap="square" rtlCol="0">
            <a:spAutoFit/>
          </a:bodyPr>
          <a:lstStyle/>
          <a:p>
            <a:pPr algn="ctr"/>
            <a:r>
              <a:rPr lang="en-GB" b="1" dirty="0">
                <a:latin typeface="Calibri" panose="020F0502020204030204" pitchFamily="34" charset="0"/>
                <a:cs typeface="Calibri" panose="020F0502020204030204" pitchFamily="34" charset="0"/>
              </a:rPr>
              <a:t>Groups and Activities</a:t>
            </a:r>
          </a:p>
          <a:p>
            <a:pPr algn="ctr"/>
            <a:r>
              <a:rPr lang="en-GB" dirty="0">
                <a:latin typeface="Calibri" panose="020F0502020204030204" pitchFamily="34" charset="0"/>
                <a:cs typeface="Calibri" panose="020F0502020204030204" pitchFamily="34" charset="0"/>
              </a:rPr>
              <a:t>Activity groups will have 10 – 12 children with 1 or 2 members of staff. Some activities will be instructor led and some will be led by our school staff. </a:t>
            </a:r>
          </a:p>
          <a:p>
            <a:pPr algn="ctr"/>
            <a:endParaRPr lang="en-GB" dirty="0">
              <a:latin typeface="Calibri" panose="020F0502020204030204" pitchFamily="34" charset="0"/>
              <a:cs typeface="Calibri" panose="020F0502020204030204" pitchFamily="34" charset="0"/>
            </a:endParaRPr>
          </a:p>
          <a:p>
            <a:pPr algn="ctr"/>
            <a:r>
              <a:rPr lang="en-GB" dirty="0">
                <a:latin typeface="Calibri" panose="020F0502020204030204" pitchFamily="34" charset="0"/>
                <a:cs typeface="Calibri" panose="020F0502020204030204" pitchFamily="34" charset="0"/>
              </a:rPr>
              <a:t>Activities include: raft-building, mega climb, crate stacking, tomahawk throwing, zip wire, leap of faith, go-karts and an adventure course.</a:t>
            </a:r>
          </a:p>
        </p:txBody>
      </p:sp>
      <p:pic>
        <p:nvPicPr>
          <p:cNvPr id="1026" name="Picture 2" descr="Ferny Crofts Crate Stacking">
            <a:extLst>
              <a:ext uri="{FF2B5EF4-FFF2-40B4-BE49-F238E27FC236}">
                <a16:creationId xmlns:a16="http://schemas.microsoft.com/office/drawing/2014/main" id="{7D815FFA-518A-75C1-26A8-7505B8AB5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39" y="1556792"/>
            <a:ext cx="3149881" cy="439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678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63677"/>
            <a:ext cx="3528392" cy="1015663"/>
          </a:xfrm>
          <a:prstGeom prst="rect">
            <a:avLst/>
          </a:prstGeom>
          <a:noFill/>
        </p:spPr>
        <p:txBody>
          <a:bodyPr wrap="square" rtlCol="0">
            <a:spAutoFit/>
          </a:bodyPr>
          <a:lstStyle/>
          <a:p>
            <a:r>
              <a:rPr lang="en-GB" sz="6000" b="1" dirty="0"/>
              <a:t>Activities</a:t>
            </a:r>
          </a:p>
        </p:txBody>
      </p:sp>
      <p:pic>
        <p:nvPicPr>
          <p:cNvPr id="3" name="Picture 2">
            <a:extLst>
              <a:ext uri="{FF2B5EF4-FFF2-40B4-BE49-F238E27FC236}">
                <a16:creationId xmlns:a16="http://schemas.microsoft.com/office/drawing/2014/main" id="{554BAD16-A502-D9A7-247C-BC7FF169A982}"/>
              </a:ext>
            </a:extLst>
          </p:cNvPr>
          <p:cNvPicPr>
            <a:picLocks noChangeAspect="1"/>
          </p:cNvPicPr>
          <p:nvPr/>
        </p:nvPicPr>
        <p:blipFill>
          <a:blip r:embed="rId2"/>
          <a:stretch>
            <a:fillRect/>
          </a:stretch>
        </p:blipFill>
        <p:spPr>
          <a:xfrm>
            <a:off x="327474" y="0"/>
            <a:ext cx="8489051" cy="6858000"/>
          </a:xfrm>
          <a:prstGeom prst="rect">
            <a:avLst/>
          </a:prstGeom>
        </p:spPr>
      </p:pic>
    </p:spTree>
    <p:extLst>
      <p:ext uri="{BB962C8B-B14F-4D97-AF65-F5344CB8AC3E}">
        <p14:creationId xmlns:p14="http://schemas.microsoft.com/office/powerpoint/2010/main" val="170665979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6FFFB91D304642AC6F2B52AC63D0DB" ma:contentTypeVersion="18" ma:contentTypeDescription="Create a new document." ma:contentTypeScope="" ma:versionID="cc5e7bbdad244c941405bf00a0e5a0b9">
  <xsd:schema xmlns:xsd="http://www.w3.org/2001/XMLSchema" xmlns:xs="http://www.w3.org/2001/XMLSchema" xmlns:p="http://schemas.microsoft.com/office/2006/metadata/properties" xmlns:ns2="9d7a5d9d-7bd7-4164-902f-7672ce3cf383" xmlns:ns3="7dbd8056-47aa-47eb-abcb-42290cb99a81" targetNamespace="http://schemas.microsoft.com/office/2006/metadata/properties" ma:root="true" ma:fieldsID="b55c7546913213226c31593790b8b13c" ns2:_="" ns3:_="">
    <xsd:import namespace="9d7a5d9d-7bd7-4164-902f-7672ce3cf383"/>
    <xsd:import namespace="7dbd8056-47aa-47eb-abcb-42290cb99a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a5d9d-7bd7-4164-902f-7672ce3cf3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5d3ca9-34b9-4998-9a20-aed4db4a72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bd8056-47aa-47eb-abcb-42290cb99a8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29354aa-b276-44e7-a219-9f715afce83d}" ma:internalName="TaxCatchAll" ma:showField="CatchAllData" ma:web="7dbd8056-47aa-47eb-abcb-42290cb99a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7a5d9d-7bd7-4164-902f-7672ce3cf383">
      <Terms xmlns="http://schemas.microsoft.com/office/infopath/2007/PartnerControls"/>
    </lcf76f155ced4ddcb4097134ff3c332f>
    <TaxCatchAll xmlns="7dbd8056-47aa-47eb-abcb-42290cb99a8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C71581-762F-49B6-AF28-E2AF0C40C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7a5d9d-7bd7-4164-902f-7672ce3cf383"/>
    <ds:schemaRef ds:uri="7dbd8056-47aa-47eb-abcb-42290cb99a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DBF9E4-6587-4E78-BB3B-8C2363CD0D34}">
  <ds:schemaRefs>
    <ds:schemaRef ds:uri="http://schemas.microsoft.com/office/2006/metadata/properties"/>
    <ds:schemaRef ds:uri="http://schemas.microsoft.com/office/infopath/2007/PartnerControls"/>
    <ds:schemaRef ds:uri="9d7a5d9d-7bd7-4164-902f-7672ce3cf383"/>
    <ds:schemaRef ds:uri="7dbd8056-47aa-47eb-abcb-42290cb99a81"/>
  </ds:schemaRefs>
</ds:datastoreItem>
</file>

<file path=customXml/itemProps3.xml><?xml version="1.0" encoding="utf-8"?>
<ds:datastoreItem xmlns:ds="http://schemas.openxmlformats.org/officeDocument/2006/customXml" ds:itemID="{9F9EE2A7-9FA1-479F-97A0-3129645C4A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884</Words>
  <Application>Microsoft Office PowerPoint</Application>
  <PresentationFormat>On-screen Show (4:3)</PresentationFormat>
  <Paragraphs>113</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&amp;quot</vt:lpstr>
      <vt:lpstr>Arial</vt:lpstr>
      <vt:lpstr>Calibri</vt:lpstr>
      <vt:lpstr>Comic Sans MS</vt:lpstr>
      <vt:lpstr>Garamond</vt:lpstr>
      <vt:lpstr>Wingdings</vt:lpstr>
      <vt:lpstr>Organic</vt:lpstr>
      <vt:lpstr>RESIDENTIAL Wednesday 11th – Friday 13th June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gardner</dc:creator>
  <cp:lastModifiedBy>rdeans</cp:lastModifiedBy>
  <cp:revision>124</cp:revision>
  <cp:lastPrinted>2015-11-10T17:02:09Z</cp:lastPrinted>
  <dcterms:created xsi:type="dcterms:W3CDTF">2013-09-08T12:29:08Z</dcterms:created>
  <dcterms:modified xsi:type="dcterms:W3CDTF">2024-09-13T10:03:48Z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0x010100156FFFB91D304642AC6F2B52AC63D0DB</vt:lpwstr>
  </property>
  <property fmtid="{D5CDD505-2E9C-101B-9397-08002B2CF9AE}" pid="3" name="MediaServiceImageTags">
    <vt:lpwstr/>
  </property>
</Properties>
</file>