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3" r:id="rId5"/>
    <p:sldId id="265" r:id="rId6"/>
    <p:sldId id="350" r:id="rId7"/>
    <p:sldId id="353" r:id="rId8"/>
    <p:sldId id="349" r:id="rId9"/>
    <p:sldId id="352" r:id="rId10"/>
    <p:sldId id="267" r:id="rId11"/>
    <p:sldId id="266" r:id="rId12"/>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0" d="100"/>
          <a:sy n="60" d="100"/>
        </p:scale>
        <p:origin x="2558" y="3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14/06/2023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14/06/2023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14/06/2023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14/06/2023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14/06/2023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14/06/2023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14/06/2023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2" name="Rectangle 11">
            <a:extLst>
              <a:ext uri="{FF2B5EF4-FFF2-40B4-BE49-F238E27FC236}">
                <a16:creationId xmlns:a16="http://schemas.microsoft.com/office/drawing/2014/main" id="{36BB4BC4-4F2F-70F1-B2EE-69BA562A8B58}"/>
              </a:ext>
            </a:extLst>
          </p:cNvPr>
          <p:cNvSpPr/>
          <p:nvPr/>
        </p:nvSpPr>
        <p:spPr>
          <a:xfrm>
            <a:off x="255588" y="1371600"/>
            <a:ext cx="6399212" cy="40513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Welcome to Reading in Year 1!</a:t>
            </a:r>
          </a:p>
          <a:p>
            <a:endParaRPr lang="en-GB" sz="1400" dirty="0">
              <a:solidFill>
                <a:schemeClr val="tx1"/>
              </a:solidFill>
            </a:endParaRPr>
          </a:p>
          <a:p>
            <a:r>
              <a:rPr lang="en-GB" sz="1400" dirty="0">
                <a:solidFill>
                  <a:schemeClr val="tx1"/>
                </a:solidFill>
              </a:rPr>
              <a:t>In Year 1, we understand that oracy is a key ingredient in reading development and consequently there is plenty of book talk going on.</a:t>
            </a:r>
          </a:p>
          <a:p>
            <a:endParaRPr lang="en-GB" sz="1400" dirty="0">
              <a:solidFill>
                <a:schemeClr val="tx1"/>
              </a:solidFill>
            </a:endParaRPr>
          </a:p>
          <a:p>
            <a:r>
              <a:rPr lang="en-GB" sz="1400" dirty="0">
                <a:solidFill>
                  <a:schemeClr val="tx1"/>
                </a:solidFill>
              </a:rPr>
              <a:t> Our aims in Year 1 are to:</a:t>
            </a:r>
          </a:p>
          <a:p>
            <a:endParaRPr lang="en-GB" sz="1400" dirty="0">
              <a:solidFill>
                <a:schemeClr val="tx1"/>
              </a:solidFill>
            </a:endParaRPr>
          </a:p>
          <a:p>
            <a:pPr marL="285750" indent="-285750">
              <a:buFont typeface="Arial" panose="020B0604020202020204" pitchFamily="34" charset="0"/>
              <a:buChar char="•"/>
            </a:pPr>
            <a:r>
              <a:rPr lang="en-GB" sz="1400" kern="1200" dirty="0">
                <a:solidFill>
                  <a:schemeClr val="tx1"/>
                </a:solidFill>
                <a:effectLst/>
                <a:latin typeface="+mn-lt"/>
                <a:ea typeface="+mn-ea"/>
                <a:cs typeface="+mn-cs"/>
              </a:rPr>
              <a:t>ensure that phonics is taught with fidelity</a:t>
            </a:r>
          </a:p>
          <a:p>
            <a:pPr marL="285750" indent="-285750">
              <a:buFont typeface="Arial" panose="020B0604020202020204" pitchFamily="34" charset="0"/>
              <a:buChar char="•"/>
            </a:pPr>
            <a:r>
              <a:rPr lang="en-GB" sz="1400" dirty="0">
                <a:solidFill>
                  <a:schemeClr val="tx1"/>
                </a:solidFill>
              </a:rPr>
              <a:t>e</a:t>
            </a:r>
            <a:r>
              <a:rPr lang="en-GB" sz="1400" kern="1200" dirty="0">
                <a:solidFill>
                  <a:schemeClr val="tx1"/>
                </a:solidFill>
                <a:effectLst/>
                <a:latin typeface="+mn-lt"/>
                <a:ea typeface="+mn-ea"/>
                <a:cs typeface="+mn-cs"/>
              </a:rPr>
              <a:t>nsure pupils are supported to read aloud accurately those books that are consistent with their developing phonic knowledge and that do not require them to use other strategies to work out words.</a:t>
            </a:r>
          </a:p>
          <a:p>
            <a:pPr marL="285750" indent="-285750">
              <a:buFont typeface="Arial" panose="020B0604020202020204" pitchFamily="34" charset="0"/>
              <a:buChar char="•"/>
            </a:pPr>
            <a:r>
              <a:rPr lang="en-GB" sz="1400" dirty="0">
                <a:solidFill>
                  <a:schemeClr val="tx1"/>
                </a:solidFill>
              </a:rPr>
              <a:t>e</a:t>
            </a:r>
            <a:r>
              <a:rPr lang="en-GB" sz="1400" kern="1200" dirty="0">
                <a:solidFill>
                  <a:schemeClr val="tx1"/>
                </a:solidFill>
                <a:effectLst/>
                <a:latin typeface="+mn-lt"/>
                <a:ea typeface="+mn-ea"/>
                <a:cs typeface="+mn-cs"/>
              </a:rPr>
              <a:t>nsure pupils who have learnt how to decode develop fluency through regular and monitored reading, and texts are read aloud to pupils who are unable to decode</a:t>
            </a:r>
          </a:p>
          <a:p>
            <a:pPr marL="285750" indent="-285750">
              <a:buFont typeface="Arial" panose="020B0604020202020204" pitchFamily="34" charset="0"/>
              <a:buChar char="•"/>
            </a:pPr>
            <a:r>
              <a:rPr lang="en-GB" sz="1400" dirty="0">
                <a:solidFill>
                  <a:schemeClr val="tx1"/>
                </a:solidFill>
              </a:rPr>
              <a:t>develop </a:t>
            </a:r>
            <a:r>
              <a:rPr lang="en-GB" sz="1400" kern="1200" dirty="0">
                <a:solidFill>
                  <a:schemeClr val="tx1"/>
                </a:solidFill>
                <a:effectLst/>
                <a:latin typeface="+mn-lt"/>
                <a:ea typeface="+mn-ea"/>
                <a:cs typeface="+mn-cs"/>
              </a:rPr>
              <a:t>pupils’ ability to read aloud with prosody to support the development of pupils’ language and vocabulary</a:t>
            </a:r>
          </a:p>
          <a:p>
            <a:pPr marL="285750" indent="-285750">
              <a:buFont typeface="Arial" panose="020B0604020202020204" pitchFamily="34" charset="0"/>
              <a:buChar char="•"/>
            </a:pPr>
            <a:r>
              <a:rPr lang="en-GB" sz="1400" dirty="0">
                <a:solidFill>
                  <a:schemeClr val="tx1"/>
                </a:solidFill>
              </a:rPr>
              <a:t>encourage children to talk about the books we read with confidence.</a:t>
            </a:r>
            <a:endParaRPr lang="en-GB" sz="1400" kern="1200" dirty="0">
              <a:solidFill>
                <a:schemeClr val="tx1"/>
              </a:solidFill>
              <a:effectLst/>
              <a:latin typeface="+mn-lt"/>
              <a:ea typeface="+mn-ea"/>
              <a:cs typeface="+mn-cs"/>
            </a:endParaRPr>
          </a:p>
          <a:p>
            <a:pPr marL="285750" indent="-285750">
              <a:buFont typeface="Arial" panose="020B0604020202020204" pitchFamily="34" charset="0"/>
              <a:buChar char="•"/>
            </a:pPr>
            <a:endParaRPr lang="en-GB" sz="1400" kern="1200" dirty="0">
              <a:solidFill>
                <a:schemeClr val="tx1"/>
              </a:solidFill>
              <a:effectLst/>
              <a:latin typeface="+mn-lt"/>
              <a:ea typeface="+mn-ea"/>
              <a:cs typeface="+mn-cs"/>
            </a:endParaRPr>
          </a:p>
        </p:txBody>
      </p:sp>
      <p:pic>
        <p:nvPicPr>
          <p:cNvPr id="1026" name="Picture 2">
            <a:extLst>
              <a:ext uri="{FF2B5EF4-FFF2-40B4-BE49-F238E27FC236}">
                <a16:creationId xmlns:a16="http://schemas.microsoft.com/office/drawing/2014/main" id="{ACBEE37D-8404-558C-E045-367B0BDA30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102" t="1516" r="4764" b="1769"/>
          <a:stretch/>
        </p:blipFill>
        <p:spPr bwMode="auto">
          <a:xfrm>
            <a:off x="292893" y="5539521"/>
            <a:ext cx="3162301" cy="40513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C2D7C70-CA4A-B12B-74D9-A71D48E7F4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1561" y="5539520"/>
            <a:ext cx="3038474" cy="4051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08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3" name="Rectangle 2">
            <a:extLst>
              <a:ext uri="{FF2B5EF4-FFF2-40B4-BE49-F238E27FC236}">
                <a16:creationId xmlns:a16="http://schemas.microsoft.com/office/drawing/2014/main" id="{189422E5-5996-D99F-E4F5-DC9F94305130}"/>
              </a:ext>
            </a:extLst>
          </p:cNvPr>
          <p:cNvSpPr/>
          <p:nvPr/>
        </p:nvSpPr>
        <p:spPr>
          <a:xfrm>
            <a:off x="172244" y="1270250"/>
            <a:ext cx="6513512" cy="4432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Which phonics programme do we follow?</a:t>
            </a:r>
          </a:p>
          <a:p>
            <a:endParaRPr lang="en-GB" sz="1400" dirty="0">
              <a:solidFill>
                <a:schemeClr val="tx1"/>
              </a:solidFill>
            </a:endParaRPr>
          </a:p>
          <a:p>
            <a:r>
              <a:rPr lang="en-GB" sz="1400" dirty="0">
                <a:solidFill>
                  <a:schemeClr val="tx1"/>
                </a:solidFill>
              </a:rPr>
              <a:t>We use Little </a:t>
            </a:r>
            <a:r>
              <a:rPr lang="en-GB" sz="1400" dirty="0" err="1">
                <a:solidFill>
                  <a:schemeClr val="tx1"/>
                </a:solidFill>
              </a:rPr>
              <a:t>Wandle</a:t>
            </a:r>
            <a:r>
              <a:rPr lang="en-GB" sz="1400" dirty="0">
                <a:solidFill>
                  <a:schemeClr val="tx1"/>
                </a:solidFill>
              </a:rPr>
              <a:t>, which is a DfE approved phonics programme.</a:t>
            </a:r>
          </a:p>
          <a:p>
            <a:r>
              <a:rPr lang="en-GB" sz="1400" dirty="0">
                <a:solidFill>
                  <a:schemeClr val="tx1"/>
                </a:solidFill>
              </a:rPr>
              <a:t>We chose this particular programme after much research. </a:t>
            </a:r>
            <a:r>
              <a:rPr lang="en-GB" sz="1400" i="0" kern="1200" dirty="0">
                <a:solidFill>
                  <a:schemeClr val="tx1"/>
                </a:solidFill>
                <a:effectLst/>
                <a:ea typeface="+mn-ea"/>
                <a:cs typeface="+mn-cs"/>
              </a:rPr>
              <a:t>We knew that part of the pathway to effectively developing </a:t>
            </a:r>
            <a:r>
              <a:rPr lang="en-GB" sz="1400" dirty="0">
                <a:solidFill>
                  <a:schemeClr val="tx1"/>
                </a:solidFill>
              </a:rPr>
              <a:t>r</a:t>
            </a:r>
            <a:r>
              <a:rPr lang="en-GB" sz="1400" i="0" kern="1200" dirty="0">
                <a:solidFill>
                  <a:schemeClr val="tx1"/>
                </a:solidFill>
                <a:effectLst/>
                <a:ea typeface="+mn-ea"/>
                <a:cs typeface="+mn-cs"/>
              </a:rPr>
              <a:t>eading involves a well-implemented approach to teaching phonics.   </a:t>
            </a:r>
            <a:endParaRPr lang="en-GB" sz="1400" dirty="0">
              <a:solidFill>
                <a:schemeClr val="tx1"/>
              </a:solidFill>
            </a:endParaRPr>
          </a:p>
          <a:p>
            <a:r>
              <a:rPr lang="en-GB" sz="1400" dirty="0">
                <a:solidFill>
                  <a:schemeClr val="tx1"/>
                </a:solidFill>
              </a:rPr>
              <a:t>We read the Simple View of Reading (SVOR) by Gough and </a:t>
            </a:r>
            <a:r>
              <a:rPr lang="en-GB" sz="1400" dirty="0" err="1">
                <a:solidFill>
                  <a:schemeClr val="tx1"/>
                </a:solidFill>
              </a:rPr>
              <a:t>Tunmer</a:t>
            </a:r>
            <a:r>
              <a:rPr lang="en-GB" sz="1400" dirty="0">
                <a:solidFill>
                  <a:schemeClr val="tx1"/>
                </a:solidFill>
              </a:rPr>
              <a:t> and considered how we would approach phonics at our school. </a:t>
            </a:r>
            <a:r>
              <a:rPr lang="en-GB" sz="1400" i="0" kern="1200" dirty="0">
                <a:solidFill>
                  <a:schemeClr val="tx1"/>
                </a:solidFill>
                <a:effectLst/>
                <a:ea typeface="+mn-ea"/>
                <a:cs typeface="+mn-cs"/>
              </a:rPr>
              <a:t>The SVOR informs the current government policy on this aspect of early reading teaching. We chose Little </a:t>
            </a:r>
            <a:r>
              <a:rPr lang="en-GB" sz="1400" i="0" kern="1200" dirty="0" err="1">
                <a:solidFill>
                  <a:schemeClr val="tx1"/>
                </a:solidFill>
                <a:effectLst/>
                <a:ea typeface="+mn-ea"/>
                <a:cs typeface="+mn-cs"/>
              </a:rPr>
              <a:t>Wandle</a:t>
            </a:r>
            <a:r>
              <a:rPr lang="en-GB" sz="1400" i="0" kern="1200" dirty="0">
                <a:solidFill>
                  <a:schemeClr val="tx1"/>
                </a:solidFill>
                <a:effectLst/>
                <a:ea typeface="+mn-ea"/>
                <a:cs typeface="+mn-cs"/>
              </a:rPr>
              <a:t> </a:t>
            </a:r>
            <a:r>
              <a:rPr lang="en-GB" sz="1400" dirty="0">
                <a:solidFill>
                  <a:schemeClr val="tx1"/>
                </a:solidFill>
              </a:rPr>
              <a:t>as our programme because it stood out</a:t>
            </a:r>
            <a:r>
              <a:rPr lang="en-US" sz="1400" b="0" i="0" dirty="0">
                <a:solidFill>
                  <a:srgbClr val="000000"/>
                </a:solidFill>
                <a:effectLst/>
              </a:rPr>
              <a:t>: the expectations set out by Little </a:t>
            </a:r>
            <a:r>
              <a:rPr lang="en-US" sz="1400" b="0" i="0" dirty="0" err="1">
                <a:solidFill>
                  <a:srgbClr val="000000"/>
                </a:solidFill>
                <a:effectLst/>
              </a:rPr>
              <a:t>Wandle</a:t>
            </a:r>
            <a:r>
              <a:rPr lang="en-US" sz="1400" b="0" i="0" dirty="0">
                <a:solidFill>
                  <a:srgbClr val="000000"/>
                </a:solidFill>
                <a:effectLst/>
              </a:rPr>
              <a:t> are high. And expectations should be high! We want all children to achieve well in phonics as a springboard to their future success as readers.</a:t>
            </a:r>
          </a:p>
          <a:p>
            <a:endParaRPr lang="en-US" sz="1400" kern="1200" dirty="0">
              <a:solidFill>
                <a:srgbClr val="000000"/>
              </a:solidFill>
              <a:ea typeface="+mn-ea"/>
              <a:cs typeface="+mn-cs"/>
            </a:endParaRPr>
          </a:p>
          <a:p>
            <a:r>
              <a:rPr lang="en-US" sz="1400" b="1" i="0" dirty="0">
                <a:solidFill>
                  <a:srgbClr val="000000"/>
                </a:solidFill>
                <a:effectLst/>
              </a:rPr>
              <a:t>The impact is that we have a high quality, government approved, phonics </a:t>
            </a:r>
            <a:r>
              <a:rPr lang="en-US" sz="1400" b="1" i="0" dirty="0" err="1">
                <a:solidFill>
                  <a:srgbClr val="000000"/>
                </a:solidFill>
                <a:effectLst/>
              </a:rPr>
              <a:t>programme</a:t>
            </a:r>
            <a:r>
              <a:rPr lang="en-US" sz="1400" b="1" i="0" dirty="0">
                <a:solidFill>
                  <a:srgbClr val="000000"/>
                </a:solidFill>
                <a:effectLst/>
              </a:rPr>
              <a:t> that sets high expectations.</a:t>
            </a:r>
          </a:p>
          <a:p>
            <a:endParaRPr lang="en-US" sz="1400" b="1" dirty="0">
              <a:solidFill>
                <a:srgbClr val="000000"/>
              </a:solidFill>
            </a:endParaRPr>
          </a:p>
          <a:p>
            <a:endParaRPr lang="en-US" sz="1400" b="1" i="0" dirty="0">
              <a:solidFill>
                <a:srgbClr val="000000"/>
              </a:solidFill>
              <a:effectLst/>
            </a:endParaRPr>
          </a:p>
          <a:p>
            <a:endParaRPr lang="en-US" sz="1400" b="1" kern="1200" dirty="0">
              <a:solidFill>
                <a:srgbClr val="000000"/>
              </a:solidFill>
              <a:ea typeface="+mn-ea"/>
              <a:cs typeface="+mn-cs"/>
            </a:endParaRPr>
          </a:p>
          <a:p>
            <a:endParaRPr lang="en-US" sz="1400" b="1" i="0" dirty="0">
              <a:solidFill>
                <a:srgbClr val="000000"/>
              </a:solidFill>
              <a:effectLst/>
            </a:endParaRPr>
          </a:p>
        </p:txBody>
      </p:sp>
      <p:sp>
        <p:nvSpPr>
          <p:cNvPr id="6" name="Rectangle 5">
            <a:extLst>
              <a:ext uri="{FF2B5EF4-FFF2-40B4-BE49-F238E27FC236}">
                <a16:creationId xmlns:a16="http://schemas.microsoft.com/office/drawing/2014/main" id="{53A40416-8DC9-BDE5-AB78-7F0E9E6A20EC}"/>
              </a:ext>
            </a:extLst>
          </p:cNvPr>
          <p:cNvSpPr/>
          <p:nvPr/>
        </p:nvSpPr>
        <p:spPr>
          <a:xfrm>
            <a:off x="172244" y="5806471"/>
            <a:ext cx="6513512" cy="3989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What does a reading session look like in Year 1?</a:t>
            </a:r>
          </a:p>
          <a:p>
            <a:pPr algn="ctr"/>
            <a:endParaRPr lang="en-GB" sz="1400" dirty="0">
              <a:solidFill>
                <a:schemeClr val="tx1"/>
              </a:solidFill>
            </a:endParaRPr>
          </a:p>
          <a:p>
            <a:r>
              <a:rPr lang="en-GB" sz="1400" dirty="0">
                <a:solidFill>
                  <a:schemeClr val="tx1"/>
                </a:solidFill>
              </a:rPr>
              <a:t>Children read three times every week with an adult.</a:t>
            </a:r>
          </a:p>
          <a:p>
            <a:r>
              <a:rPr lang="en-GB" sz="1400" dirty="0">
                <a:solidFill>
                  <a:schemeClr val="tx1"/>
                </a:solidFill>
              </a:rPr>
              <a:t>The three sessions:</a:t>
            </a:r>
          </a:p>
          <a:p>
            <a:endParaRPr lang="en-GB" sz="1400" dirty="0">
              <a:solidFill>
                <a:schemeClr val="tx1"/>
              </a:solidFill>
            </a:endParaRPr>
          </a:p>
          <a:p>
            <a:r>
              <a:rPr lang="en-GB" sz="1400" b="1" dirty="0">
                <a:solidFill>
                  <a:schemeClr val="tx1"/>
                </a:solidFill>
              </a:rPr>
              <a:t>Session 1: Decoding</a:t>
            </a:r>
          </a:p>
          <a:p>
            <a:r>
              <a:rPr lang="en-GB" sz="1400" dirty="0">
                <a:solidFill>
                  <a:schemeClr val="tx1"/>
                </a:solidFill>
              </a:rPr>
              <a:t>In this session, the focus is purely on phonic strategies to ‘break the code’ in order to read the word. We look at GPCs also, specific words or tricky words that need additional practice.</a:t>
            </a:r>
          </a:p>
          <a:p>
            <a:endParaRPr lang="en-GB" sz="1400" dirty="0">
              <a:solidFill>
                <a:schemeClr val="tx1"/>
              </a:solidFill>
            </a:endParaRPr>
          </a:p>
          <a:p>
            <a:r>
              <a:rPr lang="en-GB" sz="1400" b="1" dirty="0">
                <a:solidFill>
                  <a:schemeClr val="tx1"/>
                </a:solidFill>
              </a:rPr>
              <a:t>Session 2: Prosody</a:t>
            </a:r>
          </a:p>
          <a:p>
            <a:r>
              <a:rPr lang="en-GB" sz="1400" dirty="0">
                <a:solidFill>
                  <a:schemeClr val="tx1"/>
                </a:solidFill>
              </a:rPr>
              <a:t>We challenge the children to use an expressive voice. We discuss how our voices change depending on what we want our listener to understand from our reading.</a:t>
            </a:r>
          </a:p>
          <a:p>
            <a:endParaRPr lang="en-GB" sz="1400" b="1" dirty="0">
              <a:solidFill>
                <a:schemeClr val="tx1"/>
              </a:solidFill>
            </a:endParaRPr>
          </a:p>
          <a:p>
            <a:r>
              <a:rPr lang="en-GB" sz="1400" b="1" dirty="0">
                <a:solidFill>
                  <a:schemeClr val="tx1"/>
                </a:solidFill>
              </a:rPr>
              <a:t>Session 3: Comprehension</a:t>
            </a:r>
          </a:p>
          <a:p>
            <a:r>
              <a:rPr lang="en-GB" sz="1400" dirty="0">
                <a:solidFill>
                  <a:schemeClr val="tx1"/>
                </a:solidFill>
              </a:rPr>
              <a:t>Our talk around the text supports the children’s understanding. We ask simple questions about the main ideas. In this session, we use the pictures to support our reading experience.</a:t>
            </a:r>
          </a:p>
        </p:txBody>
      </p:sp>
      <p:pic>
        <p:nvPicPr>
          <p:cNvPr id="7" name="Picture 6" descr="A picture containing text, font, logo, design&#10;&#10;Description automatically generated">
            <a:extLst>
              <a:ext uri="{FF2B5EF4-FFF2-40B4-BE49-F238E27FC236}">
                <a16:creationId xmlns:a16="http://schemas.microsoft.com/office/drawing/2014/main" id="{697EDF8B-D87B-F3A6-BBE5-A0F125BC9A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625621"/>
            <a:ext cx="1908175" cy="901408"/>
          </a:xfrm>
          <a:prstGeom prst="rect">
            <a:avLst/>
          </a:prstGeom>
        </p:spPr>
      </p:pic>
    </p:spTree>
    <p:extLst>
      <p:ext uri="{BB962C8B-B14F-4D97-AF65-F5344CB8AC3E}">
        <p14:creationId xmlns:p14="http://schemas.microsoft.com/office/powerpoint/2010/main" val="1872962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2" name="Rectangle 11">
            <a:extLst>
              <a:ext uri="{FF2B5EF4-FFF2-40B4-BE49-F238E27FC236}">
                <a16:creationId xmlns:a16="http://schemas.microsoft.com/office/drawing/2014/main" id="{36BB4BC4-4F2F-70F1-B2EE-69BA562A8B58}"/>
              </a:ext>
            </a:extLst>
          </p:cNvPr>
          <p:cNvSpPr/>
          <p:nvPr/>
        </p:nvSpPr>
        <p:spPr>
          <a:xfrm>
            <a:off x="255588" y="1371600"/>
            <a:ext cx="6323012" cy="3581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Which phases to Year 1 learn?</a:t>
            </a:r>
          </a:p>
          <a:p>
            <a:pPr algn="ctr"/>
            <a:endParaRPr lang="en-GB" sz="1400" b="1" kern="1200" dirty="0">
              <a:solidFill>
                <a:schemeClr val="tx1"/>
              </a:solidFill>
              <a:effectLst/>
              <a:ea typeface="+mn-ea"/>
              <a:cs typeface="+mn-cs"/>
            </a:endParaRPr>
          </a:p>
          <a:p>
            <a:r>
              <a:rPr lang="en-GB" sz="1400" dirty="0">
                <a:solidFill>
                  <a:schemeClr val="tx1"/>
                </a:solidFill>
              </a:rPr>
              <a:t>In the first part of the year, Little </a:t>
            </a:r>
            <a:r>
              <a:rPr lang="en-GB" sz="1400" dirty="0" err="1">
                <a:solidFill>
                  <a:schemeClr val="tx1"/>
                </a:solidFill>
              </a:rPr>
              <a:t>Wandle</a:t>
            </a:r>
            <a:r>
              <a:rPr lang="en-GB" sz="1400" dirty="0">
                <a:solidFill>
                  <a:schemeClr val="tx1"/>
                </a:solidFill>
              </a:rPr>
              <a:t> provides a recap of Phase 3 and Phase 4 so that all children are ready to progress to Phase 5 by the second part of the Autumn Term.</a:t>
            </a:r>
          </a:p>
          <a:p>
            <a:pPr fontAlgn="base"/>
            <a:r>
              <a:rPr lang="en-US" sz="1400" b="0" i="0" dirty="0">
                <a:solidFill>
                  <a:srgbClr val="333333"/>
                </a:solidFill>
                <a:effectLst/>
              </a:rPr>
              <a:t>Phase 5 generally takes children the whole of Year 1.  </a:t>
            </a:r>
            <a:r>
              <a:rPr lang="en-US" sz="1400" dirty="0">
                <a:solidFill>
                  <a:srgbClr val="333333"/>
                </a:solidFill>
              </a:rPr>
              <a:t>We</a:t>
            </a:r>
            <a:r>
              <a:rPr lang="en-US" sz="1400" b="0" i="0" dirty="0">
                <a:solidFill>
                  <a:srgbClr val="333333"/>
                </a:solidFill>
                <a:effectLst/>
              </a:rPr>
              <a:t> introduce alternative spellings for sounds, like ‘</a:t>
            </a:r>
            <a:r>
              <a:rPr lang="en-US" sz="1400" b="0" i="0" dirty="0" err="1">
                <a:solidFill>
                  <a:srgbClr val="333333"/>
                </a:solidFill>
                <a:effectLst/>
              </a:rPr>
              <a:t>igh</a:t>
            </a:r>
            <a:r>
              <a:rPr lang="en-US" sz="1400" b="0" i="0" dirty="0">
                <a:solidFill>
                  <a:srgbClr val="333333"/>
                </a:solidFill>
                <a:effectLst/>
              </a:rPr>
              <a:t>’. </a:t>
            </a:r>
            <a:r>
              <a:rPr lang="en-US" sz="1400" dirty="0">
                <a:solidFill>
                  <a:srgbClr val="333333"/>
                </a:solidFill>
              </a:rPr>
              <a:t>C</a:t>
            </a:r>
            <a:r>
              <a:rPr lang="en-US" sz="1400" b="0" i="0" dirty="0">
                <a:solidFill>
                  <a:srgbClr val="333333"/>
                </a:solidFill>
                <a:effectLst/>
              </a:rPr>
              <a:t>hildren master these in reading first, and as their fluency develops, we begin to see them using them correctly in spelling.</a:t>
            </a:r>
          </a:p>
          <a:p>
            <a:pPr fontAlgn="base"/>
            <a:r>
              <a:rPr lang="en-US" sz="1400" b="0" i="0" dirty="0">
                <a:solidFill>
                  <a:srgbClr val="333333"/>
                </a:solidFill>
                <a:effectLst/>
              </a:rPr>
              <a:t>Children learn new graphemes (different ways of spelling each sound) and alternative pronunciations for these: for example, learning that the grapheme ‘ow’ makes a different sound in ‘snow’ and ‘cow’. </a:t>
            </a:r>
          </a:p>
          <a:p>
            <a:pPr fontAlgn="base"/>
            <a:r>
              <a:rPr lang="en-US" sz="1400" i="0" dirty="0">
                <a:solidFill>
                  <a:srgbClr val="333333"/>
                </a:solidFill>
                <a:effectLst/>
              </a:rPr>
              <a:t>They should become quicker at blending, and start to do it automatically.</a:t>
            </a:r>
          </a:p>
          <a:p>
            <a:pPr fontAlgn="base"/>
            <a:r>
              <a:rPr lang="en-US" sz="1400" b="0" i="0" dirty="0">
                <a:solidFill>
                  <a:srgbClr val="333333"/>
                </a:solidFill>
                <a:effectLst/>
              </a:rPr>
              <a:t>They learn about split digraphs, such as the a-e in ‘name.’</a:t>
            </a:r>
          </a:p>
          <a:p>
            <a:pPr fontAlgn="base"/>
            <a:r>
              <a:rPr lang="en-US" sz="1400" b="0" i="0" dirty="0">
                <a:solidFill>
                  <a:srgbClr val="333333"/>
                </a:solidFill>
                <a:effectLst/>
              </a:rPr>
              <a:t>They’ll start to choose the right graphemes when spelling, and will learn more tricky words, including ‘people,’ ‘water’ and ‘friend’. They also learn one new phoneme: /</a:t>
            </a:r>
            <a:r>
              <a:rPr lang="en-US" sz="1400" b="0" i="0" dirty="0" err="1">
                <a:solidFill>
                  <a:srgbClr val="333333"/>
                </a:solidFill>
                <a:effectLst/>
              </a:rPr>
              <a:t>zh</a:t>
            </a:r>
            <a:r>
              <a:rPr lang="en-US" sz="1400" b="0" i="0" dirty="0">
                <a:solidFill>
                  <a:srgbClr val="333333"/>
                </a:solidFill>
                <a:effectLst/>
              </a:rPr>
              <a:t>/, as in ‘treasure.’</a:t>
            </a:r>
            <a:endParaRPr lang="en-GB" sz="1400" kern="1200" dirty="0">
              <a:solidFill>
                <a:schemeClr val="tx1"/>
              </a:solidFill>
              <a:effectLst/>
              <a:ea typeface="+mn-ea"/>
              <a:cs typeface="+mn-cs"/>
            </a:endParaRPr>
          </a:p>
        </p:txBody>
      </p:sp>
      <p:sp>
        <p:nvSpPr>
          <p:cNvPr id="2" name="Rectangle 1">
            <a:extLst>
              <a:ext uri="{FF2B5EF4-FFF2-40B4-BE49-F238E27FC236}">
                <a16:creationId xmlns:a16="http://schemas.microsoft.com/office/drawing/2014/main" id="{DC936DF1-57A8-6CE1-E1A3-E551C368A2B2}"/>
              </a:ext>
            </a:extLst>
          </p:cNvPr>
          <p:cNvSpPr/>
          <p:nvPr/>
        </p:nvSpPr>
        <p:spPr>
          <a:xfrm>
            <a:off x="255588" y="8026400"/>
            <a:ext cx="6323012" cy="15586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What’s a sound button?</a:t>
            </a:r>
          </a:p>
          <a:p>
            <a:r>
              <a:rPr lang="en-US" sz="1400" b="0" i="0" dirty="0">
                <a:solidFill>
                  <a:srgbClr val="202124"/>
                </a:solidFill>
                <a:effectLst/>
              </a:rPr>
              <a:t>Sound buttons are </a:t>
            </a:r>
            <a:r>
              <a:rPr lang="en-US" sz="1400" b="0" i="0" dirty="0">
                <a:solidFill>
                  <a:srgbClr val="040C28"/>
                </a:solidFill>
                <a:effectLst/>
              </a:rPr>
              <a:t>visual cues to help children break up a word into graphemes</a:t>
            </a:r>
            <a:r>
              <a:rPr lang="en-US" sz="1400" b="0" i="0" dirty="0">
                <a:solidFill>
                  <a:srgbClr val="202124"/>
                </a:solidFill>
                <a:effectLst/>
              </a:rPr>
              <a:t>. </a:t>
            </a:r>
            <a:r>
              <a:rPr lang="en-US" sz="1400" b="0" i="0" dirty="0">
                <a:solidFill>
                  <a:srgbClr val="333333"/>
                </a:solidFill>
                <a:effectLst/>
              </a:rPr>
              <a:t>Sound buttons are circles or spots that can be written underneath a sound to support reading. When you touch the sound button you then practice saying the sound aloud. This method fits into the phonics phases and tricky words section of the curriculum. </a:t>
            </a:r>
            <a:endParaRPr lang="en-GB" sz="1400" b="1" i="0" dirty="0">
              <a:solidFill>
                <a:schemeClr val="tx1"/>
              </a:solidFill>
              <a:effectLst/>
            </a:endParaRPr>
          </a:p>
        </p:txBody>
      </p:sp>
      <p:pic>
        <p:nvPicPr>
          <p:cNvPr id="4" name="Picture 2" descr="Big Cat Phonics for Little Wandle Letters and Sounds Revised - Grapheme  Chart for Year 1: Phases 2, 3 and 5 For Year 1 | Badger Learning">
            <a:extLst>
              <a:ext uri="{FF2B5EF4-FFF2-40B4-BE49-F238E27FC236}">
                <a16:creationId xmlns:a16="http://schemas.microsoft.com/office/drawing/2014/main" id="{EC3678FE-DF18-0BF0-634B-83B6C21021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5158521"/>
            <a:ext cx="3910012" cy="2744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998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6" name="Rectangle 5">
            <a:extLst>
              <a:ext uri="{FF2B5EF4-FFF2-40B4-BE49-F238E27FC236}">
                <a16:creationId xmlns:a16="http://schemas.microsoft.com/office/drawing/2014/main" id="{AEFD0A0C-5BBF-52D9-C0DC-E738F1D6083B}"/>
              </a:ext>
            </a:extLst>
          </p:cNvPr>
          <p:cNvSpPr/>
          <p:nvPr/>
        </p:nvSpPr>
        <p:spPr>
          <a:xfrm>
            <a:off x="260348" y="5562102"/>
            <a:ext cx="3087500" cy="40243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What happens if children aren’t ‘getting it’?</a:t>
            </a:r>
          </a:p>
          <a:p>
            <a:pPr algn="ctr"/>
            <a:endParaRPr lang="en-GB" sz="1400" b="1" dirty="0">
              <a:solidFill>
                <a:schemeClr val="tx1"/>
              </a:solidFill>
            </a:endParaRPr>
          </a:p>
          <a:p>
            <a:r>
              <a:rPr lang="en-GB" sz="1400" dirty="0">
                <a:solidFill>
                  <a:schemeClr val="tx1"/>
                </a:solidFill>
              </a:rPr>
              <a:t>Our heat mat assessments diagnose the exact strand the needs additional support; this could be the child’s knowledge of GPCs, word reading, blending, tricky words or </a:t>
            </a:r>
            <a:r>
              <a:rPr lang="en-GB" sz="1400" dirty="0" err="1">
                <a:solidFill>
                  <a:schemeClr val="tx1"/>
                </a:solidFill>
              </a:rPr>
              <a:t>automacity</a:t>
            </a:r>
            <a:r>
              <a:rPr lang="en-GB" sz="1400" dirty="0">
                <a:solidFill>
                  <a:schemeClr val="tx1"/>
                </a:solidFill>
              </a:rPr>
              <a:t> (their ability to read the word in their head or immediately by sight).</a:t>
            </a:r>
          </a:p>
          <a:p>
            <a:endParaRPr lang="en-GB" sz="1400" dirty="0">
              <a:solidFill>
                <a:schemeClr val="tx1"/>
              </a:solidFill>
            </a:endParaRPr>
          </a:p>
          <a:p>
            <a:r>
              <a:rPr lang="en-GB" sz="1400" dirty="0">
                <a:solidFill>
                  <a:schemeClr val="tx1"/>
                </a:solidFill>
              </a:rPr>
              <a:t>From this, we provide children with 1:1 catch up sessions each afternoon.</a:t>
            </a:r>
          </a:p>
          <a:p>
            <a:endParaRPr lang="en-GB" sz="1400" dirty="0">
              <a:solidFill>
                <a:schemeClr val="tx1"/>
              </a:solidFill>
            </a:endParaRPr>
          </a:p>
          <a:p>
            <a:r>
              <a:rPr lang="en-GB" sz="1400" dirty="0">
                <a:solidFill>
                  <a:schemeClr val="tx1"/>
                </a:solidFill>
              </a:rPr>
              <a:t>Our phonics tracking and intervention provision shows how well we know our children.</a:t>
            </a:r>
          </a:p>
        </p:txBody>
      </p:sp>
      <p:pic>
        <p:nvPicPr>
          <p:cNvPr id="1026" name="Picture 2" descr="Image preview">
            <a:extLst>
              <a:ext uri="{FF2B5EF4-FFF2-40B4-BE49-F238E27FC236}">
                <a16:creationId xmlns:a16="http://schemas.microsoft.com/office/drawing/2014/main" id="{C613171A-C709-D1A9-19FD-F2B6289941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0154" y="5558150"/>
            <a:ext cx="3028950" cy="40243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AE0FD0FA-3A96-E928-32E0-F745559A4F41}"/>
              </a:ext>
            </a:extLst>
          </p:cNvPr>
          <p:cNvGraphicFramePr>
            <a:graphicFrameLocks noGrp="1"/>
          </p:cNvGraphicFramePr>
          <p:nvPr>
            <p:extLst>
              <p:ext uri="{D42A27DB-BD31-4B8C-83A1-F6EECF244321}">
                <p14:modId xmlns:p14="http://schemas.microsoft.com/office/powerpoint/2010/main" val="688584791"/>
              </p:ext>
            </p:extLst>
          </p:nvPr>
        </p:nvGraphicFramePr>
        <p:xfrm>
          <a:off x="174307" y="1267665"/>
          <a:ext cx="5915025" cy="4037174"/>
        </p:xfrm>
        <a:graphic>
          <a:graphicData uri="http://schemas.openxmlformats.org/drawingml/2006/table">
            <a:tbl>
              <a:tblPr firstRow="1" firstCol="1" lastRow="1" lastCol="1" bandRow="1" bandCol="1">
                <a:tableStyleId>{5C22544A-7EE6-4342-B048-85BDC9FD1C3A}</a:tableStyleId>
              </a:tblPr>
              <a:tblGrid>
                <a:gridCol w="5915025">
                  <a:extLst>
                    <a:ext uri="{9D8B030D-6E8A-4147-A177-3AD203B41FA5}">
                      <a16:colId xmlns:a16="http://schemas.microsoft.com/office/drawing/2014/main" val="4193364685"/>
                    </a:ext>
                  </a:extLst>
                </a:gridCol>
              </a:tblGrid>
              <a:tr h="527428">
                <a:tc>
                  <a:txBody>
                    <a:bodyPr/>
                    <a:lstStyle/>
                    <a:p>
                      <a:pPr marL="0" indent="0" algn="ctr">
                        <a:buFont typeface="Arial" panose="020B0604020202020204" pitchFamily="34" charset="0"/>
                        <a:buNone/>
                      </a:pPr>
                      <a:r>
                        <a:rPr lang="en-GB" sz="1800" b="1" dirty="0">
                          <a:solidFill>
                            <a:schemeClr val="tx1"/>
                          </a:solidFill>
                          <a:effectLst/>
                        </a:rPr>
                        <a:t>Year 1 End of Year Expectations</a:t>
                      </a:r>
                    </a:p>
                    <a:p>
                      <a:pPr marL="0" indent="0" algn="l">
                        <a:buFont typeface="Arial" panose="020B0604020202020204" pitchFamily="34" charset="0"/>
                        <a:buNone/>
                      </a:pPr>
                      <a:endParaRPr lang="en-GB" sz="1800" b="0" dirty="0">
                        <a:solidFill>
                          <a:schemeClr val="tx1"/>
                        </a:solidFill>
                        <a:effectLst/>
                      </a:endParaRPr>
                    </a:p>
                    <a:p>
                      <a:pPr marL="285750" indent="-285750" algn="l">
                        <a:buFont typeface="Arial" panose="020B0604020202020204" pitchFamily="34" charset="0"/>
                        <a:buChar char="•"/>
                      </a:pPr>
                      <a:r>
                        <a:rPr lang="en-GB" sz="1800" b="0" dirty="0">
                          <a:solidFill>
                            <a:schemeClr val="tx1"/>
                          </a:solidFill>
                          <a:effectLst/>
                        </a:rPr>
                        <a:t>Read accurately by blending the sounds in words that contain the common graphemes for all 40+ phonemes.</a:t>
                      </a:r>
                      <a:endParaRPr lang="en-GB"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53" marR="68553" marT="0" marB="0">
                    <a:solidFill>
                      <a:schemeClr val="bg1"/>
                    </a:solidFill>
                  </a:tcPr>
                </a:tc>
                <a:extLst>
                  <a:ext uri="{0D108BD9-81ED-4DB2-BD59-A6C34878D82A}">
                    <a16:rowId xmlns:a16="http://schemas.microsoft.com/office/drawing/2014/main" val="1662205790"/>
                  </a:ext>
                </a:extLst>
              </a:tr>
              <a:tr h="527428">
                <a:tc>
                  <a:txBody>
                    <a:bodyPr/>
                    <a:lstStyle/>
                    <a:p>
                      <a:pPr marL="285750" indent="-285750" algn="l">
                        <a:buFont typeface="Arial" panose="020B0604020202020204" pitchFamily="34" charset="0"/>
                        <a:buChar char="•"/>
                      </a:pPr>
                      <a:r>
                        <a:rPr lang="en-GB" sz="1800" b="0" dirty="0">
                          <a:solidFill>
                            <a:schemeClr val="tx1"/>
                          </a:solidFill>
                          <a:effectLst/>
                        </a:rPr>
                        <a:t>Read accurately some words of two or more syllables that contain the same grapheme-phoneme correspondences (GPCs).</a:t>
                      </a:r>
                      <a:endParaRPr lang="en-GB"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53" marR="68553" marT="0" marB="0">
                    <a:solidFill>
                      <a:schemeClr val="bg1"/>
                    </a:solidFill>
                  </a:tcPr>
                </a:tc>
                <a:extLst>
                  <a:ext uri="{0D108BD9-81ED-4DB2-BD59-A6C34878D82A}">
                    <a16:rowId xmlns:a16="http://schemas.microsoft.com/office/drawing/2014/main" val="4021963869"/>
                  </a:ext>
                </a:extLst>
              </a:tr>
              <a:tr h="509827">
                <a:tc>
                  <a:txBody>
                    <a:bodyPr/>
                    <a:lstStyle/>
                    <a:p>
                      <a:pPr marL="285750" indent="-285750" algn="l">
                        <a:buFont typeface="Arial" panose="020B0604020202020204" pitchFamily="34" charset="0"/>
                        <a:buChar char="•"/>
                      </a:pPr>
                      <a:r>
                        <a:rPr lang="en-GB" sz="1800" b="0" dirty="0">
                          <a:solidFill>
                            <a:schemeClr val="tx1"/>
                          </a:solidFill>
                          <a:effectLst/>
                        </a:rPr>
                        <a:t>Read many common exception words.</a:t>
                      </a:r>
                      <a:endParaRPr lang="en-GB"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53" marR="68553" marT="0" marB="0">
                    <a:solidFill>
                      <a:schemeClr val="bg1"/>
                    </a:solidFill>
                  </a:tcPr>
                </a:tc>
                <a:extLst>
                  <a:ext uri="{0D108BD9-81ED-4DB2-BD59-A6C34878D82A}">
                    <a16:rowId xmlns:a16="http://schemas.microsoft.com/office/drawing/2014/main" val="1296763107"/>
                  </a:ext>
                </a:extLst>
              </a:tr>
              <a:tr h="509827">
                <a:tc>
                  <a:txBody>
                    <a:bodyPr/>
                    <a:lstStyle/>
                    <a:p>
                      <a:pPr marL="285750" indent="-285750" algn="l">
                        <a:buFont typeface="Arial" panose="020B0604020202020204" pitchFamily="34" charset="0"/>
                        <a:buChar char="•"/>
                      </a:pPr>
                      <a:r>
                        <a:rPr lang="en-GB" sz="1800" b="0" dirty="0">
                          <a:solidFill>
                            <a:schemeClr val="tx1"/>
                          </a:solidFill>
                          <a:effectLst/>
                        </a:rPr>
                        <a:t>Read aloud many words quickly and accurately without overt sounding and blending.</a:t>
                      </a:r>
                      <a:endParaRPr lang="en-GB"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53" marR="68553" marT="0" marB="0">
                    <a:solidFill>
                      <a:schemeClr val="bg1"/>
                    </a:solidFill>
                  </a:tcPr>
                </a:tc>
                <a:extLst>
                  <a:ext uri="{0D108BD9-81ED-4DB2-BD59-A6C34878D82A}">
                    <a16:rowId xmlns:a16="http://schemas.microsoft.com/office/drawing/2014/main" val="2878069920"/>
                  </a:ext>
                </a:extLst>
              </a:tr>
              <a:tr h="509827">
                <a:tc>
                  <a:txBody>
                    <a:bodyPr/>
                    <a:lstStyle/>
                    <a:p>
                      <a:pPr marL="285750" indent="-285750" algn="l">
                        <a:buFont typeface="Arial" panose="020B0604020202020204" pitchFamily="34" charset="0"/>
                        <a:buChar char="•"/>
                      </a:pPr>
                      <a:r>
                        <a:rPr lang="en-GB" sz="1800" b="0" dirty="0">
                          <a:solidFill>
                            <a:schemeClr val="tx1"/>
                          </a:solidFill>
                          <a:effectLst/>
                        </a:rPr>
                        <a:t>Sound out many unfamiliar words accurately.</a:t>
                      </a:r>
                      <a:endParaRPr lang="en-GB"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53" marR="68553" marT="0" marB="0">
                    <a:solidFill>
                      <a:schemeClr val="bg1"/>
                    </a:solidFill>
                  </a:tcPr>
                </a:tc>
                <a:extLst>
                  <a:ext uri="{0D108BD9-81ED-4DB2-BD59-A6C34878D82A}">
                    <a16:rowId xmlns:a16="http://schemas.microsoft.com/office/drawing/2014/main" val="4177529369"/>
                  </a:ext>
                </a:extLst>
              </a:tr>
              <a:tr h="527428">
                <a:tc>
                  <a:txBody>
                    <a:bodyPr/>
                    <a:lstStyle/>
                    <a:p>
                      <a:pPr marL="285750" indent="-285750" algn="l">
                        <a:buFont typeface="Arial" panose="020B0604020202020204" pitchFamily="34" charset="0"/>
                        <a:buChar char="•"/>
                      </a:pPr>
                      <a:r>
                        <a:rPr lang="en-GB" sz="1800" b="0" dirty="0">
                          <a:solidFill>
                            <a:schemeClr val="tx1"/>
                          </a:solidFill>
                          <a:effectLst/>
                        </a:rPr>
                        <a:t>Answer questions and make inferences based on what is being said and done in a familiar book that is read to them.</a:t>
                      </a:r>
                      <a:endParaRPr lang="en-GB"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53" marR="68553" marT="0" marB="0">
                    <a:solidFill>
                      <a:schemeClr val="bg1"/>
                    </a:solidFill>
                  </a:tcPr>
                </a:tc>
                <a:extLst>
                  <a:ext uri="{0D108BD9-81ED-4DB2-BD59-A6C34878D82A}">
                    <a16:rowId xmlns:a16="http://schemas.microsoft.com/office/drawing/2014/main" val="1284935537"/>
                  </a:ext>
                </a:extLst>
              </a:tr>
            </a:tbl>
          </a:graphicData>
        </a:graphic>
      </p:graphicFrame>
    </p:spTree>
    <p:extLst>
      <p:ext uri="{BB962C8B-B14F-4D97-AF65-F5344CB8AC3E}">
        <p14:creationId xmlns:p14="http://schemas.microsoft.com/office/powerpoint/2010/main" val="1077166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2" name="Rectangle 11">
            <a:extLst>
              <a:ext uri="{FF2B5EF4-FFF2-40B4-BE49-F238E27FC236}">
                <a16:creationId xmlns:a16="http://schemas.microsoft.com/office/drawing/2014/main" id="{36BB4BC4-4F2F-70F1-B2EE-69BA562A8B58}"/>
              </a:ext>
            </a:extLst>
          </p:cNvPr>
          <p:cNvSpPr/>
          <p:nvPr/>
        </p:nvSpPr>
        <p:spPr>
          <a:xfrm>
            <a:off x="255588" y="1166080"/>
            <a:ext cx="6324506" cy="18908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Who teaches my child phonics?</a:t>
            </a:r>
          </a:p>
          <a:p>
            <a:endParaRPr lang="en-GB" sz="1400" b="0" i="0" kern="1200" dirty="0">
              <a:solidFill>
                <a:schemeClr val="tx1"/>
              </a:solidFill>
              <a:effectLst/>
              <a:latin typeface="+mn-lt"/>
              <a:ea typeface="+mn-ea"/>
              <a:cs typeface="+mn-cs"/>
            </a:endParaRPr>
          </a:p>
          <a:p>
            <a:r>
              <a:rPr lang="en-GB" sz="1400" dirty="0">
                <a:solidFill>
                  <a:schemeClr val="tx1"/>
                </a:solidFill>
              </a:rPr>
              <a:t>Any adult who teaches phonics at </a:t>
            </a:r>
            <a:r>
              <a:rPr lang="en-GB" sz="1400" dirty="0" err="1">
                <a:solidFill>
                  <a:schemeClr val="tx1"/>
                </a:solidFill>
              </a:rPr>
              <a:t>Muscliff</a:t>
            </a:r>
            <a:r>
              <a:rPr lang="en-GB" sz="1400" dirty="0">
                <a:solidFill>
                  <a:schemeClr val="tx1"/>
                </a:solidFill>
              </a:rPr>
              <a:t> (including our TAs, HLTAs and even our regular supply teachers) have undertaken full training to teach phonics. We ensure all of our </a:t>
            </a:r>
            <a:r>
              <a:rPr lang="en-GB" sz="1400" dirty="0" err="1">
                <a:solidFill>
                  <a:schemeClr val="tx1"/>
                </a:solidFill>
              </a:rPr>
              <a:t>Muscliff</a:t>
            </a:r>
            <a:r>
              <a:rPr lang="en-GB" sz="1400" dirty="0">
                <a:solidFill>
                  <a:schemeClr val="tx1"/>
                </a:solidFill>
              </a:rPr>
              <a:t> staff keep up-to-date with Little </a:t>
            </a:r>
            <a:r>
              <a:rPr lang="en-GB" sz="1400" dirty="0" err="1">
                <a:solidFill>
                  <a:schemeClr val="tx1"/>
                </a:solidFill>
              </a:rPr>
              <a:t>Wandle</a:t>
            </a:r>
            <a:r>
              <a:rPr lang="en-GB" sz="1400" dirty="0">
                <a:solidFill>
                  <a:schemeClr val="tx1"/>
                </a:solidFill>
              </a:rPr>
              <a:t> training. Our Year Leader regularly leads the team’s training and directs the team to LW training videos and guidance. We consider it best practice to always keep on top of Little </a:t>
            </a:r>
            <a:r>
              <a:rPr lang="en-GB" sz="1400" dirty="0" err="1">
                <a:solidFill>
                  <a:schemeClr val="tx1"/>
                </a:solidFill>
              </a:rPr>
              <a:t>Wandle</a:t>
            </a:r>
            <a:r>
              <a:rPr lang="en-GB" sz="1400" dirty="0">
                <a:solidFill>
                  <a:schemeClr val="tx1"/>
                </a:solidFill>
              </a:rPr>
              <a:t> training.</a:t>
            </a:r>
          </a:p>
        </p:txBody>
      </p:sp>
      <p:sp>
        <p:nvSpPr>
          <p:cNvPr id="4" name="Rectangle 3">
            <a:extLst>
              <a:ext uri="{FF2B5EF4-FFF2-40B4-BE49-F238E27FC236}">
                <a16:creationId xmlns:a16="http://schemas.microsoft.com/office/drawing/2014/main" id="{C15099E6-1F5F-A8FB-0D30-EA130FAD69EF}"/>
              </a:ext>
            </a:extLst>
          </p:cNvPr>
          <p:cNvSpPr/>
          <p:nvPr/>
        </p:nvSpPr>
        <p:spPr>
          <a:xfrm>
            <a:off x="255588" y="3200400"/>
            <a:ext cx="6324506" cy="23487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Heat Mats and Grouping</a:t>
            </a:r>
          </a:p>
          <a:p>
            <a:endParaRPr lang="en-GB" sz="1400" dirty="0">
              <a:solidFill>
                <a:schemeClr val="tx1"/>
              </a:solidFill>
            </a:endParaRPr>
          </a:p>
          <a:p>
            <a:r>
              <a:rPr lang="en-GB" sz="1400" dirty="0">
                <a:solidFill>
                  <a:schemeClr val="tx1"/>
                </a:solidFill>
              </a:rPr>
              <a:t>Responsive grouping is a key factor in successful organisation. Regular assessment ensures that children move between groups as appropriate to their level of attainment. It is also important to make sure that children are taught by the teachers(s) as well as the teaching assistants as pedagogical knowledge is a significant factor for impact.</a:t>
            </a:r>
          </a:p>
          <a:p>
            <a:endParaRPr lang="en-GB" sz="1400" dirty="0">
              <a:solidFill>
                <a:schemeClr val="tx1"/>
              </a:solidFill>
            </a:endParaRPr>
          </a:p>
          <a:p>
            <a:r>
              <a:rPr lang="en-GB" sz="1400" dirty="0">
                <a:solidFill>
                  <a:schemeClr val="tx1"/>
                </a:solidFill>
              </a:rPr>
              <a:t>Texts involve the reinforcement and practice of taught phonemes only to ensure that children are developing automaticity in decoding GPCs to pronounce words.</a:t>
            </a:r>
          </a:p>
        </p:txBody>
      </p:sp>
      <p:sp>
        <p:nvSpPr>
          <p:cNvPr id="2" name="Rectangle 1">
            <a:extLst>
              <a:ext uri="{FF2B5EF4-FFF2-40B4-BE49-F238E27FC236}">
                <a16:creationId xmlns:a16="http://schemas.microsoft.com/office/drawing/2014/main" id="{D5A45FC7-03A3-F5DA-A56F-A1FF41A6CF0F}"/>
              </a:ext>
            </a:extLst>
          </p:cNvPr>
          <p:cNvSpPr/>
          <p:nvPr/>
        </p:nvSpPr>
        <p:spPr>
          <a:xfrm>
            <a:off x="255589" y="5809380"/>
            <a:ext cx="6324506" cy="39444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Do we use other phonics programmes at </a:t>
            </a:r>
            <a:r>
              <a:rPr lang="en-GB" sz="1400" b="1" dirty="0" err="1">
                <a:solidFill>
                  <a:schemeClr val="tx1"/>
                </a:solidFill>
              </a:rPr>
              <a:t>Muscliff</a:t>
            </a:r>
            <a:r>
              <a:rPr lang="en-GB" sz="1400" b="1" dirty="0">
                <a:solidFill>
                  <a:schemeClr val="tx1"/>
                </a:solidFill>
              </a:rPr>
              <a:t>?</a:t>
            </a:r>
          </a:p>
          <a:p>
            <a:r>
              <a:rPr lang="en-GB" sz="1400" b="0" i="0" kern="1200" dirty="0">
                <a:solidFill>
                  <a:schemeClr val="tx1"/>
                </a:solidFill>
                <a:effectLst/>
                <a:latin typeface="+mn-lt"/>
                <a:ea typeface="+mn-ea"/>
                <a:cs typeface="+mn-cs"/>
              </a:rPr>
              <a:t>No. </a:t>
            </a:r>
          </a:p>
          <a:p>
            <a:endParaRPr lang="en-GB" sz="1400" dirty="0">
              <a:solidFill>
                <a:schemeClr val="tx1"/>
              </a:solidFill>
            </a:endParaRPr>
          </a:p>
          <a:p>
            <a:r>
              <a:rPr lang="en-US" sz="2800" dirty="0">
                <a:solidFill>
                  <a:srgbClr val="0070C0"/>
                </a:solidFill>
                <a:latin typeface="Arial" panose="020B0604020202020204" pitchFamily="34" charset="0"/>
                <a:cs typeface="Arial" panose="020B0604020202020204" pitchFamily="34" charset="0"/>
              </a:rPr>
              <a:t>Fidelity matters</a:t>
            </a:r>
            <a:endParaRPr lang="en-GB" sz="1400" b="0" i="0" kern="1200" dirty="0">
              <a:solidFill>
                <a:schemeClr val="tx1"/>
              </a:solidFill>
              <a:effectLst/>
              <a:latin typeface="+mn-lt"/>
              <a:ea typeface="+mn-ea"/>
              <a:cs typeface="+mn-cs"/>
            </a:endParaRPr>
          </a:p>
          <a:p>
            <a:pPr>
              <a:buClr>
                <a:srgbClr val="0070C0"/>
              </a:buClr>
            </a:pPr>
            <a:r>
              <a:rPr lang="en-GB" sz="1400" dirty="0">
                <a:solidFill>
                  <a:schemeClr val="tx1"/>
                </a:solidFill>
                <a:cs typeface="Arial" panose="020B0604020202020204" pitchFamily="34" charset="0"/>
              </a:rPr>
              <a:t>Synthetic phonic programmes have one thing in common: they teach children GPCs, to blend phonemes into spoken words and segment spoken words into phonemes. </a:t>
            </a:r>
          </a:p>
          <a:p>
            <a:pPr>
              <a:buClr>
                <a:srgbClr val="0070C0"/>
              </a:buClr>
            </a:pPr>
            <a:endParaRPr lang="en-GB" sz="1400" dirty="0">
              <a:solidFill>
                <a:schemeClr val="tx1"/>
              </a:solidFill>
              <a:cs typeface="Arial" panose="020B0604020202020204" pitchFamily="34" charset="0"/>
            </a:endParaRPr>
          </a:p>
          <a:p>
            <a:pPr>
              <a:buClr>
                <a:srgbClr val="0070C0"/>
              </a:buClr>
            </a:pPr>
            <a:r>
              <a:rPr lang="en-GB" sz="1400" dirty="0">
                <a:solidFill>
                  <a:schemeClr val="tx1"/>
                </a:solidFill>
                <a:cs typeface="Arial" panose="020B0604020202020204" pitchFamily="34" charset="0"/>
              </a:rPr>
              <a:t>However, programmes use programme-specific systems and terminology such as actions, mnemonics, prompts, key words and routines to teach knowledge and skills. </a:t>
            </a:r>
          </a:p>
          <a:p>
            <a:pPr>
              <a:buClr>
                <a:srgbClr val="0070C0"/>
              </a:buClr>
            </a:pPr>
            <a:endParaRPr lang="en-GB" sz="1400" dirty="0">
              <a:solidFill>
                <a:schemeClr val="tx1"/>
              </a:solidFill>
              <a:cs typeface="Arial" panose="020B0604020202020204" pitchFamily="34" charset="0"/>
            </a:endParaRPr>
          </a:p>
          <a:p>
            <a:pPr>
              <a:buClr>
                <a:srgbClr val="0070C0"/>
              </a:buClr>
            </a:pPr>
            <a:r>
              <a:rPr lang="en-GB" sz="1400" dirty="0">
                <a:solidFill>
                  <a:schemeClr val="tx1"/>
                </a:solidFill>
                <a:cs typeface="Arial" panose="020B0604020202020204" pitchFamily="34" charset="0"/>
              </a:rPr>
              <a:t>It is important not to confuse children by mixing material from different programmes or across different classrooms – hence the phrase ‘fidelity to the programme’. For example, one programme might use the term ‘split digraph’, while another might refer to ‘magic e’ for the same vowel GPC in a word such as ‘late’. </a:t>
            </a:r>
          </a:p>
          <a:p>
            <a:pPr>
              <a:buClr>
                <a:srgbClr val="0070C0"/>
              </a:buClr>
            </a:pPr>
            <a:endParaRPr lang="en-GB" sz="1400" dirty="0">
              <a:solidFill>
                <a:schemeClr val="tx1"/>
              </a:solidFill>
              <a:cs typeface="Arial" panose="020B0604020202020204" pitchFamily="34" charset="0"/>
            </a:endParaRPr>
          </a:p>
          <a:p>
            <a:pPr>
              <a:buClr>
                <a:srgbClr val="0070C0"/>
              </a:buClr>
            </a:pPr>
            <a:r>
              <a:rPr lang="en-GB" sz="1400" dirty="0">
                <a:solidFill>
                  <a:schemeClr val="tx1"/>
                </a:solidFill>
                <a:cs typeface="Arial" panose="020B0604020202020204" pitchFamily="34" charset="0"/>
              </a:rPr>
              <a:t>At </a:t>
            </a:r>
            <a:r>
              <a:rPr lang="en-GB" sz="1400" dirty="0" err="1">
                <a:solidFill>
                  <a:schemeClr val="tx1"/>
                </a:solidFill>
                <a:cs typeface="Arial" panose="020B0604020202020204" pitchFamily="34" charset="0"/>
              </a:rPr>
              <a:t>Muscliff</a:t>
            </a:r>
            <a:r>
              <a:rPr lang="en-GB" sz="1400" dirty="0">
                <a:solidFill>
                  <a:schemeClr val="tx1"/>
                </a:solidFill>
                <a:cs typeface="Arial" panose="020B0604020202020204" pitchFamily="34" charset="0"/>
              </a:rPr>
              <a:t>, we ONLY use Little </a:t>
            </a:r>
            <a:r>
              <a:rPr lang="en-GB" sz="1400" dirty="0" err="1">
                <a:solidFill>
                  <a:schemeClr val="tx1"/>
                </a:solidFill>
                <a:cs typeface="Arial" panose="020B0604020202020204" pitchFamily="34" charset="0"/>
              </a:rPr>
              <a:t>Wandle</a:t>
            </a:r>
            <a:r>
              <a:rPr lang="en-GB" sz="1400" dirty="0">
                <a:solidFill>
                  <a:schemeClr val="tx1"/>
                </a:solidFill>
                <a:cs typeface="Arial" panose="020B0604020202020204" pitchFamily="34" charset="0"/>
              </a:rPr>
              <a:t> to teach phonics.</a:t>
            </a:r>
          </a:p>
          <a:p>
            <a:endParaRPr lang="en-GB" dirty="0"/>
          </a:p>
        </p:txBody>
      </p:sp>
    </p:spTree>
    <p:extLst>
      <p:ext uri="{BB962C8B-B14F-4D97-AF65-F5344CB8AC3E}">
        <p14:creationId xmlns:p14="http://schemas.microsoft.com/office/powerpoint/2010/main" val="2174751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2" name="Rectangle 1">
            <a:extLst>
              <a:ext uri="{FF2B5EF4-FFF2-40B4-BE49-F238E27FC236}">
                <a16:creationId xmlns:a16="http://schemas.microsoft.com/office/drawing/2014/main" id="{B2FEE16E-C7F8-018B-11F4-B34335C42FBE}"/>
              </a:ext>
            </a:extLst>
          </p:cNvPr>
          <p:cNvSpPr/>
          <p:nvPr/>
        </p:nvSpPr>
        <p:spPr>
          <a:xfrm>
            <a:off x="123062" y="1265056"/>
            <a:ext cx="6559083" cy="20190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But what is phonics?</a:t>
            </a:r>
          </a:p>
          <a:p>
            <a:pPr algn="ctr"/>
            <a:endParaRPr lang="en-GB" sz="1400" b="1" dirty="0">
              <a:solidFill>
                <a:schemeClr val="tx1"/>
              </a:solidFill>
            </a:endParaRPr>
          </a:p>
          <a:p>
            <a:r>
              <a:rPr lang="en-GB" sz="1400" b="0" i="0" kern="1200" dirty="0">
                <a:solidFill>
                  <a:schemeClr val="tx1"/>
                </a:solidFill>
                <a:effectLst/>
                <a:latin typeface="+mn-lt"/>
                <a:ea typeface="+mn-ea"/>
                <a:cs typeface="+mn-cs"/>
              </a:rPr>
              <a:t>Phonics is an approach to teaching </a:t>
            </a:r>
            <a:r>
              <a:rPr lang="en-GB" sz="1400" dirty="0">
                <a:solidFill>
                  <a:schemeClr val="tx1"/>
                </a:solidFill>
              </a:rPr>
              <a:t>how to read b</a:t>
            </a:r>
            <a:r>
              <a:rPr lang="en-GB" sz="1400" b="0" i="0" kern="1200" dirty="0">
                <a:solidFill>
                  <a:schemeClr val="tx1"/>
                </a:solidFill>
                <a:effectLst/>
                <a:latin typeface="+mn-lt"/>
                <a:ea typeface="+mn-ea"/>
                <a:cs typeface="+mn-cs"/>
              </a:rPr>
              <a:t>y focusing on the relationship between written symbols and speech sounds. This involves several skills: skills of hearing, identifying and using the patterns of sounds or phonemes to read written language. Systematic approaches are the most effective in teaching pupils the relationship between these sounds and the written spelling patterns, or graphemes, which represent them. Phonics emphasises the skills of decoding new words by sounding them out and combining or ​‘blending’ the sound-spelling patterns. </a:t>
            </a:r>
            <a:endParaRPr lang="en-GB" dirty="0"/>
          </a:p>
        </p:txBody>
      </p:sp>
      <p:sp>
        <p:nvSpPr>
          <p:cNvPr id="4" name="Rectangle 3">
            <a:extLst>
              <a:ext uri="{FF2B5EF4-FFF2-40B4-BE49-F238E27FC236}">
                <a16:creationId xmlns:a16="http://schemas.microsoft.com/office/drawing/2014/main" id="{86CF7396-6BC2-AC92-80B4-956D52A06B16}"/>
              </a:ext>
            </a:extLst>
          </p:cNvPr>
          <p:cNvSpPr/>
          <p:nvPr/>
        </p:nvSpPr>
        <p:spPr>
          <a:xfrm>
            <a:off x="149459" y="5854770"/>
            <a:ext cx="6559082" cy="35940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How and why we teach phonics:</a:t>
            </a:r>
          </a:p>
          <a:p>
            <a:endParaRPr lang="en-GB" sz="1400" dirty="0">
              <a:solidFill>
                <a:schemeClr val="tx1"/>
              </a:solidFill>
            </a:endParaRPr>
          </a:p>
          <a:p>
            <a:r>
              <a:rPr lang="en-GB" sz="1400" b="0" i="0" kern="1200" dirty="0">
                <a:solidFill>
                  <a:schemeClr val="tx1"/>
                </a:solidFill>
                <a:effectLst/>
                <a:latin typeface="+mn-lt"/>
                <a:ea typeface="+mn-ea"/>
                <a:cs typeface="+mn-cs"/>
              </a:rPr>
              <a:t>1. Phonics has a positive impact overall (+5 months, according to EEF) with very extensive evidence and is an important component in the development of early reading skills, particularly for children from disadvantaged backgrounds.</a:t>
            </a:r>
          </a:p>
          <a:p>
            <a:r>
              <a:rPr lang="en-GB" sz="1400" b="0" i="0" kern="1200" dirty="0">
                <a:solidFill>
                  <a:schemeClr val="tx1"/>
                </a:solidFill>
                <a:effectLst/>
                <a:latin typeface="+mn-lt"/>
                <a:ea typeface="+mn-ea"/>
                <a:cs typeface="+mn-cs"/>
              </a:rPr>
              <a:t>2. The teaching of phonics should be explicit and systematic to support children in making connections between the sound patterns they hear in words and the way that these words are written.</a:t>
            </a:r>
          </a:p>
          <a:p>
            <a:r>
              <a:rPr lang="en-GB" sz="1400" b="0" i="0" kern="1200" dirty="0">
                <a:solidFill>
                  <a:schemeClr val="tx1"/>
                </a:solidFill>
                <a:effectLst/>
                <a:latin typeface="+mn-lt"/>
                <a:ea typeface="+mn-ea"/>
                <a:cs typeface="+mn-cs"/>
              </a:rPr>
              <a:t>3. The teaching of phonics should be matched to children’s current level of skill in terms of their phonemic awareness and their knowledge of letter sounds and patterns (graphemes).</a:t>
            </a:r>
          </a:p>
          <a:p>
            <a:r>
              <a:rPr lang="en-GB" sz="1400" b="0" i="0" kern="1200" dirty="0">
                <a:solidFill>
                  <a:schemeClr val="tx1"/>
                </a:solidFill>
                <a:effectLst/>
                <a:latin typeface="+mn-lt"/>
                <a:ea typeface="+mn-ea"/>
                <a:cs typeface="+mn-cs"/>
              </a:rPr>
              <a:t>4. Phonics improves the accuracy of the child’s reading but not necessarily their comprehension. It is important that children are successful in making progress in all aspects of reading including comprehension, the development of vocabulary and spelling, which should also be taught explicitly.</a:t>
            </a:r>
          </a:p>
        </p:txBody>
      </p:sp>
      <p:pic>
        <p:nvPicPr>
          <p:cNvPr id="3" name="Picture 2">
            <a:extLst>
              <a:ext uri="{FF2B5EF4-FFF2-40B4-BE49-F238E27FC236}">
                <a16:creationId xmlns:a16="http://schemas.microsoft.com/office/drawing/2014/main" id="{68E6B0AB-B64E-94BC-3471-D592AB4BF0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58" y="3445829"/>
            <a:ext cx="6532687" cy="2192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637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2" name="Rectangle 11">
            <a:extLst>
              <a:ext uri="{FF2B5EF4-FFF2-40B4-BE49-F238E27FC236}">
                <a16:creationId xmlns:a16="http://schemas.microsoft.com/office/drawing/2014/main" id="{36BB4BC4-4F2F-70F1-B2EE-69BA562A8B58}"/>
              </a:ext>
            </a:extLst>
          </p:cNvPr>
          <p:cNvSpPr/>
          <p:nvPr/>
        </p:nvSpPr>
        <p:spPr>
          <a:xfrm>
            <a:off x="127794" y="1267679"/>
            <a:ext cx="6602412" cy="210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Year 1’s Evidence-Based Research</a:t>
            </a:r>
          </a:p>
          <a:p>
            <a:pPr algn="ctr"/>
            <a:endParaRPr lang="en-GB" sz="1400" b="1" dirty="0">
              <a:solidFill>
                <a:schemeClr val="tx1"/>
              </a:solidFill>
            </a:endParaRPr>
          </a:p>
          <a:p>
            <a:r>
              <a:rPr lang="en-GB" sz="1400" dirty="0">
                <a:solidFill>
                  <a:schemeClr val="tx1"/>
                </a:solidFill>
              </a:rPr>
              <a:t>The Simple View of Reading (</a:t>
            </a:r>
            <a:r>
              <a:rPr lang="en-GB" sz="1400" dirty="0" err="1">
                <a:solidFill>
                  <a:schemeClr val="tx1"/>
                </a:solidFill>
              </a:rPr>
              <a:t>SVoR</a:t>
            </a:r>
            <a:r>
              <a:rPr lang="en-GB" sz="1400" dirty="0">
                <a:solidFill>
                  <a:schemeClr val="tx1"/>
                </a:solidFill>
              </a:rPr>
              <a:t>) helps us to understand the barriers to a child’s reading fluency (and therefore how we can best support them to make progress). </a:t>
            </a:r>
            <a:r>
              <a:rPr lang="en-GB" sz="1400" b="0" kern="1200" dirty="0">
                <a:solidFill>
                  <a:schemeClr val="tx1"/>
                </a:solidFill>
                <a:effectLst/>
                <a:latin typeface="+mn-lt"/>
                <a:ea typeface="+mn-ea"/>
                <a:cs typeface="+mn-cs"/>
              </a:rPr>
              <a:t>By using assessments carefully we can identify areas of the reading process that are contributing less effectively to the integration of skills.  However, the model helps us understand that reading can be expressed by a multiplicative theorem – so development in both linguistic and word reading areas are both necessary as they interact.</a:t>
            </a:r>
          </a:p>
          <a:p>
            <a:r>
              <a:rPr lang="en-GB" sz="1400" dirty="0">
                <a:solidFill>
                  <a:schemeClr val="tx1"/>
                </a:solidFill>
              </a:rPr>
              <a:t> </a:t>
            </a:r>
          </a:p>
        </p:txBody>
      </p:sp>
      <p:pic>
        <p:nvPicPr>
          <p:cNvPr id="2" name="Picture 1" descr="Text, timeline&#10;&#10;Description automatically generated">
            <a:extLst>
              <a:ext uri="{FF2B5EF4-FFF2-40B4-BE49-F238E27FC236}">
                <a16:creationId xmlns:a16="http://schemas.microsoft.com/office/drawing/2014/main" id="{6AFEEA75-78DC-A133-42C6-B8F2CE2C6904}"/>
              </a:ext>
            </a:extLst>
          </p:cNvPr>
          <p:cNvPicPr>
            <a:picLocks noChangeAspect="1"/>
          </p:cNvPicPr>
          <p:nvPr/>
        </p:nvPicPr>
        <p:blipFill rotWithShape="1">
          <a:blip r:embed="rId3"/>
          <a:srcRect l="26143" t="24587" r="48702" b="20170"/>
          <a:stretch/>
        </p:blipFill>
        <p:spPr bwMode="auto">
          <a:xfrm>
            <a:off x="984250" y="3510137"/>
            <a:ext cx="4889500" cy="6039970"/>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754799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pic>
        <p:nvPicPr>
          <p:cNvPr id="3" name="Content Placeholder 4" descr="Graphical user interface, text, application, Word&#10;&#10;Description automatically generated">
            <a:extLst>
              <a:ext uri="{FF2B5EF4-FFF2-40B4-BE49-F238E27FC236}">
                <a16:creationId xmlns:a16="http://schemas.microsoft.com/office/drawing/2014/main" id="{A594142A-0024-3A1C-286C-38B36DB0AA04}"/>
              </a:ext>
            </a:extLst>
          </p:cNvPr>
          <p:cNvPicPr>
            <a:picLocks noChangeAspect="1"/>
          </p:cNvPicPr>
          <p:nvPr/>
        </p:nvPicPr>
        <p:blipFill rotWithShape="1">
          <a:blip r:embed="rId3">
            <a:extLst>
              <a:ext uri="{28A0092B-C50C-407E-A947-70E740481C1C}">
                <a14:useLocalDpi xmlns:a14="http://schemas.microsoft.com/office/drawing/2010/main" val="0"/>
              </a:ext>
            </a:extLst>
          </a:blip>
          <a:srcRect l="30856" t="68190" r="44781" b="21547"/>
          <a:stretch/>
        </p:blipFill>
        <p:spPr>
          <a:xfrm>
            <a:off x="107058" y="1237933"/>
            <a:ext cx="4795142" cy="1263968"/>
          </a:xfrm>
          <a:prstGeom prst="rect">
            <a:avLst/>
          </a:prstGeom>
        </p:spPr>
      </p:pic>
      <p:pic>
        <p:nvPicPr>
          <p:cNvPr id="2" name="Content Placeholder 4" descr="Graphical user interface, text, application, Word&#10;&#10;Description automatically generated">
            <a:extLst>
              <a:ext uri="{FF2B5EF4-FFF2-40B4-BE49-F238E27FC236}">
                <a16:creationId xmlns:a16="http://schemas.microsoft.com/office/drawing/2014/main" id="{68E7202D-EB24-44E4-1FD6-A93E212CF287}"/>
              </a:ext>
            </a:extLst>
          </p:cNvPr>
          <p:cNvPicPr>
            <a:picLocks noChangeAspect="1"/>
          </p:cNvPicPr>
          <p:nvPr/>
        </p:nvPicPr>
        <p:blipFill rotWithShape="1">
          <a:blip r:embed="rId3">
            <a:extLst>
              <a:ext uri="{28A0092B-C50C-407E-A947-70E740481C1C}">
                <a14:useLocalDpi xmlns:a14="http://schemas.microsoft.com/office/drawing/2010/main" val="0"/>
              </a:ext>
            </a:extLst>
          </a:blip>
          <a:srcRect l="55219" t="69230" r="27230" b="19118"/>
          <a:stretch/>
        </p:blipFill>
        <p:spPr>
          <a:xfrm>
            <a:off x="2171700" y="3187700"/>
            <a:ext cx="3454400" cy="1435100"/>
          </a:xfrm>
          <a:prstGeom prst="rect">
            <a:avLst/>
          </a:prstGeom>
        </p:spPr>
      </p:pic>
      <p:pic>
        <p:nvPicPr>
          <p:cNvPr id="4" name="Content Placeholder 4" descr="Graphical user interface, text, application, Word&#10;&#10;Description automatically generated">
            <a:extLst>
              <a:ext uri="{FF2B5EF4-FFF2-40B4-BE49-F238E27FC236}">
                <a16:creationId xmlns:a16="http://schemas.microsoft.com/office/drawing/2014/main" id="{3FD81499-5433-87CC-C803-94B776CE16A4}"/>
              </a:ext>
            </a:extLst>
          </p:cNvPr>
          <p:cNvPicPr>
            <a:picLocks noChangeAspect="1"/>
          </p:cNvPicPr>
          <p:nvPr/>
        </p:nvPicPr>
        <p:blipFill rotWithShape="1">
          <a:blip r:embed="rId3">
            <a:extLst>
              <a:ext uri="{28A0092B-C50C-407E-A947-70E740481C1C}">
                <a14:useLocalDpi xmlns:a14="http://schemas.microsoft.com/office/drawing/2010/main" val="0"/>
              </a:ext>
            </a:extLst>
          </a:blip>
          <a:srcRect l="72152" t="68966" r="11588" b="16391"/>
          <a:stretch/>
        </p:blipFill>
        <p:spPr>
          <a:xfrm>
            <a:off x="2794000" y="5448301"/>
            <a:ext cx="3200400" cy="1803400"/>
          </a:xfrm>
          <a:prstGeom prst="rect">
            <a:avLst/>
          </a:prstGeom>
        </p:spPr>
      </p:pic>
      <p:pic>
        <p:nvPicPr>
          <p:cNvPr id="1026" name="Picture 2" descr="Image preview">
            <a:extLst>
              <a:ext uri="{FF2B5EF4-FFF2-40B4-BE49-F238E27FC236}">
                <a16:creationId xmlns:a16="http://schemas.microsoft.com/office/drawing/2014/main" id="{3F5B07D6-61BF-4AAD-70AF-6F3AD35B01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75" y="5200967"/>
            <a:ext cx="2600325"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7924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E55896D07DD748900052E6CBAACB1F" ma:contentTypeVersion="16" ma:contentTypeDescription="Create a new document." ma:contentTypeScope="" ma:versionID="af63845d2bfe3aece20d52a96d8850a4">
  <xsd:schema xmlns:xsd="http://www.w3.org/2001/XMLSchema" xmlns:xs="http://www.w3.org/2001/XMLSchema" xmlns:p="http://schemas.microsoft.com/office/2006/metadata/properties" xmlns:ns2="70c5e83d-a7b0-44b5-9eb2-438f4d97f4d9" xmlns:ns3="df879d75-6b86-4634-85d4-74d5b85558d3" targetNamespace="http://schemas.microsoft.com/office/2006/metadata/properties" ma:root="true" ma:fieldsID="bbd6c1091d3afd6922204b79fd7d16b7" ns2:_="" ns3:_="">
    <xsd:import namespace="70c5e83d-a7b0-44b5-9eb2-438f4d97f4d9"/>
    <xsd:import namespace="df879d75-6b86-4634-85d4-74d5b85558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c5e83d-a7b0-44b5-9eb2-438f4d97f4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879d75-6b86-4634-85d4-74d5b85558d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2b5c806-8d91-46ef-a695-e47eeb533c72}" ma:internalName="TaxCatchAll" ma:showField="CatchAllData" ma:web="df879d75-6b86-4634-85d4-74d5b85558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70c5e83d-a7b0-44b5-9eb2-438f4d97f4d9" xsi:nil="true"/>
    <lcf76f155ced4ddcb4097134ff3c332f xmlns="70c5e83d-a7b0-44b5-9eb2-438f4d97f4d9">
      <Terms xmlns="http://schemas.microsoft.com/office/infopath/2007/PartnerControls"/>
    </lcf76f155ced4ddcb4097134ff3c332f>
    <TaxCatchAll xmlns="df879d75-6b86-4634-85d4-74d5b85558d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799412-0559-4D2C-B032-2D996F878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c5e83d-a7b0-44b5-9eb2-438f4d97f4d9"/>
    <ds:schemaRef ds:uri="df879d75-6b86-4634-85d4-74d5b85558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429D3F-B6D0-4703-9689-0CE15CEF2049}">
  <ds:schemaRefs>
    <ds:schemaRef ds:uri="http://purl.org/dc/terms/"/>
    <ds:schemaRef ds:uri="648e69cc-640f-431f-b062-262d95adac52"/>
    <ds:schemaRef ds:uri="http://schemas.microsoft.com/office/2006/documentManagement/types"/>
    <ds:schemaRef ds:uri="http://purl.org/dc/dcmitype/"/>
    <ds:schemaRef ds:uri="http://purl.org/dc/elements/1.1/"/>
    <ds:schemaRef ds:uri="061ec3ad-226f-4eb4-9e91-45b4f692dd17"/>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70c5e83d-a7b0-44b5-9eb2-438f4d97f4d9"/>
    <ds:schemaRef ds:uri="df879d75-6b86-4634-85d4-74d5b85558d3"/>
  </ds:schemaRefs>
</ds:datastoreItem>
</file>

<file path=customXml/itemProps3.xml><?xml version="1.0" encoding="utf-8"?>
<ds:datastoreItem xmlns:ds="http://schemas.openxmlformats.org/officeDocument/2006/customXml" ds:itemID="{E6D2728B-3AC5-4874-9DC8-97F538A1C2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1613</Words>
  <Application>Microsoft Office PowerPoint</Application>
  <PresentationFormat>A4 Paper (210x297 mm)</PresentationFormat>
  <Paragraphs>98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Lucian</cp:lastModifiedBy>
  <cp:revision>690</cp:revision>
  <cp:lastPrinted>2022-12-01T12:26:52Z</cp:lastPrinted>
  <dcterms:created xsi:type="dcterms:W3CDTF">2020-04-17T10:06:09Z</dcterms:created>
  <dcterms:modified xsi:type="dcterms:W3CDTF">2023-06-14T15:12:48Z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0x010100E1E55896D07DD748900052E6CBAACB1F</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