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4" d="100"/>
          <a:sy n="104" d="100"/>
        </p:scale>
        <p:origin x="1622" y="-231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07/06/2023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07/06/2023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07/06/2023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07/06/2023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2402146" y="4234036"/>
            <a:ext cx="4229113" cy="537562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Why these particular books and not something else?</a:t>
            </a:r>
          </a:p>
          <a:p>
            <a:pPr algn="ctr"/>
            <a:endParaRPr lang="en-GB" sz="1400" b="1" dirty="0">
              <a:solidFill>
                <a:schemeClr val="tx1"/>
              </a:solidFill>
            </a:endParaRPr>
          </a:p>
          <a:p>
            <a:r>
              <a:rPr lang="en-GB" sz="1400" dirty="0">
                <a:solidFill>
                  <a:schemeClr val="tx1"/>
                </a:solidFill>
              </a:rPr>
              <a:t>What a beautiful range of books we offer our Year 1 children this half term! </a:t>
            </a:r>
          </a:p>
          <a:p>
            <a:endParaRPr lang="en-GB" sz="1400" dirty="0">
              <a:solidFill>
                <a:schemeClr val="tx1"/>
              </a:solidFill>
            </a:endParaRPr>
          </a:p>
          <a:p>
            <a:r>
              <a:rPr lang="en-GB" sz="1400" dirty="0">
                <a:solidFill>
                  <a:schemeClr val="tx1"/>
                </a:solidFill>
              </a:rPr>
              <a:t>Curiosity is our key theme during this unit and we have chosen these books to prompt the children to think about what’s out there beyond </a:t>
            </a:r>
            <a:r>
              <a:rPr lang="en-GB" sz="1400" dirty="0" err="1">
                <a:solidFill>
                  <a:schemeClr val="tx1"/>
                </a:solidFill>
              </a:rPr>
              <a:t>Muscliff</a:t>
            </a:r>
            <a:r>
              <a:rPr lang="en-GB" sz="1400" dirty="0">
                <a:solidFill>
                  <a:schemeClr val="tx1"/>
                </a:solidFill>
              </a:rPr>
              <a:t>. We wanted to present the children with books that would not only provide them with information about faraway places, but books that would inspire them to ask questions about the big, wide, world. </a:t>
            </a:r>
          </a:p>
          <a:p>
            <a:endParaRPr lang="en-GB" sz="1400" dirty="0">
              <a:solidFill>
                <a:schemeClr val="tx1"/>
              </a:solidFill>
            </a:endParaRPr>
          </a:p>
          <a:p>
            <a:r>
              <a:rPr lang="en-GB" sz="1400" dirty="0">
                <a:solidFill>
                  <a:schemeClr val="tx1"/>
                </a:solidFill>
              </a:rPr>
              <a:t>A personal favourite here, Maurice Sendak’s ‘Where the Wild Things Are’ is celebrating its 6oth anniversary since its first publication. How many of you enjoyed this children’s classic as a youngster yourself? The illustrations are delightful!  Blown Away and Poles Apart whisk Y1 away to exotic locations before </a:t>
            </a:r>
            <a:r>
              <a:rPr lang="en-GB" sz="1400" dirty="0" err="1">
                <a:solidFill>
                  <a:schemeClr val="tx1"/>
                </a:solidFill>
              </a:rPr>
              <a:t>Floella</a:t>
            </a:r>
            <a:r>
              <a:rPr lang="en-GB" sz="1400" dirty="0">
                <a:solidFill>
                  <a:schemeClr val="tx1"/>
                </a:solidFill>
              </a:rPr>
              <a:t> Benjamin brings us back closer to home. By the end of this unit, we hope to develop the children’s curiosity about different locations.</a:t>
            </a:r>
          </a:p>
          <a:p>
            <a:endParaRPr lang="en-GB" sz="1200"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Where in the World?</a:t>
            </a:r>
          </a:p>
        </p:txBody>
      </p:sp>
      <p:pic>
        <p:nvPicPr>
          <p:cNvPr id="2" name="Picture 2" descr="Poles Apart!: Amazon.co.uk: Jeanne Willis, Jarvis, Jarvis: 9780857634931:  Books">
            <a:extLst>
              <a:ext uri="{FF2B5EF4-FFF2-40B4-BE49-F238E27FC236}">
                <a16:creationId xmlns:a16="http://schemas.microsoft.com/office/drawing/2014/main" id="{867ECEEB-9619-3326-FE72-3ABAE73E6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67" y="1841454"/>
            <a:ext cx="1676462" cy="20982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ere The Wild Things Are: 60th Anniversary Edition: Amazon.co.uk: Sendak,  Maurice, Sendak, Maurice: 9780099408390: Books">
            <a:extLst>
              <a:ext uri="{FF2B5EF4-FFF2-40B4-BE49-F238E27FC236}">
                <a16:creationId xmlns:a16="http://schemas.microsoft.com/office/drawing/2014/main" id="{D0327B2F-D918-86E4-E4F9-F443B4AC0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424" y="1813250"/>
            <a:ext cx="2640585" cy="2200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own Away: From bestselling author and illustrator Rob Biddulph, creator  of the internet sensation Draw with Rob! : Biddulph, Rob, Biddulph, Rob:  Amazon.co.uk: Books">
            <a:extLst>
              <a:ext uri="{FF2B5EF4-FFF2-40B4-BE49-F238E27FC236}">
                <a16:creationId xmlns:a16="http://schemas.microsoft.com/office/drawing/2014/main" id="{73AC1F44-FA17-E661-7B25-DDB5C00AFA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204" y="1795694"/>
            <a:ext cx="1810054" cy="23354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ing to England by Floella Benjamin, Diane Ewen | Waterstones">
            <a:extLst>
              <a:ext uri="{FF2B5EF4-FFF2-40B4-BE49-F238E27FC236}">
                <a16:creationId xmlns:a16="http://schemas.microsoft.com/office/drawing/2014/main" id="{44738B8E-1327-F660-DE2B-AE646E8F38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42" y="4234036"/>
            <a:ext cx="1995758" cy="23318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BB2D3A0-4871-1D8E-673B-B92B0FF91BB1}"/>
              </a:ext>
            </a:extLst>
          </p:cNvPr>
          <p:cNvSpPr/>
          <p:nvPr/>
        </p:nvSpPr>
        <p:spPr>
          <a:xfrm>
            <a:off x="226740" y="6731000"/>
            <a:ext cx="1995760" cy="287865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Key Question:</a:t>
            </a:r>
          </a:p>
          <a:p>
            <a:endParaRPr lang="en-GB" sz="1400" b="1"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I wonder what is different about each of the places in these books…</a:t>
            </a:r>
          </a:p>
          <a:p>
            <a:r>
              <a:rPr lang="en-GB" sz="1400" dirty="0">
                <a:solidFill>
                  <a:schemeClr val="tx1"/>
                </a:solidFill>
                <a:ea typeface="Calibri" panose="020F0502020204030204" pitchFamily="34" charset="0"/>
                <a:cs typeface="Times New Roman" panose="02020603050405020304" pitchFamily="18" charset="0"/>
              </a:rPr>
              <a:t>I wonder what is the same about each of these book…</a:t>
            </a:r>
          </a:p>
          <a:p>
            <a:endParaRPr lang="en-GB" sz="1400"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Who helps to keep us safe?</a:t>
            </a: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201106" y="5001210"/>
            <a:ext cx="6455787" cy="391418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pPr algn="ctr"/>
            <a:endParaRPr lang="en-GB" sz="1200" b="1" dirty="0">
              <a:solidFill>
                <a:schemeClr val="tx1"/>
              </a:solidFill>
            </a:endParaRPr>
          </a:p>
          <a:p>
            <a:pPr marL="171450" indent="-171450" algn="l">
              <a:buFont typeface="Arial" panose="020B0604020202020204" pitchFamily="34" charset="0"/>
              <a:buChar char="•"/>
            </a:pPr>
            <a:r>
              <a:rPr lang="en-US" sz="1200" b="0" i="0" dirty="0">
                <a:solidFill>
                  <a:srgbClr val="000000"/>
                </a:solidFill>
                <a:effectLst/>
                <a:latin typeface="Calibri" panose="020F0502020204030204" pitchFamily="34" charset="0"/>
                <a:cs typeface="Calibri" panose="020F0502020204030204" pitchFamily="34" charset="0"/>
              </a:rPr>
              <a:t>Where in the world would you like to visit? Choose one of the countries from our new book (Poles Apart). Write down why you would like to travel to that country. Could it be to meet polar bears in Antarctica or to ride an elephant in India?</a:t>
            </a:r>
          </a:p>
          <a:p>
            <a:pPr marL="171450" indent="-171450" algn="l">
              <a:buFont typeface="Arial" panose="020B0604020202020204" pitchFamily="34" charset="0"/>
              <a:buChar char="•"/>
            </a:pPr>
            <a:r>
              <a:rPr lang="en-US" sz="1200" b="0" i="0" dirty="0">
                <a:solidFill>
                  <a:srgbClr val="000000"/>
                </a:solidFill>
                <a:effectLst/>
                <a:latin typeface="Calibri" panose="020F0502020204030204" pitchFamily="34" charset="0"/>
                <a:cs typeface="Calibri" panose="020F0502020204030204" pitchFamily="34" charset="0"/>
              </a:rPr>
              <a:t>Imagine </a:t>
            </a:r>
            <a:r>
              <a:rPr lang="en-US" sz="1200" b="0" i="0" dirty="0" err="1">
                <a:solidFill>
                  <a:srgbClr val="000000"/>
                </a:solidFill>
                <a:effectLst/>
                <a:latin typeface="Calibri" panose="020F0502020204030204" pitchFamily="34" charset="0"/>
                <a:cs typeface="Calibri" panose="020F0502020204030204" pitchFamily="34" charset="0"/>
              </a:rPr>
              <a:t>Mr</a:t>
            </a:r>
            <a:r>
              <a:rPr lang="en-US" sz="1200" b="0" i="0" dirty="0">
                <a:solidFill>
                  <a:srgbClr val="000000"/>
                </a:solidFill>
                <a:effectLst/>
                <a:latin typeface="Calibri" panose="020F0502020204030204" pitchFamily="34" charset="0"/>
                <a:cs typeface="Calibri" panose="020F0502020204030204" pitchFamily="34" charset="0"/>
              </a:rPr>
              <a:t> White and the penguins arrived in Bournemouth! What would they do and who could they meet? If you want to, you could try to write some sentences about their time in Bournemouth. Maybe they spent a day at the beach or found their way to </a:t>
            </a:r>
            <a:r>
              <a:rPr lang="en-US" sz="1200" b="0" i="0" dirty="0" err="1">
                <a:solidFill>
                  <a:srgbClr val="000000"/>
                </a:solidFill>
                <a:effectLst/>
                <a:latin typeface="Calibri" panose="020F0502020204030204" pitchFamily="34" charset="0"/>
                <a:cs typeface="Calibri" panose="020F0502020204030204" pitchFamily="34" charset="0"/>
              </a:rPr>
              <a:t>Muscliff</a:t>
            </a:r>
            <a:r>
              <a:rPr lang="en-US" sz="1200" b="0" i="0" dirty="0">
                <a:solidFill>
                  <a:srgbClr val="000000"/>
                </a:solidFill>
                <a:effectLst/>
                <a:latin typeface="Calibri" panose="020F0502020204030204" pitchFamily="34" charset="0"/>
                <a:cs typeface="Calibri" panose="020F0502020204030204" pitchFamily="34" charset="0"/>
              </a:rPr>
              <a:t> Park.</a:t>
            </a:r>
          </a:p>
          <a:p>
            <a:pPr marL="171450" indent="-171450" algn="l">
              <a:buFont typeface="Arial" panose="020B0604020202020204" pitchFamily="34" charset="0"/>
              <a:buChar char="•"/>
            </a:pPr>
            <a:r>
              <a:rPr lang="en-US" sz="1200" b="0" i="0" dirty="0">
                <a:solidFill>
                  <a:srgbClr val="000000"/>
                </a:solidFill>
                <a:effectLst/>
                <a:latin typeface="Calibri" panose="020F0502020204030204" pitchFamily="34" charset="0"/>
                <a:cs typeface="Calibri" panose="020F0502020204030204" pitchFamily="34" charset="0"/>
              </a:rPr>
              <a:t>What does your weekend routine look like? Just like in our classroom timetable, can you draw pictures to show your weekend timetable? You could even write some sentences to explain each picture. For example, I go football training.</a:t>
            </a:r>
          </a:p>
          <a:p>
            <a:pPr marL="171450" indent="-171450" algn="l">
              <a:buFont typeface="Arial" panose="020B0604020202020204" pitchFamily="34" charset="0"/>
              <a:buChar char="•"/>
            </a:pPr>
            <a:r>
              <a:rPr lang="en-US" sz="1200" b="0" i="0" dirty="0">
                <a:solidFill>
                  <a:srgbClr val="000000"/>
                </a:solidFill>
                <a:effectLst/>
                <a:latin typeface="Calibri" panose="020F0502020204030204" pitchFamily="34" charset="0"/>
                <a:cs typeface="Calibri" panose="020F0502020204030204" pitchFamily="34" charset="0"/>
              </a:rPr>
              <a:t>Just like </a:t>
            </a:r>
            <a:r>
              <a:rPr lang="en-US" sz="1200" b="0" i="0" dirty="0" err="1">
                <a:solidFill>
                  <a:srgbClr val="000000"/>
                </a:solidFill>
                <a:effectLst/>
                <a:latin typeface="Calibri" panose="020F0502020204030204" pitchFamily="34" charset="0"/>
                <a:cs typeface="Calibri" panose="020F0502020204030204" pitchFamily="34" charset="0"/>
              </a:rPr>
              <a:t>Floella</a:t>
            </a:r>
            <a:r>
              <a:rPr lang="en-US" sz="1200" b="0" i="0" dirty="0">
                <a:solidFill>
                  <a:srgbClr val="000000"/>
                </a:solidFill>
                <a:effectLst/>
                <a:latin typeface="Calibri" panose="020F0502020204030204" pitchFamily="34" charset="0"/>
                <a:cs typeface="Calibri" panose="020F0502020204030204" pitchFamily="34" charset="0"/>
              </a:rPr>
              <a:t>, imagine you were going to meet The King! What questions would you like to ask him? Write down your </a:t>
            </a:r>
            <a:r>
              <a:rPr lang="en-US" sz="1200" b="0" i="0" dirty="0" err="1">
                <a:solidFill>
                  <a:srgbClr val="000000"/>
                </a:solidFill>
                <a:effectLst/>
                <a:latin typeface="Calibri" panose="020F0502020204030204" pitchFamily="34" charset="0"/>
                <a:cs typeface="Calibri" panose="020F0502020204030204" pitchFamily="34" charset="0"/>
              </a:rPr>
              <a:t>favourite</a:t>
            </a:r>
            <a:r>
              <a:rPr lang="en-US" sz="1200" b="0" i="0" dirty="0">
                <a:solidFill>
                  <a:srgbClr val="000000"/>
                </a:solidFill>
                <a:effectLst/>
                <a:latin typeface="Calibri" panose="020F0502020204030204" pitchFamily="34" charset="0"/>
                <a:cs typeface="Calibri" panose="020F0502020204030204" pitchFamily="34" charset="0"/>
              </a:rPr>
              <a:t> questions.</a:t>
            </a:r>
          </a:p>
          <a:p>
            <a:pPr marL="171450" indent="-171450" algn="l">
              <a:buFont typeface="Arial" panose="020B0604020202020204" pitchFamily="34" charset="0"/>
              <a:buChar char="•"/>
            </a:pPr>
            <a:r>
              <a:rPr lang="en-US" sz="1200" b="0" i="0" dirty="0">
                <a:solidFill>
                  <a:srgbClr val="000000"/>
                </a:solidFill>
                <a:effectLst/>
                <a:latin typeface="Calibri" panose="020F0502020204030204" pitchFamily="34" charset="0"/>
                <a:cs typeface="Calibri" panose="020F0502020204030204" pitchFamily="34" charset="0"/>
              </a:rPr>
              <a:t>Penguin Blue is pulled up to the sky by a ‘brand new kite’. If you could have a brand-new kite, what would it look like? Can you draw a picture of your new kite and use labels to describe your design. For example, bright green stripes.</a:t>
            </a:r>
          </a:p>
          <a:p>
            <a:pPr marL="171450" indent="-171450" algn="l">
              <a:buFont typeface="Arial" panose="020B0604020202020204" pitchFamily="34" charset="0"/>
              <a:buChar char="•"/>
            </a:pPr>
            <a:r>
              <a:rPr lang="en-US" sz="1200" b="0" i="0" dirty="0">
                <a:solidFill>
                  <a:srgbClr val="000000"/>
                </a:solidFill>
                <a:effectLst/>
                <a:latin typeface="Calibri" panose="020F0502020204030204" pitchFamily="34" charset="0"/>
                <a:cs typeface="Calibri" panose="020F0502020204030204" pitchFamily="34" charset="0"/>
              </a:rPr>
              <a:t>Try and remember the events in the story ‘Where the Wild Things are’. Retell the story to an adult at home and have a go at writing some sentences to show the beginning, middle and end of the story.</a:t>
            </a:r>
          </a:p>
          <a:p>
            <a:pPr algn="ctr"/>
            <a:endParaRPr lang="en-GB" sz="12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201106" y="3716761"/>
            <a:ext cx="6399994" cy="116159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pPr marL="171450" indent="-171450">
              <a:buFont typeface="Arial" panose="020B0604020202020204" pitchFamily="34" charset="0"/>
              <a:buChar char="•"/>
            </a:pPr>
            <a:r>
              <a:rPr lang="en-GB" sz="1200" dirty="0">
                <a:solidFill>
                  <a:schemeClr val="tx1"/>
                </a:solidFill>
              </a:rPr>
              <a:t>Non-fiction fact files (about a different country)</a:t>
            </a:r>
          </a:p>
          <a:p>
            <a:pPr marL="171450" indent="-171450">
              <a:buFont typeface="Arial" panose="020B0604020202020204" pitchFamily="34" charset="0"/>
              <a:buChar char="•"/>
            </a:pPr>
            <a:r>
              <a:rPr lang="en-GB" sz="1200" dirty="0">
                <a:solidFill>
                  <a:schemeClr val="tx1"/>
                </a:solidFill>
              </a:rPr>
              <a:t>Postcards</a:t>
            </a:r>
          </a:p>
          <a:p>
            <a:pPr marL="171450" indent="-171450">
              <a:buFont typeface="Arial" panose="020B0604020202020204" pitchFamily="34" charset="0"/>
              <a:buChar char="•"/>
            </a:pPr>
            <a:r>
              <a:rPr lang="en-GB" sz="1200" dirty="0">
                <a:solidFill>
                  <a:schemeClr val="tx1"/>
                </a:solidFill>
              </a:rPr>
              <a:t>A story about a visit to a strange new land that is far, far away</a:t>
            </a:r>
          </a:p>
          <a:p>
            <a:pPr marL="171450" indent="-171450">
              <a:buFont typeface="Arial" panose="020B0604020202020204" pitchFamily="34" charset="0"/>
              <a:buChar char="•"/>
            </a:pPr>
            <a:r>
              <a:rPr lang="en-GB" sz="1200" dirty="0">
                <a:solidFill>
                  <a:schemeClr val="tx1"/>
                </a:solidFill>
              </a:rPr>
              <a:t>A description of themselves for their new teacher</a:t>
            </a:r>
          </a:p>
        </p:txBody>
      </p:sp>
      <p:sp>
        <p:nvSpPr>
          <p:cNvPr id="3" name="Rectangle 2">
            <a:extLst>
              <a:ext uri="{FF2B5EF4-FFF2-40B4-BE49-F238E27FC236}">
                <a16:creationId xmlns:a16="http://schemas.microsoft.com/office/drawing/2014/main" id="{480D3765-3B02-5778-7095-C267619F44F5}"/>
              </a:ext>
            </a:extLst>
          </p:cNvPr>
          <p:cNvSpPr/>
          <p:nvPr/>
        </p:nvSpPr>
        <p:spPr>
          <a:xfrm>
            <a:off x="201106" y="1240177"/>
            <a:ext cx="6399994" cy="223087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a:t>
            </a:r>
          </a:p>
          <a:p>
            <a:pPr algn="ctr"/>
            <a:endParaRPr lang="en-GB" sz="1200" b="1" dirty="0">
              <a:solidFill>
                <a:schemeClr val="tx1"/>
              </a:solidFill>
              <a:latin typeface="Calibri" panose="020F0502020204030204" pitchFamily="34" charset="0"/>
              <a:cs typeface="Calibri" panose="020F0502020204030204" pitchFamily="34" charset="0"/>
            </a:endParaRPr>
          </a:p>
          <a:p>
            <a:r>
              <a:rPr lang="en-GB" sz="1200" dirty="0">
                <a:solidFill>
                  <a:schemeClr val="tx1"/>
                </a:solidFill>
                <a:latin typeface="Calibri" panose="020F0502020204030204" pitchFamily="34" charset="0"/>
                <a:cs typeface="Calibri" panose="020F0502020204030204" pitchFamily="34" charset="0"/>
              </a:rPr>
              <a:t>Composing accurate simple sentences will continue to be our focus this half term. It is so important that the children secure these fundamental skills that form the solid foundations for their future as efficient writers. As always, we continue to encourage children to orally rehearse their sentences and say their ideas aloud before attempting to write their sentence. Children should use their phonic knowledge to attempt to write new words. Finger spaces are always helpful! We check our sentences carefully for full stops and capital letters. Throughout the unit, we will enrich Y1 children’s vocabulary with words associated with contrasting locations. </a:t>
            </a:r>
          </a:p>
          <a:p>
            <a:endParaRPr lang="en-GB" sz="1200" dirty="0">
              <a:solidFill>
                <a:schemeClr val="tx1"/>
              </a:solidFill>
              <a:latin typeface="Calibri" panose="020F0502020204030204" pitchFamily="34" charset="0"/>
              <a:cs typeface="Calibri" panose="020F0502020204030204" pitchFamily="34" charset="0"/>
            </a:endParaRPr>
          </a:p>
          <a:p>
            <a:r>
              <a:rPr lang="en-GB" sz="1200" dirty="0">
                <a:solidFill>
                  <a:schemeClr val="tx1"/>
                </a:solidFill>
                <a:latin typeface="Calibri" panose="020F0502020204030204" pitchFamily="34" charset="0"/>
                <a:cs typeface="Calibri" panose="020F0502020204030204" pitchFamily="34" charset="0"/>
              </a:rPr>
              <a:t>As we will be writing for different purposes, children will be shown the features of a postcard and a fact file as we consider what our readers need to know.</a:t>
            </a: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401227" y="1120180"/>
            <a:ext cx="6362699" cy="584775"/>
          </a:xfrm>
          <a:prstGeom prst="rect">
            <a:avLst/>
          </a:prstGeom>
          <a:noFill/>
        </p:spPr>
        <p:txBody>
          <a:bodyPr wrap="square">
            <a:spAutoFit/>
          </a:bodyPr>
          <a:lstStyle/>
          <a:p>
            <a:pPr algn="ctr"/>
            <a:r>
              <a:rPr lang="en-GB" sz="2000" b="1" dirty="0">
                <a:solidFill>
                  <a:schemeClr val="tx1"/>
                </a:solidFill>
              </a:rPr>
              <a:t>Our Extended Book Spine</a:t>
            </a:r>
          </a:p>
          <a:p>
            <a:endParaRPr lang="en-GB" sz="1200" dirty="0">
              <a:solidFill>
                <a:schemeClr val="tx1"/>
              </a:solidFill>
            </a:endParaRPr>
          </a:p>
        </p:txBody>
      </p:sp>
      <p:pic>
        <p:nvPicPr>
          <p:cNvPr id="2" name="Picture 1">
            <a:extLst>
              <a:ext uri="{FF2B5EF4-FFF2-40B4-BE49-F238E27FC236}">
                <a16:creationId xmlns:a16="http://schemas.microsoft.com/office/drawing/2014/main" id="{C56F1091-D718-E108-B98B-2AFE920C55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 y="1246340"/>
            <a:ext cx="1745150" cy="2000312"/>
          </a:xfrm>
          <a:prstGeom prst="rect">
            <a:avLst/>
          </a:prstGeom>
        </p:spPr>
      </p:pic>
      <p:sp>
        <p:nvSpPr>
          <p:cNvPr id="6" name="TextBox 5">
            <a:extLst>
              <a:ext uri="{FF2B5EF4-FFF2-40B4-BE49-F238E27FC236}">
                <a16:creationId xmlns:a16="http://schemas.microsoft.com/office/drawing/2014/main" id="{FCEF7A6F-33A4-7BC2-D1DD-17315FB2E352}"/>
              </a:ext>
            </a:extLst>
          </p:cNvPr>
          <p:cNvSpPr txBox="1"/>
          <p:nvPr/>
        </p:nvSpPr>
        <p:spPr>
          <a:xfrm>
            <a:off x="1998050" y="1549538"/>
            <a:ext cx="4400155" cy="1754326"/>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call it Earth. Our world can be a bewildering place, especially if you've only just got here. Your head will be filled with questions, so let's explore what makes our planet and how we live on it.</a:t>
            </a:r>
            <a:b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land and sky, to people and time, these notes can be your guide and start you on your journey. And you'll figure lots of things out for yourself. Just remember to leave notes for everyone else...</a:t>
            </a:r>
            <a:b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things about our planet are pretty complicated, but things can be simple, too: you've just got to be kind. Here We Are is the utterly heartfelt new book from Oliver Jeffers.</a:t>
            </a:r>
            <a:endParaRPr lang="en-GB" sz="12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CC20B20-51CF-2589-63CF-3E9DA03099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3084" y="3425911"/>
            <a:ext cx="1706562" cy="2149004"/>
          </a:xfrm>
          <a:prstGeom prst="rect">
            <a:avLst/>
          </a:prstGeom>
        </p:spPr>
      </p:pic>
      <p:sp>
        <p:nvSpPr>
          <p:cNvPr id="15" name="TextBox 14">
            <a:extLst>
              <a:ext uri="{FF2B5EF4-FFF2-40B4-BE49-F238E27FC236}">
                <a16:creationId xmlns:a16="http://schemas.microsoft.com/office/drawing/2014/main" id="{BC24015A-061D-341C-08C8-A5B327AED472}"/>
              </a:ext>
            </a:extLst>
          </p:cNvPr>
          <p:cNvSpPr txBox="1"/>
          <p:nvPr/>
        </p:nvSpPr>
        <p:spPr>
          <a:xfrm>
            <a:off x="272617" y="3420691"/>
            <a:ext cx="3784600" cy="2123658"/>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so much to explore on this globetrotting adventure, it’s a good thing the book stretches to an incredible 2.5 meters long – you’ll get halfway around the world before you even have to turn the page!</a:t>
            </a:r>
            <a:b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Stretch out the book's accordion-fold pages and take in the wonders of the world's cities and landmarks – traveling through over 60 countries. Then turn it over and explore the amazing diversity of creatures and landscapes on planet Earth. What can you spot on your travels?</a:t>
            </a:r>
            <a:endParaRPr lang="en-GB" sz="1200" dirty="0">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4CC0172F-C144-D404-ADF6-126D368BB8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1649" y="5661175"/>
            <a:ext cx="1890257" cy="2384301"/>
          </a:xfrm>
          <a:prstGeom prst="rect">
            <a:avLst/>
          </a:prstGeom>
        </p:spPr>
      </p:pic>
      <p:sp>
        <p:nvSpPr>
          <p:cNvPr id="18" name="TextBox 17">
            <a:extLst>
              <a:ext uri="{FF2B5EF4-FFF2-40B4-BE49-F238E27FC236}">
                <a16:creationId xmlns:a16="http://schemas.microsoft.com/office/drawing/2014/main" id="{519AF527-C7AF-FDE5-9FF0-B09C983539FD}"/>
              </a:ext>
            </a:extLst>
          </p:cNvPr>
          <p:cNvSpPr txBox="1"/>
          <p:nvPr/>
        </p:nvSpPr>
        <p:spPr>
          <a:xfrm>
            <a:off x="2164917" y="5718388"/>
            <a:ext cx="2182292" cy="2308324"/>
          </a:xfrm>
          <a:prstGeom prst="rect">
            <a:avLst/>
          </a:prstGeom>
          <a:noFill/>
        </p:spPr>
        <p:txBody>
          <a:bodyPr wrap="square">
            <a:spAutoFit/>
          </a:bodyPr>
          <a:lstStyle/>
          <a:p>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topical story about a boy called Hassan who has fled to England from Mogadishu in Somalia. He feels that his new home is cold and grey, but colour and hope soon begin to return to his life as he settles in. This is a good text to use to encourage compassion for children who have been forced to travel away from their homes in difficult circumstances.</a:t>
            </a:r>
            <a:endParaRPr lang="en-GB" sz="1100"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B6B2CB5C-E4B3-1933-9D27-B08DF16CBA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6093" y="6752016"/>
            <a:ext cx="1752112" cy="2374163"/>
          </a:xfrm>
          <a:prstGeom prst="rect">
            <a:avLst/>
          </a:prstGeom>
        </p:spPr>
      </p:pic>
      <p:sp>
        <p:nvSpPr>
          <p:cNvPr id="23" name="TextBox 22">
            <a:extLst>
              <a:ext uri="{FF2B5EF4-FFF2-40B4-BE49-F238E27FC236}">
                <a16:creationId xmlns:a16="http://schemas.microsoft.com/office/drawing/2014/main" id="{8EDCCDFC-A5D3-5714-8F60-4C5F66B66E3E}"/>
              </a:ext>
            </a:extLst>
          </p:cNvPr>
          <p:cNvSpPr txBox="1"/>
          <p:nvPr/>
        </p:nvSpPr>
        <p:spPr>
          <a:xfrm>
            <a:off x="235692" y="8432144"/>
            <a:ext cx="4158507" cy="646331"/>
          </a:xfrm>
          <a:prstGeom prst="rect">
            <a:avLst/>
          </a:prstGeom>
          <a:noFill/>
        </p:spPr>
        <p:txBody>
          <a:bodyPr wrap="square">
            <a:spAutoFit/>
          </a:bodyPr>
          <a:lstStyle/>
          <a:p>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lift-the-flap information text that details homes from all around the world, including Bedouin tents, Thai river houses, brick apartments and Dutch barges.</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www.w3.org/XML/1998/namespace"/>
    <ds:schemaRef ds:uri="http://purl.org/dc/terms/"/>
    <ds:schemaRef ds:uri="http://purl.org/dc/elements/1.1/"/>
    <ds:schemaRef ds:uri="http://schemas.openxmlformats.org/package/2006/metadata/core-properties"/>
    <ds:schemaRef ds:uri="648e69cc-640f-431f-b062-262d95adac52"/>
    <ds:schemaRef ds:uri="http://purl.org/dc/dcmitype/"/>
    <ds:schemaRef ds:uri="061ec3ad-226f-4eb4-9e91-45b4f692dd17"/>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1030</Words>
  <Application>Microsoft Office PowerPoint</Application>
  <PresentationFormat>A4 Paper (210x297 mm)</PresentationFormat>
  <Paragraphs>50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88</cp:revision>
  <cp:lastPrinted>2022-12-01T12:26:52Z</cp:lastPrinted>
  <dcterms:created xsi:type="dcterms:W3CDTF">2020-04-17T10:06:09Z</dcterms:created>
  <dcterms:modified xsi:type="dcterms:W3CDTF">2023-06-07T10:33:20Z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