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2237" y="43"/>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539219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041762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66715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801177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28/03/2023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475874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613947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28/03/2023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7076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28/03/2023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040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28/03/2023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884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7307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28/03/2023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123538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28/03/2023</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318296015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523220"/>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a:t>
            </a:r>
          </a:p>
          <a:p>
            <a:pPr algn="ctr"/>
            <a:r>
              <a:rPr lang="en-GB" sz="1400" b="1" dirty="0">
                <a:solidFill>
                  <a:srgbClr val="02765C"/>
                </a:solidFill>
                <a:latin typeface="Arial Narrow" panose="020B0606020202030204" pitchFamily="34" charset="0"/>
              </a:rPr>
              <a:t>1</a:t>
            </a:r>
          </a:p>
        </p:txBody>
      </p:sp>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9" name="Rectangle 48">
            <a:extLst>
              <a:ext uri="{FF2B5EF4-FFF2-40B4-BE49-F238E27FC236}">
                <a16:creationId xmlns:a16="http://schemas.microsoft.com/office/drawing/2014/main" id="{FCC4F3D7-9E65-ABE4-8357-7C6057335BE2}"/>
              </a:ext>
            </a:extLst>
          </p:cNvPr>
          <p:cNvSpPr/>
          <p:nvPr/>
        </p:nvSpPr>
        <p:spPr>
          <a:xfrm>
            <a:off x="143984" y="4598488"/>
            <a:ext cx="6430466" cy="398768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b="1" dirty="0">
              <a:solidFill>
                <a:schemeClr val="tx1"/>
              </a:solidFill>
            </a:endParaRPr>
          </a:p>
          <a:p>
            <a:pPr algn="ctr"/>
            <a:endParaRPr lang="en-GB" sz="1400" b="1" dirty="0">
              <a:solidFill>
                <a:schemeClr val="tx1"/>
              </a:solidFill>
            </a:endParaRPr>
          </a:p>
          <a:p>
            <a:pPr algn="ctr"/>
            <a:r>
              <a:rPr lang="en-GB" sz="1400" b="1" dirty="0">
                <a:solidFill>
                  <a:schemeClr val="tx1"/>
                </a:solidFill>
              </a:rPr>
              <a:t>Why these particular books and not something else?</a:t>
            </a:r>
          </a:p>
          <a:p>
            <a:r>
              <a:rPr lang="en-GB" sz="1400" dirty="0">
                <a:solidFill>
                  <a:schemeClr val="tx1"/>
                </a:solidFill>
              </a:rPr>
              <a:t>As the warmer weather approaches, Year 1 will be exploring growing plants… Many children’s books have been written about gardens, so why have we chosen these books when we have the freedom to read any other book with our children? Well, as soon as you pick up The Little Gardener and The Extraordinary Gardener, you’ll recognise how they resonate with our school ethos. The main character, the little gardener himself, represents us all… and the concept of feeling so little in the face of a challenge is something that we can all relate to. Sometimes we feel overwhelmed when a task in front of us is seemingly so big, particularly when we experience little progress in achieving that goal. The Little Gardener helps children to recognise that this feeling is perfectly normal. It is natural to feel overwhelmed but what is important is to tap into our positive growth mindset to carefully consider our next steps. Year 1 use this text to explore our school value, Resilience. Resilience stands out clearly for the children as the Little Gardener needs to work hard every morning, every afternoon and every evening. We prompt our Year 1 children to consider when they have needed to show resilience and perseverance and how this developed their mindset.</a:t>
            </a:r>
          </a:p>
          <a:p>
            <a:endParaRPr lang="en-GB" sz="1200" dirty="0">
              <a:solidFill>
                <a:schemeClr val="tx1"/>
              </a:solidFill>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tx1"/>
                </a:solidFill>
              </a:rPr>
              <a:t>The Little Gardener </a:t>
            </a:r>
          </a:p>
        </p:txBody>
      </p:sp>
      <p:sp>
        <p:nvSpPr>
          <p:cNvPr id="3" name="Rectangle 2">
            <a:extLst>
              <a:ext uri="{FF2B5EF4-FFF2-40B4-BE49-F238E27FC236}">
                <a16:creationId xmlns:a16="http://schemas.microsoft.com/office/drawing/2014/main" id="{8C6630C6-A9E2-AB42-C4FD-57FCB397B1FF}"/>
              </a:ext>
            </a:extLst>
          </p:cNvPr>
          <p:cNvSpPr/>
          <p:nvPr/>
        </p:nvSpPr>
        <p:spPr>
          <a:xfrm>
            <a:off x="143984" y="8687497"/>
            <a:ext cx="3208816" cy="86945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b="1" dirty="0">
                <a:solidFill>
                  <a:schemeClr val="tx1"/>
                </a:solidFill>
                <a:ea typeface="Calibri" panose="020F0502020204030204" pitchFamily="34" charset="0"/>
                <a:cs typeface="Times New Roman" panose="02020603050405020304" pitchFamily="18" charset="0"/>
              </a:rPr>
              <a:t>Key Question:</a:t>
            </a:r>
          </a:p>
          <a:p>
            <a:r>
              <a:rPr lang="en-GB" sz="1400" dirty="0">
                <a:solidFill>
                  <a:schemeClr val="tx1"/>
                </a:solidFill>
                <a:ea typeface="Calibri" panose="020F0502020204030204" pitchFamily="34" charset="0"/>
                <a:cs typeface="Times New Roman" panose="02020603050405020304" pitchFamily="18" charset="0"/>
              </a:rPr>
              <a:t>When have you had to keep trying? How was it worth the effort?</a:t>
            </a:r>
          </a:p>
        </p:txBody>
      </p:sp>
      <p:pic>
        <p:nvPicPr>
          <p:cNvPr id="1026" name="Picture 2" descr="The Little Gardener: Amazon.co.uk: Emily Hughes: 9781911171249: Books">
            <a:extLst>
              <a:ext uri="{FF2B5EF4-FFF2-40B4-BE49-F238E27FC236}">
                <a16:creationId xmlns:a16="http://schemas.microsoft.com/office/drawing/2014/main" id="{B4D0E117-8EC9-2D18-0563-EA7044BFAC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447" y="1778048"/>
            <a:ext cx="2613651" cy="27252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Extraordinary Gardener: Amazon.co.uk: Boughton, Sam: 9781849766043:  Books">
            <a:extLst>
              <a:ext uri="{FF2B5EF4-FFF2-40B4-BE49-F238E27FC236}">
                <a16:creationId xmlns:a16="http://schemas.microsoft.com/office/drawing/2014/main" id="{072F13D0-2BE5-8825-C3C7-13C1B3064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4495" y="1778711"/>
            <a:ext cx="3689955" cy="27514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B55E15D-2571-074D-8556-6158B5B506D6}"/>
              </a:ext>
            </a:extLst>
          </p:cNvPr>
          <p:cNvPicPr>
            <a:picLocks noChangeAspect="1"/>
          </p:cNvPicPr>
          <p:nvPr/>
        </p:nvPicPr>
        <p:blipFill rotWithShape="1">
          <a:blip r:embed="rId5"/>
          <a:srcRect l="29258" t="34199" r="17362" b="15005"/>
          <a:stretch/>
        </p:blipFill>
        <p:spPr>
          <a:xfrm>
            <a:off x="4080387" y="8226044"/>
            <a:ext cx="2494063" cy="1335034"/>
          </a:xfrm>
          <a:prstGeom prst="rect">
            <a:avLst/>
          </a:prstGeom>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9" name="Rectangle 48">
            <a:extLst>
              <a:ext uri="{FF2B5EF4-FFF2-40B4-BE49-F238E27FC236}">
                <a16:creationId xmlns:a16="http://schemas.microsoft.com/office/drawing/2014/main" id="{FCC4F3D7-9E65-ABE4-8357-7C6057335BE2}"/>
              </a:ext>
            </a:extLst>
          </p:cNvPr>
          <p:cNvSpPr/>
          <p:nvPr/>
        </p:nvSpPr>
        <p:spPr>
          <a:xfrm>
            <a:off x="118318" y="6061391"/>
            <a:ext cx="6455787" cy="310857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Help at Home:</a:t>
            </a:r>
            <a:endParaRPr lang="en-GB" sz="1200" dirty="0">
              <a:solidFill>
                <a:schemeClr val="tx1"/>
              </a:solidFill>
            </a:endParaRPr>
          </a:p>
          <a:p>
            <a:pPr marL="228600" indent="-228600">
              <a:buAutoNum type="arabicParenR"/>
            </a:pPr>
            <a:r>
              <a:rPr lang="en-GB" sz="1200" dirty="0">
                <a:solidFill>
                  <a:schemeClr val="tx1"/>
                </a:solidFill>
              </a:rPr>
              <a:t>Get outside in your garden or the park! Spot the signs of growth. Look at the trees – how are they changing? Orally rehearse sentences: “I can see…” “I can hear…” “I feel…” Feel free to write some sentences too.</a:t>
            </a:r>
          </a:p>
          <a:p>
            <a:r>
              <a:rPr lang="en-GB" sz="1200" dirty="0">
                <a:solidFill>
                  <a:schemeClr val="tx1"/>
                </a:solidFill>
              </a:rPr>
              <a:t>2) Help your child to recall a time when they have had to try and try again to succeed. How did it feel at the time and how did it feel when you had achieved the task/goal? </a:t>
            </a:r>
          </a:p>
          <a:p>
            <a:r>
              <a:rPr lang="en-GB" sz="1200" dirty="0">
                <a:solidFill>
                  <a:schemeClr val="tx1"/>
                </a:solidFill>
              </a:rPr>
              <a:t>3) Find two plants or flowers to compare. Start off by orally comparing them in a sentence. You’ll probably notice that you use ‘but.’ It’s likely that your child will use _er suffix and _</a:t>
            </a:r>
            <a:r>
              <a:rPr lang="en-GB" sz="1200" dirty="0" err="1">
                <a:solidFill>
                  <a:schemeClr val="tx1"/>
                </a:solidFill>
              </a:rPr>
              <a:t>est</a:t>
            </a:r>
            <a:r>
              <a:rPr lang="en-GB" sz="1200" dirty="0">
                <a:solidFill>
                  <a:schemeClr val="tx1"/>
                </a:solidFill>
              </a:rPr>
              <a:t> suffixes too. “The daffodil is dying but the rose is still growing.”</a:t>
            </a:r>
          </a:p>
          <a:p>
            <a:r>
              <a:rPr lang="en-GB" sz="1200" dirty="0">
                <a:solidFill>
                  <a:schemeClr val="tx1"/>
                </a:solidFill>
              </a:rPr>
              <a:t>4) Keep a diary about your weekend. Write some sentences about what you got up to.</a:t>
            </a:r>
          </a:p>
          <a:p>
            <a:r>
              <a:rPr lang="en-GB" sz="1200" dirty="0">
                <a:solidFill>
                  <a:schemeClr val="tx1"/>
                </a:solidFill>
              </a:rPr>
              <a:t>5) Take a walk around the area. Have a nosey at people’s gardens! Which garden do you like the most and why? You could rate the gardens out of 10. </a:t>
            </a:r>
          </a:p>
          <a:p>
            <a:endParaRPr lang="en-GB" sz="1200" dirty="0">
              <a:solidFill>
                <a:schemeClr val="tx1"/>
              </a:solidFill>
            </a:endParaRPr>
          </a:p>
          <a:p>
            <a:r>
              <a:rPr lang="en-GB" sz="1200" dirty="0">
                <a:solidFill>
                  <a:schemeClr val="tx1"/>
                </a:solidFill>
              </a:rPr>
              <a:t>A fantastic experience would be to take your child to a garden centre. Have a stroll around and look at the different plants and seeds that they stock. Which plants are colourful? Which plants are large? Which plants are delicate?</a:t>
            </a:r>
            <a:endParaRPr lang="en-GB" sz="1100" i="1" dirty="0">
              <a:solidFill>
                <a:schemeClr val="tx1"/>
              </a:solidFill>
            </a:endParaRPr>
          </a:p>
        </p:txBody>
      </p:sp>
      <p:sp>
        <p:nvSpPr>
          <p:cNvPr id="2" name="Rectangle 1">
            <a:extLst>
              <a:ext uri="{FF2B5EF4-FFF2-40B4-BE49-F238E27FC236}">
                <a16:creationId xmlns:a16="http://schemas.microsoft.com/office/drawing/2014/main" id="{B111C7C9-4401-CC6A-E4F1-66B6BFF95CD9}"/>
              </a:ext>
            </a:extLst>
          </p:cNvPr>
          <p:cNvSpPr/>
          <p:nvPr/>
        </p:nvSpPr>
        <p:spPr>
          <a:xfrm>
            <a:off x="118318" y="4444175"/>
            <a:ext cx="6455787" cy="1480375"/>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200" dirty="0">
                <a:solidFill>
                  <a:schemeClr val="tx1"/>
                </a:solidFill>
              </a:rPr>
              <a:t>Children will write a setting description and will describe how a garden changes over time.</a:t>
            </a:r>
          </a:p>
          <a:p>
            <a:r>
              <a:rPr lang="en-GB" sz="1200" dirty="0">
                <a:solidFill>
                  <a:schemeClr val="tx1"/>
                </a:solidFill>
              </a:rPr>
              <a:t>They will write a diary in first person using ‘I.’ They will need to write from the perspective of the Little Gardener.</a:t>
            </a:r>
          </a:p>
          <a:p>
            <a:r>
              <a:rPr lang="en-GB" sz="1200" dirty="0">
                <a:solidFill>
                  <a:schemeClr val="tx1"/>
                </a:solidFill>
              </a:rPr>
              <a:t>Children will keep a seed diary. This will be a little different from the diary above as it is non-fiction. It will us close observation skills and we want children to look at the small details.</a:t>
            </a:r>
            <a:endParaRPr lang="en-GB" sz="1200" b="1" dirty="0">
              <a:solidFill>
                <a:schemeClr val="tx1"/>
              </a:solidFill>
            </a:endParaRPr>
          </a:p>
        </p:txBody>
      </p:sp>
      <p:sp>
        <p:nvSpPr>
          <p:cNvPr id="3" name="Rectangle 2">
            <a:extLst>
              <a:ext uri="{FF2B5EF4-FFF2-40B4-BE49-F238E27FC236}">
                <a16:creationId xmlns:a16="http://schemas.microsoft.com/office/drawing/2014/main" id="{480D3765-3B02-5778-7095-C267619F44F5}"/>
              </a:ext>
            </a:extLst>
          </p:cNvPr>
          <p:cNvSpPr/>
          <p:nvPr/>
        </p:nvSpPr>
        <p:spPr>
          <a:xfrm>
            <a:off x="120512" y="1209487"/>
            <a:ext cx="6455787" cy="317981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English Skills</a:t>
            </a:r>
          </a:p>
          <a:p>
            <a:r>
              <a:rPr lang="en-GB" sz="1200" dirty="0">
                <a:solidFill>
                  <a:schemeClr val="tx1"/>
                </a:solidFill>
                <a:cs typeface="Calibri" panose="020F0502020204030204" pitchFamily="34" charset="0"/>
              </a:rPr>
              <a:t>There are plenty of English Skills that will be developed through this unit. Specifically, we will be encouraging children to ‘really look’ in order to create more detail in their descriptions. They will be considering how things change over time too and make comparisons. </a:t>
            </a:r>
          </a:p>
          <a:p>
            <a:endParaRPr lang="en-GB" sz="1200" dirty="0">
              <a:solidFill>
                <a:schemeClr val="tx1"/>
              </a:solidFill>
              <a:cs typeface="Calibri" panose="020F0502020204030204" pitchFamily="34" charset="0"/>
            </a:endParaRPr>
          </a:p>
          <a:p>
            <a:pPr marL="171450" indent="-171450">
              <a:buFont typeface="Arial" panose="020B0604020202020204" pitchFamily="34" charset="0"/>
              <a:buChar char="•"/>
            </a:pPr>
            <a:r>
              <a:rPr lang="en-GB" sz="1200" dirty="0">
                <a:solidFill>
                  <a:schemeClr val="tx1"/>
                </a:solidFill>
                <a:cs typeface="Calibri" panose="020F0502020204030204" pitchFamily="34" charset="0"/>
              </a:rPr>
              <a:t>identifying nouns, adjectives and verbs</a:t>
            </a:r>
          </a:p>
          <a:p>
            <a:r>
              <a:rPr lang="en-GB" sz="1200" dirty="0">
                <a:solidFill>
                  <a:schemeClr val="tx1"/>
                </a:solidFill>
                <a:cs typeface="Calibri" panose="020F0502020204030204" pitchFamily="34" charset="0"/>
              </a:rPr>
              <a:t>Noun = flower. Adjective = beautiful. Verb = is growing. I wonder how many nouns we can see in a garden…</a:t>
            </a:r>
          </a:p>
          <a:p>
            <a:pPr marL="171450" indent="-171450">
              <a:buFont typeface="Arial" panose="020B0604020202020204" pitchFamily="34" charset="0"/>
              <a:buChar char="•"/>
            </a:pPr>
            <a:r>
              <a:rPr lang="en-GB" sz="1200" dirty="0">
                <a:solidFill>
                  <a:schemeClr val="tx1"/>
                </a:solidFill>
                <a:cs typeface="Calibri" panose="020F0502020204030204" pitchFamily="34" charset="0"/>
              </a:rPr>
              <a:t>suffix spellings we explore are</a:t>
            </a:r>
            <a:r>
              <a:rPr lang="en-GB" sz="1200" dirty="0">
                <a:solidFill>
                  <a:schemeClr val="tx1"/>
                </a:solidFill>
              </a:rPr>
              <a:t>: </a:t>
            </a:r>
            <a:r>
              <a:rPr lang="en-GB" sz="1200" dirty="0" err="1">
                <a:solidFill>
                  <a:schemeClr val="tx1"/>
                </a:solidFill>
              </a:rPr>
              <a:t>ing</a:t>
            </a:r>
            <a:r>
              <a:rPr lang="en-GB" sz="1200" dirty="0">
                <a:solidFill>
                  <a:schemeClr val="tx1"/>
                </a:solidFill>
              </a:rPr>
              <a:t>, ed</a:t>
            </a:r>
          </a:p>
          <a:p>
            <a:pPr marL="171450" indent="-171450">
              <a:buFont typeface="Arial" panose="020B0604020202020204" pitchFamily="34" charset="0"/>
              <a:buChar char="•"/>
            </a:pPr>
            <a:r>
              <a:rPr lang="en-GB" sz="1200" dirty="0">
                <a:solidFill>
                  <a:schemeClr val="tx1"/>
                </a:solidFill>
              </a:rPr>
              <a:t>comparing adjectives using _er and _ </a:t>
            </a:r>
            <a:r>
              <a:rPr lang="en-GB" sz="1200" dirty="0" err="1">
                <a:solidFill>
                  <a:schemeClr val="tx1"/>
                </a:solidFill>
              </a:rPr>
              <a:t>est</a:t>
            </a:r>
            <a:endParaRPr lang="en-GB" sz="1200" dirty="0">
              <a:solidFill>
                <a:schemeClr val="tx1"/>
              </a:solidFill>
            </a:endParaRPr>
          </a:p>
          <a:p>
            <a:pPr marL="171450" indent="-171450">
              <a:buFont typeface="Arial" panose="020B0604020202020204" pitchFamily="34" charset="0"/>
              <a:buChar char="•"/>
            </a:pPr>
            <a:r>
              <a:rPr lang="en-GB" sz="1200" dirty="0">
                <a:solidFill>
                  <a:schemeClr val="tx1"/>
                </a:solidFill>
              </a:rPr>
              <a:t>orally presenting to an audience is another feature of our unit</a:t>
            </a:r>
          </a:p>
          <a:p>
            <a:pPr marL="171450" indent="-171450">
              <a:buFont typeface="Arial" panose="020B0604020202020204" pitchFamily="34" charset="0"/>
              <a:buChar char="•"/>
            </a:pPr>
            <a:r>
              <a:rPr lang="en-GB" sz="1200" dirty="0">
                <a:solidFill>
                  <a:schemeClr val="tx1"/>
                </a:solidFill>
              </a:rPr>
              <a:t>children will rehearse reading their sentences aloud</a:t>
            </a:r>
          </a:p>
          <a:p>
            <a:pPr marL="171450" indent="-171450">
              <a:buFont typeface="Arial" panose="020B0604020202020204" pitchFamily="34" charset="0"/>
              <a:buChar char="•"/>
            </a:pPr>
            <a:r>
              <a:rPr lang="en-GB" sz="1200" dirty="0">
                <a:solidFill>
                  <a:schemeClr val="tx1"/>
                </a:solidFill>
              </a:rPr>
              <a:t>we consider the features of a diary, including the perspective (writing in first person) and we explain our feelings</a:t>
            </a:r>
          </a:p>
          <a:p>
            <a:pPr marL="171450" indent="-171450">
              <a:buFont typeface="Arial" panose="020B0604020202020204" pitchFamily="34" charset="0"/>
              <a:buChar char="•"/>
            </a:pPr>
            <a:r>
              <a:rPr lang="en-GB" sz="1200" dirty="0">
                <a:solidFill>
                  <a:schemeClr val="tx1"/>
                </a:solidFill>
              </a:rPr>
              <a:t>retelling an already familiar story</a:t>
            </a:r>
            <a:endParaRPr lang="en-GB" sz="1200" dirty="0">
              <a:solidFill>
                <a:schemeClr val="tx1"/>
              </a:solidFill>
              <a:latin typeface="Comic Sans MS" panose="030F0702030302020204" pitchFamily="66" charset="0"/>
            </a:endParaRPr>
          </a:p>
        </p:txBody>
      </p:sp>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Summer term </a:t>
            </a:r>
          </a:p>
          <a:p>
            <a:pPr algn="ctr"/>
            <a:r>
              <a:rPr lang="en-GB" sz="1400" b="1" dirty="0">
                <a:solidFill>
                  <a:srgbClr val="02765C"/>
                </a:solidFill>
                <a:latin typeface="Arial Narrow" panose="020B0606020202030204" pitchFamily="34" charset="0"/>
              </a:rPr>
              <a:t>1</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TextBox 4">
            <a:extLst>
              <a:ext uri="{FF2B5EF4-FFF2-40B4-BE49-F238E27FC236}">
                <a16:creationId xmlns:a16="http://schemas.microsoft.com/office/drawing/2014/main" id="{12777FC4-CFBE-ADD0-5604-003CBAB05150}"/>
              </a:ext>
            </a:extLst>
          </p:cNvPr>
          <p:cNvSpPr txBox="1"/>
          <p:nvPr/>
        </p:nvSpPr>
        <p:spPr>
          <a:xfrm>
            <a:off x="401227" y="1120180"/>
            <a:ext cx="6362699" cy="584775"/>
          </a:xfrm>
          <a:prstGeom prst="rect">
            <a:avLst/>
          </a:prstGeom>
          <a:noFill/>
        </p:spPr>
        <p:txBody>
          <a:bodyPr wrap="square">
            <a:spAutoFit/>
          </a:bodyPr>
          <a:lstStyle/>
          <a:p>
            <a:pPr algn="ctr"/>
            <a:r>
              <a:rPr lang="en-GB" sz="2000" b="1" dirty="0">
                <a:solidFill>
                  <a:schemeClr val="tx1"/>
                </a:solidFill>
              </a:rPr>
              <a:t>Our Extended Book Spine</a:t>
            </a:r>
          </a:p>
          <a:p>
            <a:endParaRPr lang="en-GB" sz="1200" dirty="0">
              <a:solidFill>
                <a:schemeClr val="tx1"/>
              </a:solidFill>
            </a:endParaRPr>
          </a:p>
        </p:txBody>
      </p:sp>
      <p:pic>
        <p:nvPicPr>
          <p:cNvPr id="2" name="Picture 6" descr="The Gruffalo Big Book">
            <a:extLst>
              <a:ext uri="{FF2B5EF4-FFF2-40B4-BE49-F238E27FC236}">
                <a16:creationId xmlns:a16="http://schemas.microsoft.com/office/drawing/2014/main" id="{A8406948-B9C5-3F9F-CDFF-CFC59A5E04E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000" t="2718" r="11296"/>
          <a:stretch/>
        </p:blipFill>
        <p:spPr bwMode="auto">
          <a:xfrm>
            <a:off x="212284" y="1309656"/>
            <a:ext cx="1457090" cy="180104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6D93B3F-49EF-8EC5-D937-290177C5C8F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284" y="5634569"/>
            <a:ext cx="1708785" cy="2152650"/>
          </a:xfrm>
          <a:prstGeom prst="rect">
            <a:avLst/>
          </a:prstGeom>
        </p:spPr>
      </p:pic>
      <p:sp>
        <p:nvSpPr>
          <p:cNvPr id="7" name="TextBox 6">
            <a:extLst>
              <a:ext uri="{FF2B5EF4-FFF2-40B4-BE49-F238E27FC236}">
                <a16:creationId xmlns:a16="http://schemas.microsoft.com/office/drawing/2014/main" id="{882EC961-3DBC-0F87-6CCB-C59831DE8098}"/>
              </a:ext>
            </a:extLst>
          </p:cNvPr>
          <p:cNvSpPr txBox="1"/>
          <p:nvPr/>
        </p:nvSpPr>
        <p:spPr>
          <a:xfrm>
            <a:off x="190500" y="7865062"/>
            <a:ext cx="2055979" cy="938719"/>
          </a:xfrm>
          <a:prstGeom prst="rect">
            <a:avLst/>
          </a:prstGeom>
          <a:noFill/>
        </p:spPr>
        <p:txBody>
          <a:bodyPr wrap="square">
            <a:spAutoFit/>
          </a:bodyPr>
          <a:lstStyle/>
          <a:p>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picture book telling the true story of Wangari Maathai, who </a:t>
            </a:r>
            <a:r>
              <a:rPr lang="en-GB" sz="1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who</a:t>
            </a:r>
            <a:r>
              <a:rPr lang="en-GB" sz="1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encouraged Kenyan women to plant trees to improve their lives and their environment. </a:t>
            </a:r>
            <a:endParaRPr lang="en-GB" sz="1100" dirty="0">
              <a:latin typeface="Calibri" panose="020F0502020204030204" pitchFamily="34" charset="0"/>
              <a:cs typeface="Calibri" panose="020F0502020204030204" pitchFamily="34" charset="0"/>
            </a:endParaRPr>
          </a:p>
        </p:txBody>
      </p:sp>
      <p:pic>
        <p:nvPicPr>
          <p:cNvPr id="14" name="Picture 13">
            <a:extLst>
              <a:ext uri="{FF2B5EF4-FFF2-40B4-BE49-F238E27FC236}">
                <a16:creationId xmlns:a16="http://schemas.microsoft.com/office/drawing/2014/main" id="{CB6E2A2D-EEAB-8DD2-0FA6-6812350CFA4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21938" y="1490588"/>
            <a:ext cx="1642824" cy="1698607"/>
          </a:xfrm>
          <a:prstGeom prst="rect">
            <a:avLst/>
          </a:prstGeom>
        </p:spPr>
      </p:pic>
      <p:sp>
        <p:nvSpPr>
          <p:cNvPr id="16" name="TextBox 15">
            <a:extLst>
              <a:ext uri="{FF2B5EF4-FFF2-40B4-BE49-F238E27FC236}">
                <a16:creationId xmlns:a16="http://schemas.microsoft.com/office/drawing/2014/main" id="{656A6216-A7EC-C0C8-5DC5-05B179EEB8FC}"/>
              </a:ext>
            </a:extLst>
          </p:cNvPr>
          <p:cNvSpPr txBox="1"/>
          <p:nvPr/>
        </p:nvSpPr>
        <p:spPr>
          <a:xfrm>
            <a:off x="4843848" y="1479488"/>
            <a:ext cx="1920078" cy="1631216"/>
          </a:xfrm>
          <a:prstGeom prst="rect">
            <a:avLst/>
          </a:prstGeom>
          <a:noFill/>
        </p:spPr>
        <p:txBody>
          <a:bodyPr wrap="square">
            <a:spAutoFit/>
          </a:bodyPr>
          <a:lstStyle/>
          <a:p>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simple story to introduce the idea of seed dispersal and life cycles. It tells the story of ten seeds, only one of which survives to grow into a lovely sunflower and produces new seeds to start the cycle again. The illustrations are full of detail and the text is an accessible introduction to seed science for young children.</a:t>
            </a:r>
            <a:endParaRPr lang="en-GB" sz="1000" dirty="0">
              <a:latin typeface="Calibri" panose="020F0502020204030204" pitchFamily="34" charset="0"/>
              <a:cs typeface="Calibri" panose="020F0502020204030204" pitchFamily="34" charset="0"/>
            </a:endParaRPr>
          </a:p>
        </p:txBody>
      </p:sp>
      <p:pic>
        <p:nvPicPr>
          <p:cNvPr id="17" name="Picture 16">
            <a:extLst>
              <a:ext uri="{FF2B5EF4-FFF2-40B4-BE49-F238E27FC236}">
                <a16:creationId xmlns:a16="http://schemas.microsoft.com/office/drawing/2014/main" id="{F196E0EE-CB18-9C1F-89D9-DEC8CC469D5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3490" y="3394387"/>
            <a:ext cx="1457088" cy="2002871"/>
          </a:xfrm>
          <a:prstGeom prst="rect">
            <a:avLst/>
          </a:prstGeom>
        </p:spPr>
      </p:pic>
      <p:sp>
        <p:nvSpPr>
          <p:cNvPr id="19" name="TextBox 18">
            <a:extLst>
              <a:ext uri="{FF2B5EF4-FFF2-40B4-BE49-F238E27FC236}">
                <a16:creationId xmlns:a16="http://schemas.microsoft.com/office/drawing/2014/main" id="{BB746314-333E-2792-53ED-E1EC5F5A7DB3}"/>
              </a:ext>
            </a:extLst>
          </p:cNvPr>
          <p:cNvSpPr txBox="1"/>
          <p:nvPr/>
        </p:nvSpPr>
        <p:spPr>
          <a:xfrm>
            <a:off x="2055071" y="3394387"/>
            <a:ext cx="2055978" cy="1938992"/>
          </a:xfrm>
          <a:prstGeom prst="rect">
            <a:avLst/>
          </a:prstGeom>
          <a:noFill/>
        </p:spPr>
        <p:txBody>
          <a:bodyPr wrap="square">
            <a:spAutoFit/>
          </a:bodyPr>
          <a:lstStyle/>
          <a:p>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non-fiction book introduces the parts of a plant for KS1 readers. Learn all about common wild and garden plants, including flowering plants, vegetables and trees. Investigate the basic structure of plants (including roots, stems, trunks, branches, leaves, flowers, petals and fruit). This series covers the National Curriculum programme of study for science at Key Stage 1.</a:t>
            </a:r>
            <a:endParaRPr lang="en-GB" sz="1000" dirty="0">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37A17560-7513-B29F-9312-D680C75CB75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47421" y="3316553"/>
            <a:ext cx="1821198" cy="2124075"/>
          </a:xfrm>
          <a:prstGeom prst="rect">
            <a:avLst/>
          </a:prstGeom>
        </p:spPr>
      </p:pic>
      <p:sp>
        <p:nvSpPr>
          <p:cNvPr id="22" name="TextBox 21">
            <a:extLst>
              <a:ext uri="{FF2B5EF4-FFF2-40B4-BE49-F238E27FC236}">
                <a16:creationId xmlns:a16="http://schemas.microsoft.com/office/drawing/2014/main" id="{B8E7EDEC-8600-CF79-0466-D1F501314019}"/>
              </a:ext>
            </a:extLst>
          </p:cNvPr>
          <p:cNvSpPr txBox="1"/>
          <p:nvPr/>
        </p:nvSpPr>
        <p:spPr>
          <a:xfrm>
            <a:off x="4747585" y="5538571"/>
            <a:ext cx="2112604" cy="1169551"/>
          </a:xfrm>
          <a:prstGeom prst="rect">
            <a:avLst/>
          </a:prstGeom>
          <a:noFill/>
        </p:spPr>
        <p:txBody>
          <a:bodyPr wrap="square">
            <a:spAutoFit/>
          </a:bodyPr>
          <a:lstStyle/>
          <a:p>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popular picture book tells the story of fussy eater Oliver, who will not eat anything but chips. One day Grandpa sets him a challenge that helps him to learn to try new foods from the vegetable patch and Oliver is surprised by what he finds out. </a:t>
            </a:r>
            <a:endParaRPr lang="en-GB" sz="1000" dirty="0">
              <a:latin typeface="Calibri" panose="020F0502020204030204" pitchFamily="34" charset="0"/>
              <a:cs typeface="Calibri" panose="020F0502020204030204" pitchFamily="34" charset="0"/>
            </a:endParaRPr>
          </a:p>
        </p:txBody>
      </p:sp>
      <p:pic>
        <p:nvPicPr>
          <p:cNvPr id="23" name="Picture 22">
            <a:extLst>
              <a:ext uri="{FF2B5EF4-FFF2-40B4-BE49-F238E27FC236}">
                <a16:creationId xmlns:a16="http://schemas.microsoft.com/office/drawing/2014/main" id="{24825426-B902-A72B-ABB7-C66B14CFF0F2}"/>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788764" y="5547878"/>
            <a:ext cx="1841525" cy="2152650"/>
          </a:xfrm>
          <a:prstGeom prst="rect">
            <a:avLst/>
          </a:prstGeom>
        </p:spPr>
      </p:pic>
      <p:sp>
        <p:nvSpPr>
          <p:cNvPr id="25" name="TextBox 24">
            <a:extLst>
              <a:ext uri="{FF2B5EF4-FFF2-40B4-BE49-F238E27FC236}">
                <a16:creationId xmlns:a16="http://schemas.microsoft.com/office/drawing/2014/main" id="{C44FEB11-B98A-5D67-64E0-6D69E89FF9CA}"/>
              </a:ext>
            </a:extLst>
          </p:cNvPr>
          <p:cNvSpPr txBox="1"/>
          <p:nvPr/>
        </p:nvSpPr>
        <p:spPr>
          <a:xfrm>
            <a:off x="2701495" y="7683783"/>
            <a:ext cx="3779520" cy="1477328"/>
          </a:xfrm>
          <a:prstGeom prst="rect">
            <a:avLst/>
          </a:prstGeom>
          <a:noFill/>
        </p:spPr>
        <p:txBody>
          <a:bodyPr wrap="square">
            <a:spAutoFit/>
          </a:bodyPr>
          <a:lstStyle/>
          <a:p>
            <a:r>
              <a:rPr lang="en-GB" sz="1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Did you know that trees send underground messages? Have you heard that they take care of their families? A tree is so much more than it seems. Produced in collaboration with the Royal Horticultural Society (RHS), this illustrated information book is the perfect introduction to the world of trees - above and below ground. Combining stunning photography with beautiful illustrations, turn the pages to find out how trees help prevent soil erosion, mark the seasons, and provide a habitat for wildlife.  When you get to know these silent giants, you'll never look at trees the same way again. </a:t>
            </a:r>
            <a:endParaRPr lang="en-GB"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429D3F-B6D0-4703-9689-0CE15CEF2049}">
  <ds:schemaRefs>
    <ds:schemaRef ds:uri="http://www.w3.org/XML/1998/namespace"/>
    <ds:schemaRef ds:uri="http://purl.org/dc/terms/"/>
    <ds:schemaRef ds:uri="http://purl.org/dc/elements/1.1/"/>
    <ds:schemaRef ds:uri="http://schemas.openxmlformats.org/package/2006/metadata/core-properties"/>
    <ds:schemaRef ds:uri="648e69cc-640f-431f-b062-262d95adac52"/>
    <ds:schemaRef ds:uri="http://purl.org/dc/dcmitype/"/>
    <ds:schemaRef ds:uri="061ec3ad-226f-4eb4-9e91-45b4f692dd17"/>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1110</Words>
  <Application>Microsoft Office PowerPoint</Application>
  <PresentationFormat>A4 Paper (210x297 mm)</PresentationFormat>
  <Paragraphs>49</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83</cp:revision>
  <cp:lastPrinted>2022-12-01T12:26:52Z</cp:lastPrinted>
  <dcterms:created xsi:type="dcterms:W3CDTF">2020-04-17T10:06:09Z</dcterms:created>
  <dcterms:modified xsi:type="dcterms:W3CDTF">2023-03-28T08:08:11Z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