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63" r:id="rId5"/>
    <p:sldId id="264" r:id="rId6"/>
    <p:sldId id="265" r:id="rId7"/>
    <p:sldId id="268" r:id="rId8"/>
    <p:sldId id="269" r:id="rId9"/>
    <p:sldId id="366" r:id="rId10"/>
    <p:sldId id="267" r:id="rId11"/>
    <p:sldId id="266" r:id="rId12"/>
    <p:sldId id="364" r:id="rId13"/>
    <p:sldId id="365" r:id="rId14"/>
    <p:sldId id="367" r:id="rId15"/>
    <p:sldId id="357" r:id="rId16"/>
    <p:sldId id="362" r:id="rId17"/>
    <p:sldId id="363" r:id="rId1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57" d="100"/>
          <a:sy n="57" d="100"/>
        </p:scale>
        <p:origin x="2621"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7CA0B8A2-3C0B-4F53-B460-D2A2CDA664E5}" type="datetimeFigureOut">
              <a:rPr lang="en-GB" smtClean="0"/>
              <a:t>25/03/2024</a:t>
            </a:fld>
            <a:endParaRPr lang="en-GB"/>
          </a:p>
        </p:txBody>
      </p:sp>
      <p:sp>
        <p:nvSpPr>
          <p:cNvPr id="4" name="Slide Image Placeholder 3"/>
          <p:cNvSpPr>
            <a:spLocks noGrp="1" noRot="1" noChangeAspect="1"/>
          </p:cNvSpPr>
          <p:nvPr>
            <p:ph type="sldImg" idx="2"/>
          </p:nvPr>
        </p:nvSpPr>
        <p:spPr>
          <a:xfrm>
            <a:off x="2181225" y="1233488"/>
            <a:ext cx="23066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79A1E23F-28DC-4ECE-9D80-60A17C478D8D}" type="slidenum">
              <a:rPr lang="en-GB" smtClean="0"/>
              <a:t>‹#›</a:t>
            </a:fld>
            <a:endParaRPr lang="en-GB"/>
          </a:p>
        </p:txBody>
      </p:sp>
    </p:spTree>
    <p:extLst>
      <p:ext uri="{BB962C8B-B14F-4D97-AF65-F5344CB8AC3E}">
        <p14:creationId xmlns:p14="http://schemas.microsoft.com/office/powerpoint/2010/main" val="99849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25/03/2024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Welcome to Year R</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2"/>
            <a:ext cx="6513512" cy="2630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We are so pleased to warmly welcome you to </a:t>
            </a:r>
            <a:r>
              <a:rPr lang="en-GB" sz="1600" kern="0" dirty="0" err="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Muscliff</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and to our Reception Base.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This is the school where you will feel that you </a:t>
            </a: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belong</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This is the school where you will feel </a:t>
            </a: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happy </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and </a:t>
            </a: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safe</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This is the school that will get to know you as an </a:t>
            </a: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individual</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You will be able to grow and thrive as we will learn about everything you need; we will </a:t>
            </a: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nurture </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your development.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Our Reception Team are the very best gardeners!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close-up of a person's hands planting a small plant&#10;&#10;Description automatically generated">
            <a:extLst>
              <a:ext uri="{FF2B5EF4-FFF2-40B4-BE49-F238E27FC236}">
                <a16:creationId xmlns:a16="http://schemas.microsoft.com/office/drawing/2014/main" id="{9A81AE6E-670E-4AE1-18C5-C4DE1E5EDD2A}"/>
              </a:ext>
            </a:extLst>
          </p:cNvPr>
          <p:cNvPicPr>
            <a:picLocks noChangeAspect="1"/>
          </p:cNvPicPr>
          <p:nvPr/>
        </p:nvPicPr>
        <p:blipFill>
          <a:blip r:embed="rId3"/>
          <a:stretch>
            <a:fillRect/>
          </a:stretch>
        </p:blipFill>
        <p:spPr>
          <a:xfrm>
            <a:off x="141287" y="4806254"/>
            <a:ext cx="6513512" cy="4947596"/>
          </a:xfrm>
          <a:prstGeom prst="rect">
            <a:avLst/>
          </a:prstGeom>
        </p:spPr>
      </p:pic>
    </p:spTree>
    <p:extLst>
      <p:ext uri="{BB962C8B-B14F-4D97-AF65-F5344CB8AC3E}">
        <p14:creationId xmlns:p14="http://schemas.microsoft.com/office/powerpoint/2010/main" val="165450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Questions and Answers</a:t>
            </a:r>
            <a:endParaRPr lang="en-GB" sz="1400" dirty="0">
              <a:solidFill>
                <a:schemeClr val="tx1"/>
              </a:solidFill>
            </a:endParaRPr>
          </a:p>
        </p:txBody>
      </p:sp>
      <p:sp>
        <p:nvSpPr>
          <p:cNvPr id="4" name="TextBox 3">
            <a:extLst>
              <a:ext uri="{FF2B5EF4-FFF2-40B4-BE49-F238E27FC236}">
                <a16:creationId xmlns:a16="http://schemas.microsoft.com/office/drawing/2014/main" id="{54404C29-75AF-0AFA-2199-F1E06D243F3F}"/>
              </a:ext>
            </a:extLst>
          </p:cNvPr>
          <p:cNvSpPr txBox="1"/>
          <p:nvPr/>
        </p:nvSpPr>
        <p:spPr>
          <a:xfrm>
            <a:off x="141288" y="1966844"/>
            <a:ext cx="6299947" cy="3785652"/>
          </a:xfrm>
          <a:prstGeom prst="rect">
            <a:avLst/>
          </a:prstGeom>
          <a:noFill/>
        </p:spPr>
        <p:txBody>
          <a:bodyPr wrap="square">
            <a:spAutoFit/>
          </a:bodyPr>
          <a:lstStyle/>
          <a:p>
            <a:pPr algn="l" fontAlgn="t"/>
            <a:r>
              <a:rPr lang="en-US" sz="1200" b="0" i="0" dirty="0">
                <a:solidFill>
                  <a:srgbClr val="8E44AD"/>
                </a:solidFill>
                <a:effectLst/>
              </a:rPr>
              <a:t>What do you do on that very first morning/afternoon session in September?</a:t>
            </a:r>
            <a:endParaRPr lang="en-US" sz="1200" b="0" i="0" dirty="0">
              <a:solidFill>
                <a:srgbClr val="000000"/>
              </a:solidFill>
              <a:effectLst/>
            </a:endParaRPr>
          </a:p>
          <a:p>
            <a:pPr algn="l" fontAlgn="t"/>
            <a:r>
              <a:rPr lang="en-US" sz="1200" b="0" i="0" dirty="0">
                <a:solidFill>
                  <a:srgbClr val="000000"/>
                </a:solidFill>
                <a:effectLst/>
              </a:rPr>
              <a:t>Literally the very first thing we do is get them inside the classroom as soon as possible where there is an range of inviting of toys to play with and activities to do. An adult will be in every classroom helping any child that may need some encouragement to find something they love or who just wants to talk or to watch others until they are ready. There will also be an adult at the door of course with a big welcoming smile ready to help them get into the classroom.</a:t>
            </a:r>
          </a:p>
          <a:p>
            <a:pPr algn="l" fontAlgn="t"/>
            <a:r>
              <a:rPr lang="en-US" sz="1200" b="0" i="0" dirty="0">
                <a:solidFill>
                  <a:srgbClr val="000000"/>
                </a:solidFill>
                <a:effectLst/>
              </a:rPr>
              <a:t>We let the children play and explore the setting whilst we talk to them and help them to feel happy and settled. We will </a:t>
            </a:r>
            <a:r>
              <a:rPr lang="en-US" sz="1200" b="0" i="0" dirty="0" err="1">
                <a:solidFill>
                  <a:srgbClr val="000000"/>
                </a:solidFill>
                <a:effectLst/>
              </a:rPr>
              <a:t>practise</a:t>
            </a:r>
            <a:r>
              <a:rPr lang="en-US" sz="1200" b="0" i="0" dirty="0">
                <a:solidFill>
                  <a:srgbClr val="000000"/>
                </a:solidFill>
                <a:effectLst/>
              </a:rPr>
              <a:t> tidying up and sitting on the carpet for some short teacher led sessions, which will consist of some </a:t>
            </a:r>
            <a:r>
              <a:rPr lang="en-US" sz="1200" b="0" i="0" dirty="0" err="1">
                <a:solidFill>
                  <a:srgbClr val="000000"/>
                </a:solidFill>
                <a:effectLst/>
              </a:rPr>
              <a:t>maths</a:t>
            </a:r>
            <a:r>
              <a:rPr lang="en-US" sz="1200" b="0" i="0" dirty="0">
                <a:solidFill>
                  <a:srgbClr val="000000"/>
                </a:solidFill>
                <a:effectLst/>
              </a:rPr>
              <a:t> or phonics games or singing. After that we take a trip to the toilet and then go and explore our outside areas.  We wash our hands/ go to the toilet again and then have our fruit snack; we sit in a circle, chat and eat together... and then we have more 'Let's Explore' time in our classroom. By that time it is almost home time so we sit down for a story, a song and a chat about what we've loved the most about our very first morning/afternoon. We get ready for home time, collecting our water bottles, snack pots, book bag, coat, jumpers and our many stickers and we line up ready to be called to go to our grown up. We will know your child's name and a fair bit about them by the time you pick them up that first time although forgive us if we don't yet instantly match you to your child for a bit!</a:t>
            </a:r>
          </a:p>
          <a:p>
            <a:pPr algn="l" fontAlgn="t"/>
            <a:r>
              <a:rPr lang="en-US" sz="1200" b="0" i="0" dirty="0">
                <a:solidFill>
                  <a:srgbClr val="000000"/>
                </a:solidFill>
                <a:effectLst/>
              </a:rPr>
              <a:t>The next few days go in the same vein with a few more 'learning moments' along the way such as Wonderful Walking, Super 6 Sitting, what does 'safe' look like in school, what is 'star of the day' </a:t>
            </a:r>
            <a:r>
              <a:rPr lang="en-US" sz="1200" b="0" i="0" dirty="0" err="1">
                <a:solidFill>
                  <a:srgbClr val="000000"/>
                </a:solidFill>
                <a:effectLst/>
              </a:rPr>
              <a:t>etc</a:t>
            </a:r>
            <a:r>
              <a:rPr lang="en-US" sz="1200" b="0" i="0" dirty="0">
                <a:solidFill>
                  <a:srgbClr val="000000"/>
                </a:solidFill>
                <a:effectLst/>
              </a:rPr>
              <a:t> until we have a start of a routine that makes the children feel secure and happy.</a:t>
            </a:r>
          </a:p>
        </p:txBody>
      </p:sp>
      <p:sp>
        <p:nvSpPr>
          <p:cNvPr id="7" name="TextBox 6">
            <a:extLst>
              <a:ext uri="{FF2B5EF4-FFF2-40B4-BE49-F238E27FC236}">
                <a16:creationId xmlns:a16="http://schemas.microsoft.com/office/drawing/2014/main" id="{1ED9507C-42F0-8D8A-5940-B348E8AE4527}"/>
              </a:ext>
            </a:extLst>
          </p:cNvPr>
          <p:cNvSpPr txBox="1"/>
          <p:nvPr/>
        </p:nvSpPr>
        <p:spPr>
          <a:xfrm>
            <a:off x="141288" y="5961241"/>
            <a:ext cx="6513512" cy="2308324"/>
          </a:xfrm>
          <a:prstGeom prst="rect">
            <a:avLst/>
          </a:prstGeom>
          <a:noFill/>
        </p:spPr>
        <p:txBody>
          <a:bodyPr wrap="square">
            <a:spAutoFit/>
          </a:bodyPr>
          <a:lstStyle/>
          <a:p>
            <a:pPr algn="l" fontAlgn="t"/>
            <a:r>
              <a:rPr lang="en-US" sz="1200" b="0" i="0" dirty="0">
                <a:solidFill>
                  <a:srgbClr val="8E44AD"/>
                </a:solidFill>
                <a:effectLst/>
              </a:rPr>
              <a:t>What do I (and you) do if my child is crying when I drop them off?</a:t>
            </a:r>
            <a:endParaRPr lang="en-US" sz="1200" b="0" i="0" dirty="0">
              <a:solidFill>
                <a:srgbClr val="000000"/>
              </a:solidFill>
              <a:effectLst/>
            </a:endParaRPr>
          </a:p>
          <a:p>
            <a:pPr algn="l" fontAlgn="t"/>
            <a:r>
              <a:rPr lang="en-US" sz="1200" b="0" i="0" dirty="0">
                <a:solidFill>
                  <a:srgbClr val="000000"/>
                </a:solidFill>
                <a:effectLst/>
              </a:rPr>
              <a:t>We're used to it! Many children will cry at dropping off time at some point in the year as tiredness gets to them or they </a:t>
            </a:r>
            <a:r>
              <a:rPr lang="en-US" sz="1200" b="0" i="0" dirty="0" err="1">
                <a:solidFill>
                  <a:srgbClr val="000000"/>
                </a:solidFill>
                <a:effectLst/>
              </a:rPr>
              <a:t>realise</a:t>
            </a:r>
            <a:r>
              <a:rPr lang="en-US" sz="1200" b="0" i="0" dirty="0">
                <a:solidFill>
                  <a:srgbClr val="000000"/>
                </a:solidFill>
                <a:effectLst/>
              </a:rPr>
              <a:t> they have to keep coming to this school thing every day!  </a:t>
            </a:r>
          </a:p>
          <a:p>
            <a:pPr algn="l" fontAlgn="t"/>
            <a:r>
              <a:rPr lang="en-US" sz="1200" b="0" i="0" dirty="0">
                <a:solidFill>
                  <a:srgbClr val="000000"/>
                </a:solidFill>
                <a:effectLst/>
              </a:rPr>
              <a:t>We will ask you to try to release yourself from them asap and we will help you with this by trying to distract your child with stickers </a:t>
            </a:r>
            <a:r>
              <a:rPr lang="en-US" sz="1200" b="0" i="0" dirty="0" err="1">
                <a:solidFill>
                  <a:srgbClr val="000000"/>
                </a:solidFill>
                <a:effectLst/>
              </a:rPr>
              <a:t>etc</a:t>
            </a:r>
            <a:r>
              <a:rPr lang="en-US" sz="1200" b="0" i="0" dirty="0">
                <a:solidFill>
                  <a:srgbClr val="000000"/>
                </a:solidFill>
                <a:effectLst/>
              </a:rPr>
              <a:t> in the classroom so you can get out of view quickly. We promise you they will be settled within minutes.  We will call as soon as we can to let you know. We do understand how upsetting this can be for all concerned (we deal with it confidently and compassionately but we are not 'hardened' to it and cannot see a time when we will ever be).</a:t>
            </a:r>
          </a:p>
          <a:p>
            <a:pPr algn="l" fontAlgn="t"/>
            <a:r>
              <a:rPr lang="en-US" sz="1200" b="0" i="0" dirty="0">
                <a:solidFill>
                  <a:srgbClr val="000000"/>
                </a:solidFill>
                <a:effectLst/>
              </a:rPr>
              <a:t> </a:t>
            </a:r>
          </a:p>
          <a:p>
            <a:pPr algn="l" fontAlgn="t"/>
            <a:r>
              <a:rPr lang="en-US" sz="1200" b="0" i="0" dirty="0">
                <a:solidFill>
                  <a:srgbClr val="000000"/>
                </a:solidFill>
                <a:effectLst/>
              </a:rPr>
              <a:t>Interestingly, we have found it much more settling for children now they leave you at the gate instead of the classroom door. Maybe because they are used to this from pre-school experiences or maybe because this is the routine from day 1? </a:t>
            </a:r>
          </a:p>
        </p:txBody>
      </p:sp>
      <p:sp>
        <p:nvSpPr>
          <p:cNvPr id="9" name="TextBox 8">
            <a:extLst>
              <a:ext uri="{FF2B5EF4-FFF2-40B4-BE49-F238E27FC236}">
                <a16:creationId xmlns:a16="http://schemas.microsoft.com/office/drawing/2014/main" id="{213C7E8A-5FB8-0F68-7F31-C7774C3E6B95}"/>
              </a:ext>
            </a:extLst>
          </p:cNvPr>
          <p:cNvSpPr txBox="1"/>
          <p:nvPr/>
        </p:nvSpPr>
        <p:spPr>
          <a:xfrm>
            <a:off x="172244" y="8478310"/>
            <a:ext cx="6513512" cy="1200329"/>
          </a:xfrm>
          <a:prstGeom prst="rect">
            <a:avLst/>
          </a:prstGeom>
          <a:noFill/>
        </p:spPr>
        <p:txBody>
          <a:bodyPr wrap="square">
            <a:spAutoFit/>
          </a:bodyPr>
          <a:lstStyle/>
          <a:p>
            <a:pPr algn="l" fontAlgn="t"/>
            <a:r>
              <a:rPr lang="en-US" sz="1200" b="0" i="0" dirty="0">
                <a:solidFill>
                  <a:srgbClr val="8E44AD"/>
                </a:solidFill>
                <a:effectLst/>
              </a:rPr>
              <a:t>What happens if they have a toilet accident?</a:t>
            </a:r>
            <a:endParaRPr lang="en-US" sz="1200" b="0" i="0" dirty="0">
              <a:solidFill>
                <a:srgbClr val="000000"/>
              </a:solidFill>
              <a:effectLst/>
            </a:endParaRPr>
          </a:p>
          <a:p>
            <a:pPr algn="l" fontAlgn="t"/>
            <a:r>
              <a:rPr lang="en-US" sz="1200" b="0" i="0" dirty="0">
                <a:solidFill>
                  <a:srgbClr val="000000"/>
                </a:solidFill>
                <a:effectLst/>
              </a:rPr>
              <a:t>Wet ones will be dealt with as soon as we know about it and we will discreetly hand you the wet clothes at the end of the day. </a:t>
            </a:r>
          </a:p>
          <a:p>
            <a:pPr algn="l" fontAlgn="t"/>
            <a:r>
              <a:rPr lang="en-US" sz="1200" b="0" i="0" dirty="0">
                <a:solidFill>
                  <a:srgbClr val="000000"/>
                </a:solidFill>
                <a:effectLst/>
              </a:rPr>
              <a:t>Dirty ones may need you to come and clean your child up (for safeguarding and staffing reasons).</a:t>
            </a:r>
          </a:p>
          <a:p>
            <a:pPr algn="l" fontAlgn="t"/>
            <a:r>
              <a:rPr lang="en-US" sz="1200" b="0" i="0" dirty="0">
                <a:solidFill>
                  <a:srgbClr val="000000"/>
                </a:solidFill>
                <a:effectLst/>
              </a:rPr>
              <a:t>We then ask you to wash and return the spare clothes as soon as possible as we have a limited supply of spare pants/trousers/socks etc.</a:t>
            </a:r>
          </a:p>
        </p:txBody>
      </p:sp>
    </p:spTree>
    <p:extLst>
      <p:ext uri="{BB962C8B-B14F-4D97-AF65-F5344CB8AC3E}">
        <p14:creationId xmlns:p14="http://schemas.microsoft.com/office/powerpoint/2010/main" val="271940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Questions and Answers</a:t>
            </a:r>
            <a:endParaRPr lang="en-GB" sz="1400" dirty="0">
              <a:solidFill>
                <a:schemeClr val="tx1"/>
              </a:solidFill>
            </a:endParaRPr>
          </a:p>
        </p:txBody>
      </p:sp>
      <p:sp>
        <p:nvSpPr>
          <p:cNvPr id="3" name="TextBox 2">
            <a:extLst>
              <a:ext uri="{FF2B5EF4-FFF2-40B4-BE49-F238E27FC236}">
                <a16:creationId xmlns:a16="http://schemas.microsoft.com/office/drawing/2014/main" id="{83D5FC0B-7C2A-0EB2-AC62-ECA672468EBA}"/>
              </a:ext>
            </a:extLst>
          </p:cNvPr>
          <p:cNvSpPr txBox="1"/>
          <p:nvPr/>
        </p:nvSpPr>
        <p:spPr>
          <a:xfrm>
            <a:off x="141288" y="1966844"/>
            <a:ext cx="6513512" cy="1754326"/>
          </a:xfrm>
          <a:prstGeom prst="rect">
            <a:avLst/>
          </a:prstGeom>
          <a:noFill/>
        </p:spPr>
        <p:txBody>
          <a:bodyPr wrap="square">
            <a:spAutoFit/>
          </a:bodyPr>
          <a:lstStyle/>
          <a:p>
            <a:pPr algn="l" fontAlgn="t"/>
            <a:r>
              <a:rPr lang="en-US" sz="1200" b="0" i="0" dirty="0">
                <a:solidFill>
                  <a:srgbClr val="16A085"/>
                </a:solidFill>
                <a:effectLst/>
              </a:rPr>
              <a:t>How much contact will my child in the Rainbows have with other year groups?</a:t>
            </a:r>
            <a:endParaRPr lang="en-US" sz="1200" b="0" i="0" dirty="0">
              <a:solidFill>
                <a:srgbClr val="000000"/>
              </a:solidFill>
              <a:effectLst/>
            </a:endParaRPr>
          </a:p>
          <a:p>
            <a:pPr algn="l" fontAlgn="t"/>
            <a:r>
              <a:rPr lang="en-US" sz="1200" b="0" i="0" dirty="0">
                <a:solidFill>
                  <a:srgbClr val="000000"/>
                </a:solidFill>
                <a:effectLst/>
              </a:rPr>
              <a:t>We have our own playground area that no other year groups go into; our own classroom base 'wing' that no other year group passes through and our own entry/exit gate. We work up to venturing outside the base for PE in the hall during our part time week and we walk past two of the Year 1 classrooms and cloakroom.  We believe in small steps make for great self-confidence in their immediate world.</a:t>
            </a:r>
          </a:p>
          <a:p>
            <a:pPr algn="l" fontAlgn="t"/>
            <a:r>
              <a:rPr lang="en-US" sz="1200" b="0" i="0" dirty="0">
                <a:solidFill>
                  <a:srgbClr val="000000"/>
                </a:solidFill>
                <a:effectLst/>
              </a:rPr>
              <a:t>Later in the year, your child will have a Year 5 'buddy'. We set up a range of fun activities to do with their buddies throughout the year.  We will also start going to the hall for celebration assemblies in the summer term.</a:t>
            </a:r>
          </a:p>
        </p:txBody>
      </p:sp>
      <p:sp>
        <p:nvSpPr>
          <p:cNvPr id="6" name="TextBox 5">
            <a:extLst>
              <a:ext uri="{FF2B5EF4-FFF2-40B4-BE49-F238E27FC236}">
                <a16:creationId xmlns:a16="http://schemas.microsoft.com/office/drawing/2014/main" id="{D3307C19-104C-FFBD-DCD7-FCDE1EB69561}"/>
              </a:ext>
            </a:extLst>
          </p:cNvPr>
          <p:cNvSpPr txBox="1"/>
          <p:nvPr/>
        </p:nvSpPr>
        <p:spPr>
          <a:xfrm>
            <a:off x="141288" y="4085858"/>
            <a:ext cx="6513512" cy="2492990"/>
          </a:xfrm>
          <a:prstGeom prst="rect">
            <a:avLst/>
          </a:prstGeom>
          <a:noFill/>
        </p:spPr>
        <p:txBody>
          <a:bodyPr wrap="square">
            <a:spAutoFit/>
          </a:bodyPr>
          <a:lstStyle/>
          <a:p>
            <a:pPr algn="l" fontAlgn="t"/>
            <a:r>
              <a:rPr lang="en-US" sz="1200" b="0" i="0" dirty="0">
                <a:solidFill>
                  <a:srgbClr val="16A085"/>
                </a:solidFill>
                <a:effectLst/>
              </a:rPr>
              <a:t>How can I be a part of my child's education as much as possible? School is so important!</a:t>
            </a:r>
            <a:endParaRPr lang="en-US" sz="1200" b="0" i="0" dirty="0">
              <a:solidFill>
                <a:srgbClr val="000000"/>
              </a:solidFill>
              <a:effectLst/>
            </a:endParaRPr>
          </a:p>
          <a:p>
            <a:pPr algn="l" fontAlgn="t"/>
            <a:r>
              <a:rPr lang="en-US" sz="1200" b="0" i="0" dirty="0">
                <a:solidFill>
                  <a:srgbClr val="000000"/>
                </a:solidFill>
                <a:effectLst/>
              </a:rPr>
              <a:t>Indeed it is! From a teacher's point of view we would love it if every parent did the following:</a:t>
            </a:r>
          </a:p>
          <a:p>
            <a:pPr algn="l" fontAlgn="t"/>
            <a:r>
              <a:rPr lang="en-US" sz="1200" b="0" i="0" dirty="0">
                <a:solidFill>
                  <a:srgbClr val="000000"/>
                </a:solidFill>
                <a:effectLst/>
              </a:rPr>
              <a:t>Provide school routine in a morning so children are not late or hungry.</a:t>
            </a:r>
          </a:p>
          <a:p>
            <a:pPr algn="l" fontAlgn="t"/>
            <a:r>
              <a:rPr lang="en-US" sz="1200" b="0" i="0" dirty="0">
                <a:solidFill>
                  <a:srgbClr val="000000"/>
                </a:solidFill>
                <a:effectLst/>
              </a:rPr>
              <a:t>Make sure your child knows who is picking them up on that particular day.</a:t>
            </a:r>
          </a:p>
          <a:p>
            <a:pPr algn="l" fontAlgn="t"/>
            <a:r>
              <a:rPr lang="en-US" sz="1200" b="0" i="0" dirty="0">
                <a:solidFill>
                  <a:srgbClr val="000000"/>
                </a:solidFill>
                <a:effectLst/>
              </a:rPr>
              <a:t>Read to your child every evening. Never stop! (well maybe in their teens if you have to.)</a:t>
            </a:r>
          </a:p>
          <a:p>
            <a:pPr algn="l" fontAlgn="t"/>
            <a:r>
              <a:rPr lang="en-US" sz="1200" b="0" i="0" dirty="0">
                <a:solidFill>
                  <a:srgbClr val="000000"/>
                </a:solidFill>
                <a:effectLst/>
              </a:rPr>
              <a:t>Read with your child for about 10mins every day.</a:t>
            </a:r>
          </a:p>
          <a:p>
            <a:pPr algn="l" fontAlgn="t"/>
            <a:r>
              <a:rPr lang="en-US" sz="1200" b="0" i="0" dirty="0">
                <a:solidFill>
                  <a:srgbClr val="000000"/>
                </a:solidFill>
                <a:effectLst/>
              </a:rPr>
              <a:t>Show interest in their sounds of the week.</a:t>
            </a:r>
          </a:p>
          <a:p>
            <a:pPr algn="l" fontAlgn="t"/>
            <a:r>
              <a:rPr lang="en-US" sz="1200" b="0" i="0" dirty="0">
                <a:solidFill>
                  <a:srgbClr val="000000"/>
                </a:solidFill>
                <a:effectLst/>
              </a:rPr>
              <a:t>Count on and  back from 30 when you're in the car, in the bath, walking home, eating peas...</a:t>
            </a:r>
          </a:p>
          <a:p>
            <a:pPr algn="l" fontAlgn="t"/>
            <a:r>
              <a:rPr lang="en-US" sz="1200" b="0" i="0" dirty="0">
                <a:solidFill>
                  <a:srgbClr val="000000"/>
                </a:solidFill>
                <a:effectLst/>
              </a:rPr>
              <a:t>Keep updated with the web page for information and attend any curriculum workshops if you can.</a:t>
            </a:r>
          </a:p>
          <a:p>
            <a:pPr algn="l" fontAlgn="t"/>
            <a:r>
              <a:rPr lang="en-US" sz="1200" b="0" i="0" dirty="0">
                <a:solidFill>
                  <a:srgbClr val="000000"/>
                </a:solidFill>
                <a:effectLst/>
              </a:rPr>
              <a:t>Read and write in the new Reading Record each week (at least 5 times per week to work towards a reading star).</a:t>
            </a:r>
          </a:p>
          <a:p>
            <a:pPr algn="l" fontAlgn="t"/>
            <a:r>
              <a:rPr lang="en-US" sz="1200" b="0" i="0" dirty="0">
                <a:solidFill>
                  <a:srgbClr val="000000"/>
                </a:solidFill>
                <a:effectLst/>
              </a:rPr>
              <a:t>Talk to them as much as you can. If they can't say it, they won't read, write, explain for themselves.</a:t>
            </a:r>
          </a:p>
          <a:p>
            <a:pPr algn="l" fontAlgn="t"/>
            <a:r>
              <a:rPr lang="en-US" sz="1200" b="0" i="0" dirty="0">
                <a:solidFill>
                  <a:srgbClr val="000000"/>
                </a:solidFill>
                <a:effectLst/>
              </a:rPr>
              <a:t>Make friends within the year group community.</a:t>
            </a:r>
          </a:p>
        </p:txBody>
      </p:sp>
      <p:pic>
        <p:nvPicPr>
          <p:cNvPr id="2" name="Picture 1">
            <a:extLst>
              <a:ext uri="{FF2B5EF4-FFF2-40B4-BE49-F238E27FC236}">
                <a16:creationId xmlns:a16="http://schemas.microsoft.com/office/drawing/2014/main" id="{C7D78824-B483-EFEE-1C4C-14445C6616C1}"/>
              </a:ext>
            </a:extLst>
          </p:cNvPr>
          <p:cNvPicPr>
            <a:picLocks noChangeAspect="1"/>
          </p:cNvPicPr>
          <p:nvPr/>
        </p:nvPicPr>
        <p:blipFill rotWithShape="1">
          <a:blip r:embed="rId3"/>
          <a:srcRect t="5556" r="444" b="10230"/>
          <a:stretch/>
        </p:blipFill>
        <p:spPr>
          <a:xfrm>
            <a:off x="141288" y="8354581"/>
            <a:ext cx="6453103" cy="1321570"/>
          </a:xfrm>
          <a:prstGeom prst="rect">
            <a:avLst/>
          </a:prstGeom>
        </p:spPr>
      </p:pic>
    </p:spTree>
    <p:extLst>
      <p:ext uri="{BB962C8B-B14F-4D97-AF65-F5344CB8AC3E}">
        <p14:creationId xmlns:p14="http://schemas.microsoft.com/office/powerpoint/2010/main" val="34222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 name="TextBox 3">
            <a:extLst>
              <a:ext uri="{FF2B5EF4-FFF2-40B4-BE49-F238E27FC236}">
                <a16:creationId xmlns:a16="http://schemas.microsoft.com/office/drawing/2014/main" id="{81D81D88-D192-80ED-465C-641E0DC06896}"/>
              </a:ext>
            </a:extLst>
          </p:cNvPr>
          <p:cNvSpPr txBox="1"/>
          <p:nvPr/>
        </p:nvSpPr>
        <p:spPr>
          <a:xfrm>
            <a:off x="171450" y="1421567"/>
            <a:ext cx="6515100" cy="5047536"/>
          </a:xfrm>
          <a:prstGeom prst="rect">
            <a:avLst/>
          </a:prstGeom>
          <a:noFill/>
        </p:spPr>
        <p:txBody>
          <a:bodyPr wrap="square">
            <a:spAutoFit/>
          </a:bodyPr>
          <a:lstStyle/>
          <a:p>
            <a:pPr algn="just" fontAlgn="t"/>
            <a:r>
              <a:rPr lang="en-US" sz="2400" b="1" i="0" dirty="0">
                <a:solidFill>
                  <a:srgbClr val="000000"/>
                </a:solidFill>
                <a:effectLst/>
              </a:rPr>
              <a:t>How do we teach phonics?</a:t>
            </a:r>
            <a:endParaRPr lang="en-US" sz="2400" b="0" i="0" dirty="0">
              <a:solidFill>
                <a:srgbClr val="000000"/>
              </a:solidFill>
              <a:effectLst/>
            </a:endParaRPr>
          </a:p>
          <a:p>
            <a:pPr algn="just" fontAlgn="t"/>
            <a:r>
              <a:rPr lang="en-US" sz="1400" b="0" i="0" dirty="0">
                <a:solidFill>
                  <a:srgbClr val="000000"/>
                </a:solidFill>
                <a:effectLst/>
              </a:rPr>
              <a:t> </a:t>
            </a:r>
          </a:p>
          <a:p>
            <a:pPr algn="l" fontAlgn="t"/>
            <a:r>
              <a:rPr lang="en-US" sz="1400" b="0" i="0" dirty="0">
                <a:solidFill>
                  <a:srgbClr val="000000"/>
                </a:solidFill>
                <a:effectLst/>
              </a:rPr>
              <a:t>We love Little Wandle! When researching which phonics scheme to follow in school, we found that Little Wandle was THE </a:t>
            </a:r>
            <a:r>
              <a:rPr lang="en-US" sz="1400" b="0" i="0" dirty="0" err="1">
                <a:solidFill>
                  <a:srgbClr val="000000"/>
                </a:solidFill>
                <a:effectLst/>
              </a:rPr>
              <a:t>programme</a:t>
            </a:r>
            <a:r>
              <a:rPr lang="en-US" sz="1400" b="0" i="0" dirty="0">
                <a:solidFill>
                  <a:srgbClr val="000000"/>
                </a:solidFill>
                <a:effectLst/>
              </a:rPr>
              <a:t> that stood out for us: the expectations set out by Little Wandle are high. And expectations should be high! We want all children to achieve well in phonics as a springboard to their future success as readers. </a:t>
            </a:r>
            <a:r>
              <a:rPr lang="en-US" sz="1400" dirty="0">
                <a:solidFill>
                  <a:srgbClr val="000000"/>
                </a:solidFill>
              </a:rPr>
              <a:t>LW</a:t>
            </a:r>
            <a:r>
              <a:rPr lang="en-US" sz="1400" b="0" i="0" dirty="0">
                <a:solidFill>
                  <a:srgbClr val="000000"/>
                </a:solidFill>
                <a:effectLst/>
              </a:rPr>
              <a:t> supports families and teachers to help children read to a high standard and reach their potential in reading. Little Wandle Letters and Sounds Revised also draws on the latest research into how children learn best; how to ensure learning stays in children’s long term memory and how best to enable children to apply their learning to become highly competent readers.</a:t>
            </a:r>
          </a:p>
          <a:p>
            <a:pPr algn="l" fontAlgn="t"/>
            <a:r>
              <a:rPr lang="en-US" sz="1400" b="0" i="0" dirty="0">
                <a:solidFill>
                  <a:srgbClr val="000000"/>
                </a:solidFill>
                <a:effectLst/>
              </a:rPr>
              <a:t>Reception and Year 1 (and Year 2 upwards where appropriate) are fully resourced with the latest books from to support their phonics learning (both in school and at home) </a:t>
            </a:r>
            <a:r>
              <a:rPr lang="en-US" sz="1400" dirty="0">
                <a:solidFill>
                  <a:srgbClr val="000000"/>
                </a:solidFill>
              </a:rPr>
              <a:t>so that</a:t>
            </a:r>
            <a:r>
              <a:rPr lang="en-US" sz="1400" b="0" i="0" dirty="0">
                <a:solidFill>
                  <a:srgbClr val="000000"/>
                </a:solidFill>
                <a:effectLst/>
              </a:rPr>
              <a:t> all children read the books that are appropriately matched to their phonic knowledge.</a:t>
            </a:r>
          </a:p>
          <a:p>
            <a:pPr algn="l" fontAlgn="t"/>
            <a:endParaRPr lang="en-US" sz="1400" dirty="0">
              <a:solidFill>
                <a:srgbClr val="000000"/>
              </a:solidFill>
            </a:endParaRPr>
          </a:p>
          <a:p>
            <a:pPr fontAlgn="t"/>
            <a:r>
              <a:rPr lang="en-GB" sz="1400" dirty="0">
                <a:solidFill>
                  <a:srgbClr val="000000"/>
                </a:solidFill>
                <a:effectLst/>
                <a:ea typeface="Calibri" panose="020F0502020204030204" pitchFamily="34" charset="0"/>
              </a:rPr>
              <a:t>Little Wandle exceeds the expectations of the national curriculum and the early learning goals. </a:t>
            </a:r>
          </a:p>
          <a:p>
            <a:pPr fontAlgn="t"/>
            <a:endParaRPr lang="en-GB" sz="1400" b="0" i="0" dirty="0">
              <a:solidFill>
                <a:srgbClr val="000000"/>
              </a:solidFill>
            </a:endParaRPr>
          </a:p>
          <a:p>
            <a:pPr fontAlgn="t"/>
            <a:r>
              <a:rPr lang="en-US" sz="1400" b="1" i="0" dirty="0">
                <a:solidFill>
                  <a:srgbClr val="000000"/>
                </a:solidFill>
                <a:effectLst/>
              </a:rPr>
              <a:t>The impact is that we have a high quality, government approved, phonics </a:t>
            </a:r>
            <a:r>
              <a:rPr lang="en-US" sz="1400" b="1" i="0" dirty="0" err="1">
                <a:solidFill>
                  <a:srgbClr val="000000"/>
                </a:solidFill>
                <a:effectLst/>
              </a:rPr>
              <a:t>programme</a:t>
            </a:r>
            <a:r>
              <a:rPr lang="en-US" sz="1400" b="1" i="0" dirty="0">
                <a:solidFill>
                  <a:srgbClr val="000000"/>
                </a:solidFill>
                <a:effectLst/>
              </a:rPr>
              <a:t> that sets high expectations.</a:t>
            </a:r>
            <a:endParaRPr lang="en-GB" sz="1400" b="1" i="0" kern="1200" dirty="0">
              <a:solidFill>
                <a:schemeClr val="tx1"/>
              </a:solidFill>
              <a:effectLst/>
              <a:ea typeface="+mn-ea"/>
              <a:cs typeface="+mn-cs"/>
            </a:endParaRPr>
          </a:p>
          <a:p>
            <a:pPr fontAlgn="t"/>
            <a:endParaRPr lang="en-US" b="0" i="0" dirty="0">
              <a:solidFill>
                <a:srgbClr val="000000"/>
              </a:solidFill>
              <a:effectLst/>
              <a:latin typeface="Muli"/>
            </a:endParaRPr>
          </a:p>
        </p:txBody>
      </p:sp>
      <p:graphicFrame>
        <p:nvGraphicFramePr>
          <p:cNvPr id="3" name="Table 4">
            <a:extLst>
              <a:ext uri="{FF2B5EF4-FFF2-40B4-BE49-F238E27FC236}">
                <a16:creationId xmlns:a16="http://schemas.microsoft.com/office/drawing/2014/main" id="{8011B842-303D-9A53-F70C-CA206A63D743}"/>
              </a:ext>
            </a:extLst>
          </p:cNvPr>
          <p:cNvGraphicFramePr>
            <a:graphicFrameLocks noGrp="1"/>
          </p:cNvGraphicFramePr>
          <p:nvPr/>
        </p:nvGraphicFramePr>
        <p:xfrm>
          <a:off x="171449" y="7036137"/>
          <a:ext cx="6515099" cy="2734116"/>
        </p:xfrm>
        <a:graphic>
          <a:graphicData uri="http://schemas.openxmlformats.org/drawingml/2006/table">
            <a:tbl>
              <a:tblPr firstRow="1" bandRow="1">
                <a:tableStyleId>{5C22544A-7EE6-4342-B048-85BDC9FD1C3A}</a:tableStyleId>
              </a:tblPr>
              <a:tblGrid>
                <a:gridCol w="914434">
                  <a:extLst>
                    <a:ext uri="{9D8B030D-6E8A-4147-A177-3AD203B41FA5}">
                      <a16:colId xmlns:a16="http://schemas.microsoft.com/office/drawing/2014/main" val="884815081"/>
                    </a:ext>
                  </a:extLst>
                </a:gridCol>
                <a:gridCol w="914434">
                  <a:extLst>
                    <a:ext uri="{9D8B030D-6E8A-4147-A177-3AD203B41FA5}">
                      <a16:colId xmlns:a16="http://schemas.microsoft.com/office/drawing/2014/main" val="2326502550"/>
                    </a:ext>
                  </a:extLst>
                </a:gridCol>
                <a:gridCol w="914434">
                  <a:extLst>
                    <a:ext uri="{9D8B030D-6E8A-4147-A177-3AD203B41FA5}">
                      <a16:colId xmlns:a16="http://schemas.microsoft.com/office/drawing/2014/main" val="1886985239"/>
                    </a:ext>
                  </a:extLst>
                </a:gridCol>
                <a:gridCol w="974520">
                  <a:extLst>
                    <a:ext uri="{9D8B030D-6E8A-4147-A177-3AD203B41FA5}">
                      <a16:colId xmlns:a16="http://schemas.microsoft.com/office/drawing/2014/main" val="1160306839"/>
                    </a:ext>
                  </a:extLst>
                </a:gridCol>
                <a:gridCol w="854348">
                  <a:extLst>
                    <a:ext uri="{9D8B030D-6E8A-4147-A177-3AD203B41FA5}">
                      <a16:colId xmlns:a16="http://schemas.microsoft.com/office/drawing/2014/main" val="4111324877"/>
                    </a:ext>
                  </a:extLst>
                </a:gridCol>
                <a:gridCol w="914434">
                  <a:extLst>
                    <a:ext uri="{9D8B030D-6E8A-4147-A177-3AD203B41FA5}">
                      <a16:colId xmlns:a16="http://schemas.microsoft.com/office/drawing/2014/main" val="2824834141"/>
                    </a:ext>
                  </a:extLst>
                </a:gridCol>
                <a:gridCol w="1028495">
                  <a:extLst>
                    <a:ext uri="{9D8B030D-6E8A-4147-A177-3AD203B41FA5}">
                      <a16:colId xmlns:a16="http://schemas.microsoft.com/office/drawing/2014/main" val="1910956535"/>
                    </a:ext>
                  </a:extLst>
                </a:gridCol>
              </a:tblGrid>
              <a:tr h="528858">
                <a:tc>
                  <a:txBody>
                    <a:bodyPr/>
                    <a:lstStyle/>
                    <a:p>
                      <a:endParaRPr lang="en-GB" dirty="0">
                        <a:solidFill>
                          <a:schemeClr val="tx1"/>
                        </a:solidFill>
                      </a:endParaRPr>
                    </a:p>
                  </a:txBody>
                  <a:tcPr>
                    <a:solidFill>
                      <a:schemeClr val="bg2"/>
                    </a:solidFill>
                  </a:tcPr>
                </a:tc>
                <a:tc>
                  <a:txBody>
                    <a:bodyPr/>
                    <a:lstStyle/>
                    <a:p>
                      <a:r>
                        <a:rPr lang="en-GB" dirty="0" err="1">
                          <a:solidFill>
                            <a:schemeClr val="tx1"/>
                          </a:solidFill>
                        </a:rPr>
                        <a:t>Muscliff</a:t>
                      </a:r>
                      <a:r>
                        <a:rPr lang="en-GB" dirty="0">
                          <a:solidFill>
                            <a:schemeClr val="tx1"/>
                          </a:solidFill>
                        </a:rPr>
                        <a:t> 2023</a:t>
                      </a:r>
                    </a:p>
                  </a:txBody>
                  <a:tcPr>
                    <a:solidFill>
                      <a:schemeClr val="bg2"/>
                    </a:solidFill>
                  </a:tcPr>
                </a:tc>
                <a:tc>
                  <a:txBody>
                    <a:bodyPr/>
                    <a:lstStyle/>
                    <a:p>
                      <a:r>
                        <a:rPr lang="en-GB" dirty="0">
                          <a:solidFill>
                            <a:schemeClr val="tx1"/>
                          </a:solidFill>
                        </a:rPr>
                        <a:t>National 2023</a:t>
                      </a:r>
                    </a:p>
                  </a:txBody>
                  <a:tcPr>
                    <a:solidFill>
                      <a:schemeClr val="bg2"/>
                    </a:solidFill>
                  </a:tcPr>
                </a:tc>
                <a:tc>
                  <a:txBody>
                    <a:bodyPr/>
                    <a:lstStyle/>
                    <a:p>
                      <a:r>
                        <a:rPr lang="en-GB" dirty="0">
                          <a:solidFill>
                            <a:schemeClr val="tx1"/>
                          </a:solidFill>
                        </a:rPr>
                        <a:t>Difference</a:t>
                      </a:r>
                    </a:p>
                  </a:txBody>
                  <a:tcPr>
                    <a:solidFill>
                      <a:schemeClr val="bg2"/>
                    </a:solidFill>
                  </a:tcPr>
                </a:tc>
                <a:tc>
                  <a:txBody>
                    <a:bodyPr/>
                    <a:lstStyle/>
                    <a:p>
                      <a:r>
                        <a:rPr lang="en-GB" dirty="0" err="1">
                          <a:solidFill>
                            <a:schemeClr val="tx1"/>
                          </a:solidFill>
                        </a:rPr>
                        <a:t>Muscliff</a:t>
                      </a:r>
                      <a:r>
                        <a:rPr lang="en-GB" dirty="0">
                          <a:solidFill>
                            <a:schemeClr val="tx1"/>
                          </a:solidFill>
                        </a:rPr>
                        <a:t> 2022</a:t>
                      </a:r>
                    </a:p>
                  </a:txBody>
                  <a:tcPr>
                    <a:solidFill>
                      <a:schemeClr val="bg2"/>
                    </a:solidFill>
                  </a:tcPr>
                </a:tc>
                <a:tc>
                  <a:txBody>
                    <a:bodyPr/>
                    <a:lstStyle/>
                    <a:p>
                      <a:r>
                        <a:rPr lang="en-GB" dirty="0">
                          <a:solidFill>
                            <a:schemeClr val="tx1"/>
                          </a:solidFill>
                        </a:rPr>
                        <a:t>National 2022</a:t>
                      </a:r>
                    </a:p>
                  </a:txBody>
                  <a:tcPr>
                    <a:solidFill>
                      <a:schemeClr val="bg2"/>
                    </a:solidFill>
                  </a:tcPr>
                </a:tc>
                <a:tc>
                  <a:txBody>
                    <a:bodyPr/>
                    <a:lstStyle/>
                    <a:p>
                      <a:r>
                        <a:rPr lang="en-GB" dirty="0">
                          <a:solidFill>
                            <a:schemeClr val="tx1"/>
                          </a:solidFill>
                        </a:rPr>
                        <a:t>Difference</a:t>
                      </a:r>
                    </a:p>
                  </a:txBody>
                  <a:tcPr>
                    <a:solidFill>
                      <a:schemeClr val="bg2"/>
                    </a:solidFill>
                  </a:tcPr>
                </a:tc>
                <a:extLst>
                  <a:ext uri="{0D108BD9-81ED-4DB2-BD59-A6C34878D82A}">
                    <a16:rowId xmlns:a16="http://schemas.microsoft.com/office/drawing/2014/main" val="2149806196"/>
                  </a:ext>
                </a:extLst>
              </a:tr>
              <a:tr h="401840">
                <a:tc>
                  <a:txBody>
                    <a:bodyPr/>
                    <a:lstStyle/>
                    <a:p>
                      <a:r>
                        <a:rPr lang="en-GB" sz="1100" dirty="0"/>
                        <a:t>EYFS GLD</a:t>
                      </a:r>
                    </a:p>
                  </a:txBody>
                  <a:tcPr>
                    <a:solidFill>
                      <a:schemeClr val="bg2"/>
                    </a:solidFill>
                  </a:tcPr>
                </a:tc>
                <a:tc>
                  <a:txBody>
                    <a:bodyPr/>
                    <a:lstStyle/>
                    <a:p>
                      <a:r>
                        <a:rPr lang="en-GB" sz="1100" dirty="0"/>
                        <a:t>78%</a:t>
                      </a:r>
                    </a:p>
                  </a:txBody>
                  <a:tcPr>
                    <a:solidFill>
                      <a:schemeClr val="bg2"/>
                    </a:solidFill>
                  </a:tcPr>
                </a:tc>
                <a:tc>
                  <a:txBody>
                    <a:bodyPr/>
                    <a:lstStyle/>
                    <a:p>
                      <a:r>
                        <a:rPr lang="en-GB" sz="1100" dirty="0"/>
                        <a:t>67%</a:t>
                      </a:r>
                    </a:p>
                  </a:txBody>
                  <a:tcPr>
                    <a:solidFill>
                      <a:schemeClr val="bg2"/>
                    </a:solidFill>
                  </a:tcPr>
                </a:tc>
                <a:tc>
                  <a:txBody>
                    <a:bodyPr/>
                    <a:lstStyle/>
                    <a:p>
                      <a:r>
                        <a:rPr lang="en-GB" sz="1000" dirty="0"/>
                        <a:t>+11% above National</a:t>
                      </a:r>
                    </a:p>
                  </a:txBody>
                  <a:tcPr>
                    <a:solidFill>
                      <a:schemeClr val="bg2"/>
                    </a:solidFill>
                  </a:tcPr>
                </a:tc>
                <a:tc>
                  <a:txBody>
                    <a:bodyPr/>
                    <a:lstStyle/>
                    <a:p>
                      <a:r>
                        <a:rPr lang="en-GB" sz="1100" dirty="0"/>
                        <a:t>75%</a:t>
                      </a:r>
                    </a:p>
                  </a:txBody>
                  <a:tcPr>
                    <a:solidFill>
                      <a:schemeClr val="bg2"/>
                    </a:solidFill>
                  </a:tcPr>
                </a:tc>
                <a:tc>
                  <a:txBody>
                    <a:bodyPr/>
                    <a:lstStyle/>
                    <a:p>
                      <a:r>
                        <a:rPr lang="en-GB" sz="1100" dirty="0"/>
                        <a:t>65%</a:t>
                      </a:r>
                    </a:p>
                  </a:txBody>
                  <a:tcPr>
                    <a:solidFill>
                      <a:schemeClr val="bg2"/>
                    </a:solidFill>
                  </a:tcPr>
                </a:tc>
                <a:tc>
                  <a:txBody>
                    <a:bodyPr/>
                    <a:lstStyle/>
                    <a:p>
                      <a:r>
                        <a:rPr lang="en-GB" sz="1100" dirty="0"/>
                        <a:t>+ 10% above National</a:t>
                      </a:r>
                    </a:p>
                  </a:txBody>
                  <a:tcPr>
                    <a:solidFill>
                      <a:schemeClr val="bg2"/>
                    </a:solidFill>
                  </a:tcPr>
                </a:tc>
                <a:extLst>
                  <a:ext uri="{0D108BD9-81ED-4DB2-BD59-A6C34878D82A}">
                    <a16:rowId xmlns:a16="http://schemas.microsoft.com/office/drawing/2014/main" val="2681250697"/>
                  </a:ext>
                </a:extLst>
              </a:tr>
              <a:tr h="401840">
                <a:tc>
                  <a:txBody>
                    <a:bodyPr/>
                    <a:lstStyle/>
                    <a:p>
                      <a:r>
                        <a:rPr lang="en-US" sz="1100" dirty="0"/>
                        <a:t>EYFS Word Reading</a:t>
                      </a:r>
                      <a:endParaRPr lang="en-GB" sz="1100" dirty="0"/>
                    </a:p>
                  </a:txBody>
                  <a:tcPr>
                    <a:solidFill>
                      <a:schemeClr val="bg2"/>
                    </a:solidFill>
                  </a:tcPr>
                </a:tc>
                <a:tc>
                  <a:txBody>
                    <a:bodyPr/>
                    <a:lstStyle/>
                    <a:p>
                      <a:r>
                        <a:rPr lang="en-US" sz="1100" dirty="0"/>
                        <a:t>81%</a:t>
                      </a:r>
                      <a:endParaRPr lang="en-GB" sz="1100" dirty="0"/>
                    </a:p>
                  </a:txBody>
                  <a:tcPr>
                    <a:solidFill>
                      <a:schemeClr val="bg2"/>
                    </a:solidFill>
                  </a:tcPr>
                </a:tc>
                <a:tc>
                  <a:txBody>
                    <a:bodyPr/>
                    <a:lstStyle/>
                    <a:p>
                      <a:r>
                        <a:rPr lang="en-US" sz="1100" dirty="0"/>
                        <a:t>77%</a:t>
                      </a:r>
                      <a:endParaRPr lang="en-GB" sz="1100" dirty="0"/>
                    </a:p>
                  </a:txBody>
                  <a:tcPr>
                    <a:solidFill>
                      <a:schemeClr val="bg2"/>
                    </a:solidFill>
                  </a:tcPr>
                </a:tc>
                <a:tc>
                  <a:txBody>
                    <a:bodyPr/>
                    <a:lstStyle/>
                    <a:p>
                      <a:r>
                        <a:rPr lang="en-US" sz="1000" dirty="0"/>
                        <a:t>+4% above National</a:t>
                      </a:r>
                      <a:endParaRPr lang="en-GB" sz="1000" dirty="0"/>
                    </a:p>
                  </a:txBody>
                  <a:tcPr>
                    <a:solidFill>
                      <a:schemeClr val="bg2"/>
                    </a:solidFill>
                  </a:tcPr>
                </a:tc>
                <a:tc>
                  <a:txBody>
                    <a:bodyPr/>
                    <a:lstStyle/>
                    <a:p>
                      <a:endParaRPr lang="en-GB" sz="1100" dirty="0"/>
                    </a:p>
                  </a:txBody>
                  <a:tcPr>
                    <a:solidFill>
                      <a:schemeClr val="bg2"/>
                    </a:solidFill>
                  </a:tcPr>
                </a:tc>
                <a:tc>
                  <a:txBody>
                    <a:bodyPr/>
                    <a:lstStyle/>
                    <a:p>
                      <a:endParaRPr lang="en-GB" sz="1100" dirty="0"/>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350114216"/>
                  </a:ext>
                </a:extLst>
              </a:tr>
              <a:tr h="378027">
                <a:tc>
                  <a:txBody>
                    <a:bodyPr/>
                    <a:lstStyle/>
                    <a:p>
                      <a:r>
                        <a:rPr lang="en-US" sz="1100" dirty="0"/>
                        <a:t>EYFS Comp</a:t>
                      </a:r>
                      <a:endParaRPr lang="en-GB" sz="1100" dirty="0"/>
                    </a:p>
                  </a:txBody>
                  <a:tcPr>
                    <a:solidFill>
                      <a:schemeClr val="bg2"/>
                    </a:solidFill>
                  </a:tcPr>
                </a:tc>
                <a:tc>
                  <a:txBody>
                    <a:bodyPr/>
                    <a:lstStyle/>
                    <a:p>
                      <a:r>
                        <a:rPr lang="en-US" sz="1100" dirty="0"/>
                        <a:t>94%</a:t>
                      </a:r>
                      <a:endParaRPr lang="en-GB" sz="1100" dirty="0"/>
                    </a:p>
                  </a:txBody>
                  <a:tcPr>
                    <a:solidFill>
                      <a:schemeClr val="bg2"/>
                    </a:solidFill>
                  </a:tcPr>
                </a:tc>
                <a:tc>
                  <a:txBody>
                    <a:bodyPr/>
                    <a:lstStyle/>
                    <a:p>
                      <a:r>
                        <a:rPr lang="en-US" sz="1100" dirty="0"/>
                        <a:t>83%</a:t>
                      </a:r>
                      <a:endParaRPr lang="en-GB" sz="1100" dirty="0"/>
                    </a:p>
                  </a:txBody>
                  <a:tcPr>
                    <a:solidFill>
                      <a:schemeClr val="bg2"/>
                    </a:solidFill>
                  </a:tcPr>
                </a:tc>
                <a:tc>
                  <a:txBody>
                    <a:bodyPr/>
                    <a:lstStyle/>
                    <a:p>
                      <a:r>
                        <a:rPr lang="en-US" sz="1000" dirty="0"/>
                        <a:t>+9% above National</a:t>
                      </a:r>
                      <a:endParaRPr lang="en-GB" sz="1000" dirty="0"/>
                    </a:p>
                  </a:txBody>
                  <a:tcPr>
                    <a:solidFill>
                      <a:schemeClr val="bg2"/>
                    </a:solidFill>
                  </a:tcPr>
                </a:tc>
                <a:tc>
                  <a:txBody>
                    <a:bodyPr/>
                    <a:lstStyle/>
                    <a:p>
                      <a:endParaRPr lang="en-GB" sz="1100" dirty="0"/>
                    </a:p>
                  </a:txBody>
                  <a:tcPr>
                    <a:solidFill>
                      <a:schemeClr val="bg2"/>
                    </a:solidFill>
                  </a:tcPr>
                </a:tc>
                <a:tc>
                  <a:txBody>
                    <a:bodyPr/>
                    <a:lstStyle/>
                    <a:p>
                      <a:endParaRPr lang="en-GB" sz="1100" dirty="0"/>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2902007434"/>
                  </a:ext>
                </a:extLst>
              </a:tr>
              <a:tr h="401840">
                <a:tc>
                  <a:txBody>
                    <a:bodyPr/>
                    <a:lstStyle/>
                    <a:p>
                      <a:r>
                        <a:rPr lang="en-GB" sz="1100" dirty="0"/>
                        <a:t>Y1 Phonics</a:t>
                      </a:r>
                    </a:p>
                  </a:txBody>
                  <a:tcPr>
                    <a:solidFill>
                      <a:schemeClr val="bg2"/>
                    </a:solidFill>
                  </a:tcPr>
                </a:tc>
                <a:tc>
                  <a:txBody>
                    <a:bodyPr/>
                    <a:lstStyle/>
                    <a:p>
                      <a:r>
                        <a:rPr lang="en-GB" sz="1100" dirty="0"/>
                        <a:t>89%</a:t>
                      </a:r>
                    </a:p>
                  </a:txBody>
                  <a:tcPr>
                    <a:solidFill>
                      <a:schemeClr val="bg2"/>
                    </a:solidFill>
                  </a:tcPr>
                </a:tc>
                <a:tc>
                  <a:txBody>
                    <a:bodyPr/>
                    <a:lstStyle/>
                    <a:p>
                      <a:r>
                        <a:rPr lang="en-GB" sz="1100" dirty="0"/>
                        <a:t>79%</a:t>
                      </a:r>
                    </a:p>
                  </a:txBody>
                  <a:tcPr>
                    <a:solidFill>
                      <a:schemeClr val="bg2"/>
                    </a:solidFill>
                  </a:tcPr>
                </a:tc>
                <a:tc>
                  <a:txBody>
                    <a:bodyPr/>
                    <a:lstStyle/>
                    <a:p>
                      <a:r>
                        <a:rPr lang="en-GB" sz="1000" dirty="0"/>
                        <a:t>+10% above National</a:t>
                      </a:r>
                    </a:p>
                  </a:txBody>
                  <a:tcPr>
                    <a:solidFill>
                      <a:schemeClr val="bg2"/>
                    </a:solidFill>
                  </a:tcPr>
                </a:tc>
                <a:tc>
                  <a:txBody>
                    <a:bodyPr/>
                    <a:lstStyle/>
                    <a:p>
                      <a:r>
                        <a:rPr lang="en-GB" sz="1100" dirty="0"/>
                        <a:t>79%</a:t>
                      </a:r>
                    </a:p>
                  </a:txBody>
                  <a:tcPr>
                    <a:solidFill>
                      <a:schemeClr val="bg2"/>
                    </a:solidFill>
                  </a:tcPr>
                </a:tc>
                <a:tc>
                  <a:txBody>
                    <a:bodyPr/>
                    <a:lstStyle/>
                    <a:p>
                      <a:r>
                        <a:rPr lang="en-GB" sz="1100" dirty="0"/>
                        <a:t>75%</a:t>
                      </a:r>
                    </a:p>
                  </a:txBody>
                  <a:tcPr>
                    <a:solidFill>
                      <a:schemeClr val="bg2"/>
                    </a:solidFill>
                  </a:tcPr>
                </a:tc>
                <a:tc>
                  <a:txBody>
                    <a:bodyPr/>
                    <a:lstStyle/>
                    <a:p>
                      <a:r>
                        <a:rPr lang="en-GB" sz="1100" dirty="0"/>
                        <a:t>+4% above National</a:t>
                      </a:r>
                    </a:p>
                  </a:txBody>
                  <a:tcPr>
                    <a:solidFill>
                      <a:schemeClr val="bg2"/>
                    </a:solidFill>
                  </a:tcPr>
                </a:tc>
                <a:extLst>
                  <a:ext uri="{0D108BD9-81ED-4DB2-BD59-A6C34878D82A}">
                    <a16:rowId xmlns:a16="http://schemas.microsoft.com/office/drawing/2014/main" val="984010120"/>
                  </a:ext>
                </a:extLst>
              </a:tr>
              <a:tr h="528858">
                <a:tc>
                  <a:txBody>
                    <a:bodyPr/>
                    <a:lstStyle/>
                    <a:p>
                      <a:r>
                        <a:rPr lang="en-GB" sz="1100" dirty="0"/>
                        <a:t>Y2 Phonics</a:t>
                      </a:r>
                    </a:p>
                  </a:txBody>
                  <a:tcPr>
                    <a:solidFill>
                      <a:schemeClr val="bg2"/>
                    </a:solidFill>
                  </a:tcPr>
                </a:tc>
                <a:tc>
                  <a:txBody>
                    <a:bodyPr/>
                    <a:lstStyle/>
                    <a:p>
                      <a:r>
                        <a:rPr lang="en-GB" sz="1100" dirty="0"/>
                        <a:t>93%</a:t>
                      </a:r>
                    </a:p>
                  </a:txBody>
                  <a:tcPr>
                    <a:solidFill>
                      <a:schemeClr val="bg2"/>
                    </a:solidFill>
                  </a:tcPr>
                </a:tc>
                <a:tc>
                  <a:txBody>
                    <a:bodyPr/>
                    <a:lstStyle/>
                    <a:p>
                      <a:r>
                        <a:rPr lang="en-GB" sz="1100" dirty="0"/>
                        <a:t>89%</a:t>
                      </a:r>
                    </a:p>
                  </a:txBody>
                  <a:tcPr>
                    <a:solidFill>
                      <a:schemeClr val="bg2"/>
                    </a:solidFill>
                  </a:tcPr>
                </a:tc>
                <a:tc>
                  <a:txBody>
                    <a:bodyPr/>
                    <a:lstStyle/>
                    <a:p>
                      <a:r>
                        <a:rPr lang="en-GB" sz="1000" dirty="0"/>
                        <a:t>+4% above National</a:t>
                      </a:r>
                    </a:p>
                  </a:txBody>
                  <a:tcPr>
                    <a:solidFill>
                      <a:schemeClr val="bg2"/>
                    </a:solidFill>
                  </a:tcPr>
                </a:tc>
                <a:tc>
                  <a:txBody>
                    <a:bodyPr/>
                    <a:lstStyle/>
                    <a:p>
                      <a:r>
                        <a:rPr lang="en-GB" sz="1100" dirty="0"/>
                        <a:t>93%</a:t>
                      </a:r>
                    </a:p>
                  </a:txBody>
                  <a:tcPr>
                    <a:solidFill>
                      <a:schemeClr val="bg2"/>
                    </a:solidFill>
                  </a:tcPr>
                </a:tc>
                <a:tc>
                  <a:txBody>
                    <a:bodyPr/>
                    <a:lstStyle/>
                    <a:p>
                      <a:r>
                        <a:rPr lang="en-GB" sz="1100" dirty="0"/>
                        <a:t>87%</a:t>
                      </a:r>
                    </a:p>
                  </a:txBody>
                  <a:tcPr>
                    <a:solidFill>
                      <a:schemeClr val="bg2"/>
                    </a:solidFill>
                  </a:tcPr>
                </a:tc>
                <a:tc>
                  <a:txBody>
                    <a:bodyPr/>
                    <a:lstStyle/>
                    <a:p>
                      <a:r>
                        <a:rPr lang="en-GB" sz="1100" dirty="0"/>
                        <a:t>+6% above National</a:t>
                      </a:r>
                    </a:p>
                  </a:txBody>
                  <a:tcPr>
                    <a:solidFill>
                      <a:schemeClr val="bg2"/>
                    </a:solidFill>
                  </a:tcPr>
                </a:tc>
                <a:extLst>
                  <a:ext uri="{0D108BD9-81ED-4DB2-BD59-A6C34878D82A}">
                    <a16:rowId xmlns:a16="http://schemas.microsoft.com/office/drawing/2014/main" val="2074750195"/>
                  </a:ext>
                </a:extLst>
              </a:tr>
            </a:tbl>
          </a:graphicData>
        </a:graphic>
      </p:graphicFrame>
    </p:spTree>
    <p:extLst>
      <p:ext uri="{BB962C8B-B14F-4D97-AF65-F5344CB8AC3E}">
        <p14:creationId xmlns:p14="http://schemas.microsoft.com/office/powerpoint/2010/main" val="427205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66746" y="1166079"/>
            <a:ext cx="6324506" cy="1907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Who teaches my child phonics?</a:t>
            </a:r>
          </a:p>
          <a:p>
            <a:r>
              <a:rPr lang="en-GB" sz="1400" dirty="0">
                <a:solidFill>
                  <a:schemeClr val="tx1"/>
                </a:solidFill>
              </a:rPr>
              <a:t>Any adult who teaches phonics at </a:t>
            </a:r>
            <a:r>
              <a:rPr lang="en-GB" sz="1400" dirty="0" err="1">
                <a:solidFill>
                  <a:schemeClr val="tx1"/>
                </a:solidFill>
              </a:rPr>
              <a:t>Muscliff</a:t>
            </a:r>
            <a:r>
              <a:rPr lang="en-GB" sz="1400" dirty="0">
                <a:solidFill>
                  <a:schemeClr val="tx1"/>
                </a:solidFill>
              </a:rPr>
              <a:t> (including our TAs, HLTAs and even our regular supply teachers) have undertaken full training to teach phonics. We ensure all of our </a:t>
            </a:r>
            <a:r>
              <a:rPr lang="en-GB" sz="1400" dirty="0" err="1">
                <a:solidFill>
                  <a:schemeClr val="tx1"/>
                </a:solidFill>
              </a:rPr>
              <a:t>Muscliff</a:t>
            </a:r>
            <a:r>
              <a:rPr lang="en-GB" sz="1400" dirty="0">
                <a:solidFill>
                  <a:schemeClr val="tx1"/>
                </a:solidFill>
              </a:rPr>
              <a:t> staff keep up-to-date with Little Wandle training. </a:t>
            </a:r>
          </a:p>
          <a:p>
            <a:endParaRPr lang="en-GB" sz="1400" dirty="0">
              <a:solidFill>
                <a:srgbClr val="000000"/>
              </a:solidFill>
              <a:ea typeface="Calibri" panose="020F0502020204030204" pitchFamily="34" charset="0"/>
            </a:endParaRPr>
          </a:p>
          <a:p>
            <a:r>
              <a:rPr lang="en-GB" sz="1400" dirty="0">
                <a:solidFill>
                  <a:srgbClr val="000000"/>
                </a:solidFill>
                <a:effectLst/>
                <a:ea typeface="Calibri" panose="020F0502020204030204" pitchFamily="34" charset="0"/>
              </a:rPr>
              <a:t>On</a:t>
            </a:r>
            <a:r>
              <a:rPr lang="en-GB" sz="1400" dirty="0">
                <a:solidFill>
                  <a:srgbClr val="000000"/>
                </a:solidFill>
                <a:ea typeface="Calibri" panose="020F0502020204030204" pitchFamily="34" charset="0"/>
              </a:rPr>
              <a:t>ce you child is segmenting and blending words successfully, they will read with an adult three times a week in a small group.</a:t>
            </a:r>
            <a:endParaRPr lang="en-GB" sz="1400" dirty="0">
              <a:solidFill>
                <a:srgbClr val="000000"/>
              </a:solidFill>
              <a:effectLst/>
              <a:ea typeface="Calibri" panose="020F0502020204030204" pitchFamily="34" charset="0"/>
            </a:endParaRPr>
          </a:p>
          <a:p>
            <a:endParaRPr lang="en-GB" sz="1400" dirty="0">
              <a:solidFill>
                <a:schemeClr val="tx1"/>
              </a:solidFill>
            </a:endParaRPr>
          </a:p>
        </p:txBody>
      </p:sp>
      <p:sp>
        <p:nvSpPr>
          <p:cNvPr id="5" name="Rectangle 4">
            <a:extLst>
              <a:ext uri="{FF2B5EF4-FFF2-40B4-BE49-F238E27FC236}">
                <a16:creationId xmlns:a16="http://schemas.microsoft.com/office/drawing/2014/main" id="{96E1A8FE-2BA4-AA50-8AF5-01ABB31A95F6}"/>
              </a:ext>
            </a:extLst>
          </p:cNvPr>
          <p:cNvSpPr/>
          <p:nvPr/>
        </p:nvSpPr>
        <p:spPr>
          <a:xfrm>
            <a:off x="266746" y="3261740"/>
            <a:ext cx="6324505" cy="5478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does a Little Wandle reading session look like here?</a:t>
            </a:r>
          </a:p>
          <a:p>
            <a:pPr algn="ctr"/>
            <a:endParaRPr lang="en-GB" sz="1400" dirty="0">
              <a:solidFill>
                <a:schemeClr val="tx1"/>
              </a:solidFill>
            </a:endParaRPr>
          </a:p>
          <a:p>
            <a:r>
              <a:rPr lang="en-GB" sz="1400" dirty="0">
                <a:solidFill>
                  <a:srgbClr val="000000"/>
                </a:solidFill>
                <a:ea typeface="Calibri" panose="020F0502020204030204" pitchFamily="34" charset="0"/>
              </a:rPr>
              <a:t>T</a:t>
            </a:r>
            <a:r>
              <a:rPr lang="en-GB" sz="1400" dirty="0">
                <a:solidFill>
                  <a:srgbClr val="000000"/>
                </a:solidFill>
                <a:effectLst/>
                <a:ea typeface="Calibri" panose="020F0502020204030204" pitchFamily="34" charset="0"/>
              </a:rPr>
              <a:t>he sequence of our reading books shows a cumulative progression in phonics knowledge that is matched closely to our school’s phonics programme, Little Wandle.</a:t>
            </a:r>
          </a:p>
          <a:p>
            <a:endParaRPr lang="en-GB" sz="1400" dirty="0">
              <a:solidFill>
                <a:srgbClr val="000000"/>
              </a:solidFill>
              <a:effectLst/>
              <a:ea typeface="Calibri" panose="020F0502020204030204" pitchFamily="34" charset="0"/>
            </a:endParaRPr>
          </a:p>
          <a:p>
            <a:r>
              <a:rPr lang="en-GB" sz="1400" dirty="0">
                <a:solidFill>
                  <a:schemeClr val="tx1"/>
                </a:solidFill>
              </a:rPr>
              <a:t>Children read three times every week with an adult once they have learnt the initial sounds and can segment and blend these confidently.</a:t>
            </a:r>
          </a:p>
          <a:p>
            <a:endParaRPr lang="en-GB" sz="1400" dirty="0">
              <a:solidFill>
                <a:schemeClr val="tx1"/>
              </a:solidFill>
            </a:endParaRPr>
          </a:p>
          <a:p>
            <a:r>
              <a:rPr lang="en-GB" sz="1400" dirty="0">
                <a:solidFill>
                  <a:schemeClr val="tx1"/>
                </a:solidFill>
              </a:rPr>
              <a:t>The three sessions:</a:t>
            </a:r>
          </a:p>
          <a:p>
            <a:endParaRPr lang="en-GB" sz="1400" dirty="0">
              <a:solidFill>
                <a:schemeClr val="tx1"/>
              </a:solidFill>
            </a:endParaRPr>
          </a:p>
          <a:p>
            <a:r>
              <a:rPr lang="en-GB" sz="1400" b="1" dirty="0">
                <a:solidFill>
                  <a:schemeClr val="tx1"/>
                </a:solidFill>
              </a:rPr>
              <a:t>Session 1: Decoding</a:t>
            </a:r>
          </a:p>
          <a:p>
            <a:r>
              <a:rPr lang="en-GB" sz="1400" dirty="0">
                <a:solidFill>
                  <a:schemeClr val="tx1"/>
                </a:solidFill>
              </a:rPr>
              <a:t>In this session, the focus is purely on phonic strategies to ‘break the code’ in order to read the word. We look at GPCs also, specific words or tricky words that need additional practice.</a:t>
            </a:r>
          </a:p>
          <a:p>
            <a:r>
              <a:rPr lang="en-GB" sz="1400" b="1" dirty="0">
                <a:solidFill>
                  <a:schemeClr val="tx1"/>
                </a:solidFill>
              </a:rPr>
              <a:t>Session 2: Prosody</a:t>
            </a:r>
          </a:p>
          <a:p>
            <a:r>
              <a:rPr lang="en-GB" sz="1400" dirty="0">
                <a:solidFill>
                  <a:schemeClr val="tx1"/>
                </a:solidFill>
              </a:rPr>
              <a:t>We challenge the children to use an expressive voice. We discuss how our voices change depending on what we want our listener to understand from our reading.</a:t>
            </a:r>
          </a:p>
          <a:p>
            <a:r>
              <a:rPr lang="en-GB" sz="1400" b="1" dirty="0">
                <a:solidFill>
                  <a:schemeClr val="tx1"/>
                </a:solidFill>
              </a:rPr>
              <a:t>Session 3: Comprehension</a:t>
            </a:r>
          </a:p>
          <a:p>
            <a:r>
              <a:rPr lang="en-GB" sz="1400" dirty="0">
                <a:solidFill>
                  <a:schemeClr val="tx1"/>
                </a:solidFill>
              </a:rPr>
              <a:t>Our talk around the text supports the children’s understanding. We ask simple questions about the main ideas. In this session, we use the pictures to support our reading experience.</a:t>
            </a:r>
          </a:p>
        </p:txBody>
      </p:sp>
    </p:spTree>
    <p:extLst>
      <p:ext uri="{BB962C8B-B14F-4D97-AF65-F5344CB8AC3E}">
        <p14:creationId xmlns:p14="http://schemas.microsoft.com/office/powerpoint/2010/main" val="4246765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AEFD0A0C-5BBF-52D9-C0DC-E738F1D6083B}"/>
              </a:ext>
            </a:extLst>
          </p:cNvPr>
          <p:cNvSpPr/>
          <p:nvPr/>
        </p:nvSpPr>
        <p:spPr>
          <a:xfrm>
            <a:off x="201799" y="1326778"/>
            <a:ext cx="3881929" cy="45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happens if children aren’t ‘getting it’?</a:t>
            </a:r>
          </a:p>
          <a:p>
            <a:pPr algn="ctr"/>
            <a:endParaRPr lang="en-GB" sz="1400" b="1" dirty="0">
              <a:solidFill>
                <a:schemeClr val="tx1"/>
              </a:solidFill>
            </a:endParaRPr>
          </a:p>
          <a:p>
            <a:r>
              <a:rPr lang="en-GB" sz="1400" dirty="0">
                <a:solidFill>
                  <a:schemeClr val="tx1"/>
                </a:solidFill>
              </a:rPr>
              <a:t>We complete half termly assessments to see who has retained the sounds we have learnt. Our heat map assessments identify any children who need some extra support to secure and embed the sounds we have been learning.</a:t>
            </a:r>
          </a:p>
          <a:p>
            <a:endParaRPr lang="en-GB" sz="1400" dirty="0">
              <a:solidFill>
                <a:schemeClr val="tx1"/>
              </a:solidFill>
            </a:endParaRPr>
          </a:p>
          <a:p>
            <a:r>
              <a:rPr lang="en-GB" sz="1400" dirty="0">
                <a:solidFill>
                  <a:schemeClr val="tx1"/>
                </a:solidFill>
              </a:rPr>
              <a:t>From this, we provide children with small group or 1:1 catch up sessions everyday based on their need.</a:t>
            </a:r>
          </a:p>
          <a:p>
            <a:endParaRPr lang="en-GB" sz="1400" dirty="0">
              <a:solidFill>
                <a:schemeClr val="tx1"/>
              </a:solidFill>
            </a:endParaRPr>
          </a:p>
          <a:p>
            <a:r>
              <a:rPr lang="en-GB" sz="1400" dirty="0">
                <a:solidFill>
                  <a:schemeClr val="tx1"/>
                </a:solidFill>
              </a:rPr>
              <a:t>Our phonics tracking and intervention provision shows how well we know our children.</a:t>
            </a:r>
          </a:p>
          <a:p>
            <a:endParaRPr lang="en-GB" sz="1400" dirty="0">
              <a:solidFill>
                <a:schemeClr val="tx1"/>
              </a:solidFill>
            </a:endParaRPr>
          </a:p>
          <a:p>
            <a:r>
              <a:rPr lang="en-GB" sz="1400" dirty="0">
                <a:solidFill>
                  <a:schemeClr val="tx1"/>
                </a:solidFill>
              </a:rPr>
              <a:t>We aim for all children to be reading by Christmas in Reception.</a:t>
            </a:r>
          </a:p>
        </p:txBody>
      </p:sp>
      <p:pic>
        <p:nvPicPr>
          <p:cNvPr id="1026" name="Picture 2" descr="Image preview">
            <a:extLst>
              <a:ext uri="{FF2B5EF4-FFF2-40B4-BE49-F238E27FC236}">
                <a16:creationId xmlns:a16="http://schemas.microsoft.com/office/drawing/2014/main" id="{C613171A-C709-D1A9-19FD-F2B628994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950" y="1326775"/>
            <a:ext cx="2338702" cy="30587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950E6A8-6731-20AA-3B1C-81DE610CFCBE}"/>
              </a:ext>
            </a:extLst>
          </p:cNvPr>
          <p:cNvSpPr/>
          <p:nvPr/>
        </p:nvSpPr>
        <p:spPr>
          <a:xfrm>
            <a:off x="198440" y="6179741"/>
            <a:ext cx="6399212" cy="3543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Supporting Children Working Below the Age-Related Expectations in Reading:</a:t>
            </a:r>
          </a:p>
          <a:p>
            <a:pPr lvl="0" algn="just">
              <a:lnSpc>
                <a:spcPct val="103000"/>
              </a:lnSpc>
            </a:pPr>
            <a:r>
              <a:rPr lang="en-GB" sz="1400" kern="1200" dirty="0">
                <a:solidFill>
                  <a:schemeClr val="tx1"/>
                </a:solidFill>
                <a:effectLst/>
                <a:ea typeface="+mn-ea"/>
                <a:cs typeface="+mn-cs"/>
              </a:rPr>
              <a:t>At </a:t>
            </a:r>
            <a:r>
              <a:rPr lang="en-GB" sz="1400" kern="1200" dirty="0" err="1">
                <a:solidFill>
                  <a:schemeClr val="tx1"/>
                </a:solidFill>
                <a:effectLst/>
                <a:ea typeface="+mn-ea"/>
                <a:cs typeface="+mn-cs"/>
              </a:rPr>
              <a:t>Muscliff</a:t>
            </a:r>
            <a:r>
              <a:rPr lang="en-GB" sz="1400" kern="1200" dirty="0">
                <a:solidFill>
                  <a:schemeClr val="tx1"/>
                </a:solidFill>
                <a:effectLst/>
                <a:ea typeface="+mn-ea"/>
                <a:cs typeface="+mn-cs"/>
              </a:rPr>
              <a:t>, we whole heartedly believe that </a:t>
            </a:r>
            <a:r>
              <a:rPr lang="en-GB" sz="1400" dirty="0">
                <a:solidFill>
                  <a:srgbClr val="000000"/>
                </a:solidFill>
                <a:effectLst/>
                <a:ea typeface="Calibri" panose="020F0502020204030204" pitchFamily="34" charset="0"/>
              </a:rPr>
              <a:t>every pupil will learn to read, regardless of background, needs or abilities. As a school that loves reading and is proud of the engaging and bespoke curriculum that we have created, rooted in the ‘Beautiful Text’, we feel that it is every child’s right to be able to read and develop a love of books. To this end, a robust and clear approach to supporting those pupils who are working below the age-related expectations in phonics and reading is integral. </a:t>
            </a:r>
          </a:p>
          <a:p>
            <a:pPr lvl="0" algn="just">
              <a:lnSpc>
                <a:spcPct val="103000"/>
              </a:lnSpc>
            </a:pPr>
            <a:r>
              <a:rPr lang="en-GB" sz="1400" dirty="0">
                <a:solidFill>
                  <a:srgbClr val="000000"/>
                </a:solidFill>
                <a:ea typeface="Calibri" panose="020F0502020204030204" pitchFamily="34" charset="0"/>
                <a:cs typeface="Times New Roman" panose="02020603050405020304" pitchFamily="18" charset="0"/>
              </a:rPr>
              <a:t>Remember all children are individual and have their own strengths and talents They all develop at different rates, and some take more time than others to grasp these skills than others.</a:t>
            </a:r>
            <a:r>
              <a:rPr lang="en-GB" sz="1400" dirty="0">
                <a:effectLst/>
                <a:ea typeface="Calibri" panose="020F0502020204030204" pitchFamily="34" charset="0"/>
                <a:cs typeface="Times New Roman" panose="02020603050405020304" pitchFamily="18" charset="0"/>
              </a:rPr>
              <a:t>t expertise in the</a:t>
            </a:r>
            <a:endParaRPr lang="en-GB" sz="1400" dirty="0">
              <a:ea typeface="Calibri" panose="020F0502020204030204" pitchFamily="34" charset="0"/>
              <a:cs typeface="Times New Roman" panose="02020603050405020304" pitchFamily="18" charset="0"/>
            </a:endParaRPr>
          </a:p>
          <a:p>
            <a:r>
              <a:rPr lang="en-GB" sz="1400" dirty="0">
                <a:solidFill>
                  <a:schemeClr val="tx1"/>
                </a:solidFill>
                <a:effectLst/>
                <a:ea typeface="Calibri" panose="020F0502020204030204" pitchFamily="34" charset="0"/>
                <a:cs typeface="Times New Roman" panose="02020603050405020304" pitchFamily="18" charset="0"/>
              </a:rPr>
              <a:t>The information within this document teaching directly links to our phonics and reading policies.  </a:t>
            </a:r>
            <a:r>
              <a:rPr lang="en-GB" sz="1800" dirty="0">
                <a:effectLst/>
                <a:latin typeface="Arial" panose="020B0604020202020204" pitchFamily="34" charset="0"/>
                <a:ea typeface="Calibri" panose="020F0502020204030204" pitchFamily="34" charset="0"/>
                <a:cs typeface="Times New Roman" panose="02020603050405020304" pitchFamily="18" charset="0"/>
              </a:rPr>
              <a:t>of phonics and reading.</a:t>
            </a:r>
            <a:endParaRPr lang="en-GB" sz="1400" kern="1200" dirty="0">
              <a:solidFill>
                <a:schemeClr val="tx1"/>
              </a:solidFill>
              <a:effectLst/>
              <a:latin typeface="+mn-lt"/>
              <a:ea typeface="+mn-ea"/>
              <a:cs typeface="+mn-cs"/>
            </a:endParaRPr>
          </a:p>
        </p:txBody>
      </p:sp>
      <p:sp>
        <p:nvSpPr>
          <p:cNvPr id="3" name="Rectangle 2">
            <a:extLst>
              <a:ext uri="{FF2B5EF4-FFF2-40B4-BE49-F238E27FC236}">
                <a16:creationId xmlns:a16="http://schemas.microsoft.com/office/drawing/2014/main" id="{19DD09BB-5749-CF74-76C5-6890A6507A93}"/>
              </a:ext>
            </a:extLst>
          </p:cNvPr>
          <p:cNvSpPr/>
          <p:nvPr/>
        </p:nvSpPr>
        <p:spPr>
          <a:xfrm>
            <a:off x="4258950" y="4458273"/>
            <a:ext cx="2338702" cy="1454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3000"/>
              </a:lnSpc>
              <a:spcAft>
                <a:spcPts val="25"/>
              </a:spcAft>
            </a:pPr>
            <a:r>
              <a:rPr lang="en-GB" sz="1400" dirty="0">
                <a:solidFill>
                  <a:srgbClr val="000000"/>
                </a:solidFill>
                <a:ea typeface="Calibri" panose="020F0502020204030204" pitchFamily="34" charset="0"/>
              </a:rPr>
              <a:t>A YR teacher or teaching assistant is released every afternoon to facilitate same day intervention in phonics.</a:t>
            </a:r>
            <a:endParaRPr lang="en-GB" sz="14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41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Year R: Our Aims</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1"/>
            <a:ext cx="6513512" cy="66688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Belonging</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we recognise how important it is to feel that children belong to YR, to our whole school and to the local community. Our school culture ensures this key priority. Our youngest children feel proud to wear their school uniform as we use every opportunity to reinforce The </a:t>
            </a:r>
            <a:r>
              <a:rPr lang="en-GB" sz="1600" kern="0" dirty="0" err="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Muscliff</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Way.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Relationships</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we aim to foster relationships and support every child to develop relational behaviours. Friendship is a priority and children in Reception soon make friends and learn about kindness.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Love of Learning</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we ignite a love of learning, fuelled by exciting topics, captivating provocations and invitations, and endless possibilities within our carefully planned indoor and outdoor spaces.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Happy and confident learners:</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our nurturing environment celebrates individuality and builds self-esteem. Children feel safe to take risks, express themselves freely, learn from mistakes, and build their resilience, fostering a love of learning.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Curious minds that thrive:</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an engaging bespoke curriculum, open-ended provocations, and high-quality continuous provision provide the right conditions for healthy growth. Children become natural explorers, asking questions, investigating their interests, and building a deep understanding of the world around them.</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Language and oracy</a:t>
            </a:r>
            <a:r>
              <a:rPr lang="en-GB" sz="1600" kern="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we recognise how significant language. We want all of our children in Reception to </a:t>
            </a:r>
            <a:r>
              <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feel confident to express themselves and their ideas and have a rich vocabulary to do so effectively. We are good speakers. We are even better listeners</a:t>
            </a: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9EE01D-0925-FC72-7DF3-2C1ECA5AAB69}"/>
              </a:ext>
            </a:extLst>
          </p:cNvPr>
          <p:cNvPicPr>
            <a:picLocks noChangeAspect="1"/>
          </p:cNvPicPr>
          <p:nvPr/>
        </p:nvPicPr>
        <p:blipFill rotWithShape="1">
          <a:blip r:embed="rId3"/>
          <a:srcRect t="5556" r="444" b="10230"/>
          <a:stretch/>
        </p:blipFill>
        <p:spPr>
          <a:xfrm>
            <a:off x="763412" y="8719325"/>
            <a:ext cx="5269263" cy="1079125"/>
          </a:xfrm>
          <a:prstGeom prst="rect">
            <a:avLst/>
          </a:prstGeom>
        </p:spPr>
      </p:pic>
    </p:spTree>
    <p:extLst>
      <p:ext uri="{BB962C8B-B14F-4D97-AF65-F5344CB8AC3E}">
        <p14:creationId xmlns:p14="http://schemas.microsoft.com/office/powerpoint/2010/main" val="29366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Year R: How we achieve our aims</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1"/>
            <a:ext cx="6513512" cy="56563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buFont typeface="Symbol" panose="05050102010706020507" pitchFamily="18" charset="2"/>
              <a:buChar char=""/>
            </a:pPr>
            <a:r>
              <a:rPr lang="en-GB"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Language-rich environments: </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Every corner is an opportunity to communicate and expand vocabulary. Through our carefully selected ‘beautiful texts’, songs, rhymes, and meaningful interactions, language comes alive, empowering children to express themselves with confidence and fostering a love of books and reading. We choose the best books to get the children talking.</a:t>
            </a:r>
          </a:p>
          <a:p>
            <a:pPr marL="342900" lvl="0" indent="-342900">
              <a:lnSpc>
                <a:spcPct val="107000"/>
              </a:lnSpc>
              <a:buFont typeface="Symbol" panose="05050102010706020507" pitchFamily="18" charset="2"/>
              <a:buChar char=""/>
            </a:pPr>
            <a:r>
              <a:rPr lang="en-GB"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Highly skilled staff:</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Our passionate and dedicated team guides and supports children's aspirational learning journey. They are experts in play-based learning, skilled in observation and assessment, and committed to moving every child’s learning forward. Our curriculum is delivered using a careful balance between child initiated and teacher led learning activities.</a:t>
            </a:r>
          </a:p>
          <a:p>
            <a:pPr marL="342900" lvl="0" indent="-342900">
              <a:lnSpc>
                <a:spcPct val="107000"/>
              </a:lnSpc>
              <a:buFont typeface="Symbol" panose="05050102010706020507" pitchFamily="18" charset="2"/>
              <a:buChar char=""/>
            </a:pPr>
            <a:r>
              <a:rPr lang="en-GB"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through high-quality play and meaningful interactions:</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believe play is the foundation for all learning in the Early Years. Through carefully planned activities and rich interactions, children develop essential skills in literacy, numeracy, communication, and social-emotional development, preparing children for the next stage of their learning journey into Year One and beyond.</a:t>
            </a:r>
          </a:p>
          <a:p>
            <a:pPr marL="342900" lvl="0" indent="-342900">
              <a:lnSpc>
                <a:spcPct val="107000"/>
              </a:lnSpc>
              <a:buFont typeface="Symbol" panose="05050102010706020507" pitchFamily="18" charset="2"/>
              <a:buChar char=""/>
            </a:pPr>
            <a:r>
              <a:rPr lang="en-GB"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Outdoor learning: </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understand and appreciate the importance of the outdoor environment for our children. We provide our children with opportunities to develop their gross motor skills and deepen their imaginations. We value the necessity of children managing their own risks and developing their own narratives therefore, the resources and staff support this.</a:t>
            </a:r>
          </a:p>
          <a:p>
            <a:pPr marL="342900" lvl="0" indent="-342900">
              <a:lnSpc>
                <a:spcPct val="107000"/>
              </a:lnSpc>
              <a:spcAft>
                <a:spcPts val="800"/>
              </a:spcAft>
              <a:buFont typeface="Symbol" panose="05050102010706020507" pitchFamily="18" charset="2"/>
              <a:buChar char=""/>
            </a:pPr>
            <a:r>
              <a:rPr lang="en-GB"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strong foundation for the future: </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mastering the basic skills of reading, writing, and maths children are equipped with the confidence and knowledge they need to excel in the next stage of their </a:t>
            </a:r>
            <a:r>
              <a:rPr lang="en-GB"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journey.to do so effectively. We are good speakers. We are even better listeners.</a:t>
            </a:r>
          </a:p>
        </p:txBody>
      </p:sp>
      <p:pic>
        <p:nvPicPr>
          <p:cNvPr id="3" name="Picture 2">
            <a:extLst>
              <a:ext uri="{FF2B5EF4-FFF2-40B4-BE49-F238E27FC236}">
                <a16:creationId xmlns:a16="http://schemas.microsoft.com/office/drawing/2014/main" id="{6F9EE01D-0925-FC72-7DF3-2C1ECA5AAB69}"/>
              </a:ext>
            </a:extLst>
          </p:cNvPr>
          <p:cNvPicPr>
            <a:picLocks noChangeAspect="1"/>
          </p:cNvPicPr>
          <p:nvPr/>
        </p:nvPicPr>
        <p:blipFill rotWithShape="1">
          <a:blip r:embed="rId3"/>
          <a:srcRect t="5556" r="444" b="10230"/>
          <a:stretch/>
        </p:blipFill>
        <p:spPr>
          <a:xfrm>
            <a:off x="763412" y="8719325"/>
            <a:ext cx="5269263" cy="1079125"/>
          </a:xfrm>
          <a:prstGeom prst="rect">
            <a:avLst/>
          </a:prstGeom>
        </p:spPr>
      </p:pic>
    </p:spTree>
    <p:extLst>
      <p:ext uri="{BB962C8B-B14F-4D97-AF65-F5344CB8AC3E}">
        <p14:creationId xmlns:p14="http://schemas.microsoft.com/office/powerpoint/2010/main" val="317182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t>
            </a:r>
            <a:r>
              <a:rPr lang="en-GB" sz="2400" b="1" dirty="0" err="1">
                <a:solidFill>
                  <a:schemeClr val="tx1"/>
                </a:solidFill>
              </a:rPr>
              <a:t>roviding</a:t>
            </a:r>
            <a:r>
              <a:rPr lang="en-GB" sz="2400" b="1" dirty="0">
                <a:solidFill>
                  <a:schemeClr val="tx1"/>
                </a:solidFill>
              </a:rPr>
              <a:t> Foundations</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72245" y="3058819"/>
            <a:ext cx="3606379" cy="6528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play all day, don’t they?</a:t>
            </a:r>
            <a:r>
              <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4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Ofsted </a:t>
            </a:r>
            <a:r>
              <a:rPr lang="en-GB" sz="1400" b="1" kern="100" dirty="0">
                <a:solidFill>
                  <a:schemeClr val="tx1"/>
                </a:solidFill>
                <a:latin typeface="Calibri" panose="020F0502020204030204" pitchFamily="34" charset="0"/>
                <a:ea typeface="Calibri" panose="020F0502020204030204" pitchFamily="34" charset="0"/>
                <a:cs typeface="Calibri" panose="020F0502020204030204" pitchFamily="34" charset="0"/>
              </a:rPr>
              <a:t>guidance recognises that</a:t>
            </a:r>
            <a:r>
              <a:rPr lang="en-GB" sz="14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play is a very important part of every child’s development and most learning will be introduced through a mixture of carefully planned play and some adult-led focused activities.’ </a:t>
            </a:r>
          </a:p>
          <a:p>
            <a:pPr>
              <a:lnSpc>
                <a:spcPct val="107000"/>
              </a:lnSpc>
              <a:spcAft>
                <a:spcPts val="800"/>
              </a:spcAft>
            </a:pPr>
            <a:r>
              <a:rPr lang="en-GB" sz="14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offers a balance of adult-led and guided learning as well as child-initiated learning. If your </a:t>
            </a:r>
            <a:r>
              <a:rPr lang="en-GB" sz="1400" kern="100" dirty="0">
                <a:solidFill>
                  <a:schemeClr val="tx1"/>
                </a:solidFill>
                <a:latin typeface="Calibri" panose="020F0502020204030204" pitchFamily="34" charset="0"/>
                <a:ea typeface="Calibri" panose="020F0502020204030204" pitchFamily="34" charset="0"/>
                <a:cs typeface="Calibri" panose="020F0502020204030204" pitchFamily="34" charset="0"/>
              </a:rPr>
              <a:t>child says </a:t>
            </a:r>
            <a:r>
              <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they have been playing all day – it means that they have been lucky enough to have experienced staff who have made their learning fun and enjoyable! </a:t>
            </a:r>
          </a:p>
          <a:p>
            <a:pPr>
              <a:lnSpc>
                <a:spcPct val="107000"/>
              </a:lnSpc>
              <a:spcAft>
                <a:spcPts val="800"/>
              </a:spcAft>
            </a:pPr>
            <a:r>
              <a:rPr lang="en-GB" sz="1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Through play, children can think creatively and imaginatively, following their own lines of enquiry and interests. We take time to explore children’s own ideas and interests and our staff tune-in to develop this further, using children’s ideas as a springboard for deeper learning. </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listen to what the children want to learn about and use this spark to ignite more learning.</a:t>
            </a:r>
          </a:p>
          <a:p>
            <a:pPr>
              <a:lnSpc>
                <a:spcPct val="107000"/>
              </a:lnSpc>
              <a:spcAft>
                <a:spcPts val="800"/>
              </a:spcAft>
            </a:pP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example, </a:t>
            </a:r>
            <a:r>
              <a:rPr lang="en-GB"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when a child</a:t>
            </a: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asked a question ‘how do volcanoes erupt?’ the adults supported the child to find out more information. This led to making giant sand volcanos in the sand and a class volcano which we erupted in the playground!</a:t>
            </a:r>
          </a:p>
        </p:txBody>
      </p:sp>
      <p:sp>
        <p:nvSpPr>
          <p:cNvPr id="4" name="TextBox 3">
            <a:extLst>
              <a:ext uri="{FF2B5EF4-FFF2-40B4-BE49-F238E27FC236}">
                <a16:creationId xmlns:a16="http://schemas.microsoft.com/office/drawing/2014/main" id="{D0EB933D-CE86-1025-3920-02BE61EE62CE}"/>
              </a:ext>
            </a:extLst>
          </p:cNvPr>
          <p:cNvSpPr txBox="1"/>
          <p:nvPr/>
        </p:nvSpPr>
        <p:spPr>
          <a:xfrm>
            <a:off x="172244" y="1890502"/>
            <a:ext cx="6482556" cy="1077218"/>
          </a:xfrm>
          <a:prstGeom prst="rect">
            <a:avLst/>
          </a:prstGeom>
          <a:noFill/>
        </p:spPr>
        <p:txBody>
          <a:bodyPr wrap="square">
            <a:spAutoFit/>
          </a:bodyPr>
          <a:lstStyle/>
          <a:p>
            <a:r>
              <a:rPr lang="en-US" sz="1600" dirty="0">
                <a:solidFill>
                  <a:srgbClr val="111111"/>
                </a:solidFill>
              </a:rPr>
              <a:t>Our</a:t>
            </a:r>
            <a:r>
              <a:rPr lang="en-US" sz="1600" i="0" dirty="0">
                <a:solidFill>
                  <a:srgbClr val="111111"/>
                </a:solidFill>
                <a:effectLst/>
              </a:rPr>
              <a:t> reception year prepares our youngest pupils for what’s to come throughout their school years at </a:t>
            </a:r>
            <a:r>
              <a:rPr lang="en-US" sz="1600" i="0" dirty="0" err="1">
                <a:solidFill>
                  <a:srgbClr val="111111"/>
                </a:solidFill>
                <a:effectLst/>
              </a:rPr>
              <a:t>Muscliff</a:t>
            </a:r>
            <a:r>
              <a:rPr lang="en-US" sz="1600" i="0" dirty="0">
                <a:solidFill>
                  <a:srgbClr val="111111"/>
                </a:solidFill>
                <a:effectLst/>
              </a:rPr>
              <a:t> Primary</a:t>
            </a:r>
            <a:r>
              <a:rPr lang="en-US" sz="1600" dirty="0">
                <a:solidFill>
                  <a:srgbClr val="111111"/>
                </a:solidFill>
              </a:rPr>
              <a:t>. We</a:t>
            </a:r>
            <a:r>
              <a:rPr lang="en-US" sz="1600" i="0" dirty="0">
                <a:solidFill>
                  <a:srgbClr val="111111"/>
                </a:solidFill>
                <a:effectLst/>
              </a:rPr>
              <a:t> strive to instill joy and confidence and positive attitudes towards learning,</a:t>
            </a:r>
            <a:r>
              <a:rPr lang="en-US" sz="1600" dirty="0">
                <a:solidFill>
                  <a:srgbClr val="111111"/>
                </a:solidFill>
              </a:rPr>
              <a:t> supporting children to feel a sense of belonging to our school.</a:t>
            </a:r>
            <a:endParaRPr lang="en-GB" sz="1600" dirty="0"/>
          </a:p>
        </p:txBody>
      </p:sp>
      <p:pic>
        <p:nvPicPr>
          <p:cNvPr id="6" name="Picture 5" descr="A group of children looking at a person in a circle&#10;&#10;Description automatically generated">
            <a:extLst>
              <a:ext uri="{FF2B5EF4-FFF2-40B4-BE49-F238E27FC236}">
                <a16:creationId xmlns:a16="http://schemas.microsoft.com/office/drawing/2014/main" id="{778B2C1E-A0E0-19A9-0CFA-7311340E1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974" y="5858209"/>
            <a:ext cx="2740779" cy="3729544"/>
          </a:xfrm>
          <a:prstGeom prst="rect">
            <a:avLst/>
          </a:prstGeom>
        </p:spPr>
      </p:pic>
      <p:pic>
        <p:nvPicPr>
          <p:cNvPr id="8" name="Picture 7" descr="A group of kids playing in the sand&#10;&#10;Description automatically generated">
            <a:extLst>
              <a:ext uri="{FF2B5EF4-FFF2-40B4-BE49-F238E27FC236}">
                <a16:creationId xmlns:a16="http://schemas.microsoft.com/office/drawing/2014/main" id="{0326AB08-F696-DFD5-5719-356208F3D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975" y="3058818"/>
            <a:ext cx="2761825" cy="2708293"/>
          </a:xfrm>
          <a:prstGeom prst="rect">
            <a:avLst/>
          </a:prstGeom>
        </p:spPr>
      </p:pic>
    </p:spTree>
    <p:extLst>
      <p:ext uri="{BB962C8B-B14F-4D97-AF65-F5344CB8AC3E}">
        <p14:creationId xmlns:p14="http://schemas.microsoft.com/office/powerpoint/2010/main" val="46781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Outside Learning</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2"/>
            <a:ext cx="6513512" cy="801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t>
            </a:r>
            <a:r>
              <a:rPr lang="en-GB"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 are very lucky to have a huge amount of outside space for the children to enjoy. So we take full advantage of this and spend much of our time outside. Rain or shine, Reception are making the most of outdoor provision. </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5A5896B1-BBC4-38D6-DCFD-82374A87FB00}"/>
              </a:ext>
            </a:extLst>
          </p:cNvPr>
          <p:cNvSpPr/>
          <p:nvPr/>
        </p:nvSpPr>
        <p:spPr>
          <a:xfrm>
            <a:off x="203199" y="6216264"/>
            <a:ext cx="2425701" cy="1365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Water play is always a </a:t>
            </a:r>
            <a:r>
              <a:rPr lang="en-US" sz="14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favourite</a:t>
            </a: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This provision continually changes but using water in some way is continuous.</a:t>
            </a:r>
            <a:r>
              <a:rPr lang="en-GB"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08CA932-1E0A-C584-8F07-85B969E9A164}"/>
              </a:ext>
            </a:extLst>
          </p:cNvPr>
          <p:cNvSpPr/>
          <p:nvPr/>
        </p:nvSpPr>
        <p:spPr>
          <a:xfrm>
            <a:off x="3272587" y="3033599"/>
            <a:ext cx="3382213" cy="7591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Here is our wood-work shed and an example of our handy work. Yes – we use real hammers and real nails! </a:t>
            </a:r>
            <a:r>
              <a:rPr lang="en-GB"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ED42B56-6685-43BD-9B08-DE7CAC309ED7}"/>
              </a:ext>
            </a:extLst>
          </p:cNvPr>
          <p:cNvPicPr>
            <a:picLocks noChangeAspect="1"/>
          </p:cNvPicPr>
          <p:nvPr/>
        </p:nvPicPr>
        <p:blipFill>
          <a:blip r:embed="rId3"/>
          <a:stretch>
            <a:fillRect/>
          </a:stretch>
        </p:blipFill>
        <p:spPr>
          <a:xfrm>
            <a:off x="203199" y="3033598"/>
            <a:ext cx="2908449" cy="2996341"/>
          </a:xfrm>
          <a:prstGeom prst="rect">
            <a:avLst/>
          </a:prstGeom>
        </p:spPr>
      </p:pic>
      <p:pic>
        <p:nvPicPr>
          <p:cNvPr id="1026" name="Picture 2">
            <a:extLst>
              <a:ext uri="{FF2B5EF4-FFF2-40B4-BE49-F238E27FC236}">
                <a16:creationId xmlns:a16="http://schemas.microsoft.com/office/drawing/2014/main" id="{A2283DE5-AD2A-D962-2D31-B109E9539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050189" y="4285806"/>
            <a:ext cx="1779183" cy="133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ild with glasses working with a hammer&#10;&#10;Description automatically generated">
            <a:extLst>
              <a:ext uri="{FF2B5EF4-FFF2-40B4-BE49-F238E27FC236}">
                <a16:creationId xmlns:a16="http://schemas.microsoft.com/office/drawing/2014/main" id="{9ED3D867-33F3-7D94-E827-EE3F2D9A3C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510" y="3910986"/>
            <a:ext cx="1709195" cy="2278926"/>
          </a:xfrm>
          <a:prstGeom prst="rect">
            <a:avLst/>
          </a:prstGeom>
        </p:spPr>
      </p:pic>
      <p:sp>
        <p:nvSpPr>
          <p:cNvPr id="8" name="Rectangle 7">
            <a:extLst>
              <a:ext uri="{FF2B5EF4-FFF2-40B4-BE49-F238E27FC236}">
                <a16:creationId xmlns:a16="http://schemas.microsoft.com/office/drawing/2014/main" id="{7B04A5F0-5DAB-7F4D-2108-DB538ADBFCDD}"/>
              </a:ext>
            </a:extLst>
          </p:cNvPr>
          <p:cNvSpPr/>
          <p:nvPr/>
        </p:nvSpPr>
        <p:spPr>
          <a:xfrm>
            <a:off x="2821233" y="6383532"/>
            <a:ext cx="3571481" cy="1245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very lucky to have a magical garden.  We learn all about the world around us in here, responding to the changing seasons and weather.  We love den building too!</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a:extLst>
              <a:ext uri="{FF2B5EF4-FFF2-40B4-BE49-F238E27FC236}">
                <a16:creationId xmlns:a16="http://schemas.microsoft.com/office/drawing/2014/main" id="{A290AABE-8D2B-2742-7C04-2A7AC1EF01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046" y="7770529"/>
            <a:ext cx="2108200" cy="19877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wo boys playing with a pipe&#10;&#10;Description automatically generated">
            <a:extLst>
              <a:ext uri="{FF2B5EF4-FFF2-40B4-BE49-F238E27FC236}">
                <a16:creationId xmlns:a16="http://schemas.microsoft.com/office/drawing/2014/main" id="{7F37DA33-EE00-4A33-5E6D-B82B74382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288" y="7735655"/>
            <a:ext cx="1499871" cy="1883238"/>
          </a:xfrm>
          <a:prstGeom prst="rect">
            <a:avLst/>
          </a:prstGeom>
        </p:spPr>
      </p:pic>
      <p:pic>
        <p:nvPicPr>
          <p:cNvPr id="17" name="Picture 16" descr="A group of children cleaning a playground&#10;&#10;Description automatically generated">
            <a:extLst>
              <a:ext uri="{FF2B5EF4-FFF2-40B4-BE49-F238E27FC236}">
                <a16:creationId xmlns:a16="http://schemas.microsoft.com/office/drawing/2014/main" id="{19103EA2-1F5D-0B97-A5D5-B754879C84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3900" y="7822681"/>
            <a:ext cx="2108200" cy="1883237"/>
          </a:xfrm>
          <a:prstGeom prst="rect">
            <a:avLst/>
          </a:prstGeom>
        </p:spPr>
      </p:pic>
    </p:spTree>
    <p:extLst>
      <p:ext uri="{BB962C8B-B14F-4D97-AF65-F5344CB8AC3E}">
        <p14:creationId xmlns:p14="http://schemas.microsoft.com/office/powerpoint/2010/main" val="6397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Progressive Provision</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2"/>
            <a:ext cx="6513512" cy="801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Through careful planning we ensure that our continuous provision is progressive.  We provide a range of resources and high-quality adult interactions to move support the children in moving towards the next stage of their learning in whatever they are doing.</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9EE01D-0925-FC72-7DF3-2C1ECA5AAB69}"/>
              </a:ext>
            </a:extLst>
          </p:cNvPr>
          <p:cNvPicPr>
            <a:picLocks noChangeAspect="1"/>
          </p:cNvPicPr>
          <p:nvPr/>
        </p:nvPicPr>
        <p:blipFill rotWithShape="1">
          <a:blip r:embed="rId3"/>
          <a:srcRect t="5556" r="444" b="10230"/>
          <a:stretch/>
        </p:blipFill>
        <p:spPr>
          <a:xfrm>
            <a:off x="763412" y="8719325"/>
            <a:ext cx="5269263" cy="1079125"/>
          </a:xfrm>
          <a:prstGeom prst="rect">
            <a:avLst/>
          </a:prstGeom>
        </p:spPr>
      </p:pic>
      <p:pic>
        <p:nvPicPr>
          <p:cNvPr id="7" name="Picture 6">
            <a:extLst>
              <a:ext uri="{FF2B5EF4-FFF2-40B4-BE49-F238E27FC236}">
                <a16:creationId xmlns:a16="http://schemas.microsoft.com/office/drawing/2014/main" id="{266C1BAC-5057-CCD9-5443-A32DEC39607D}"/>
              </a:ext>
            </a:extLst>
          </p:cNvPr>
          <p:cNvPicPr>
            <a:picLocks noChangeAspect="1"/>
          </p:cNvPicPr>
          <p:nvPr/>
        </p:nvPicPr>
        <p:blipFill>
          <a:blip r:embed="rId4"/>
          <a:stretch>
            <a:fillRect/>
          </a:stretch>
        </p:blipFill>
        <p:spPr>
          <a:xfrm>
            <a:off x="134021" y="3216698"/>
            <a:ext cx="6589957" cy="4293069"/>
          </a:xfrm>
          <a:prstGeom prst="rect">
            <a:avLst/>
          </a:prstGeom>
        </p:spPr>
      </p:pic>
    </p:spTree>
    <p:extLst>
      <p:ext uri="{BB962C8B-B14F-4D97-AF65-F5344CB8AC3E}">
        <p14:creationId xmlns:p14="http://schemas.microsoft.com/office/powerpoint/2010/main" val="322838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452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What a day looks like:</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4624388" y="2819401"/>
            <a:ext cx="1573212" cy="2193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the Reception year progresses, the learning adapts in a way that is appropriate  in preparing the children for Year 1 and the National Curriculum.</a:t>
            </a:r>
          </a:p>
        </p:txBody>
      </p:sp>
      <p:pic>
        <p:nvPicPr>
          <p:cNvPr id="4" name="Picture 3">
            <a:extLst>
              <a:ext uri="{FF2B5EF4-FFF2-40B4-BE49-F238E27FC236}">
                <a16:creationId xmlns:a16="http://schemas.microsoft.com/office/drawing/2014/main" id="{A2605966-F1E7-4D7E-3B85-6990CA018DC9}"/>
              </a:ext>
            </a:extLst>
          </p:cNvPr>
          <p:cNvPicPr>
            <a:picLocks noChangeAspect="1"/>
          </p:cNvPicPr>
          <p:nvPr/>
        </p:nvPicPr>
        <p:blipFill>
          <a:blip r:embed="rId3"/>
          <a:stretch>
            <a:fillRect/>
          </a:stretch>
        </p:blipFill>
        <p:spPr>
          <a:xfrm>
            <a:off x="141288" y="2554109"/>
            <a:ext cx="4229006" cy="7276214"/>
          </a:xfrm>
          <a:prstGeom prst="rect">
            <a:avLst/>
          </a:prstGeom>
        </p:spPr>
      </p:pic>
      <p:sp>
        <p:nvSpPr>
          <p:cNvPr id="2" name="Rectangle 1">
            <a:extLst>
              <a:ext uri="{FF2B5EF4-FFF2-40B4-BE49-F238E27FC236}">
                <a16:creationId xmlns:a16="http://schemas.microsoft.com/office/drawing/2014/main" id="{B33E11F9-4FBB-BE0B-6984-50BA73577741}"/>
              </a:ext>
            </a:extLst>
          </p:cNvPr>
          <p:cNvSpPr/>
          <p:nvPr/>
        </p:nvSpPr>
        <p:spPr>
          <a:xfrm>
            <a:off x="368300" y="1706332"/>
            <a:ext cx="5651499" cy="84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n-GB"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t’s a busy but fun day in Reception. The timetable presented here is from the start of the year. </a:t>
            </a: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88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Transition Time-Line</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0"/>
            <a:ext cx="6513512" cy="7745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Starting at school is an important time. Much thought goes into the transition period, which actually begins in the summer term before your child starts at </a:t>
            </a:r>
            <a:r>
              <a:rPr lang="en-US" sz="14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Muscliif</a:t>
            </a: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endParaRPr lang="en-US" sz="1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April: </a:t>
            </a:r>
            <a:r>
              <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Families hear that they have been allocated a place at </a:t>
            </a:r>
            <a:r>
              <a:rPr lang="en-US" sz="13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Primary School. Families accept the </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offer.</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a:t>
            </a:r>
            <a:r>
              <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Teachers, alongside our school SENCO, </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begin to liaise with other external professionals with a focus on children with additional needs. Initial plans for specific provision are drafted. Nursery schools will also be asked to offer significant information that would support us in allocating classes.</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June</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Our team begin their nursery visits or meet with providers to talk about the children. It is helpful for the teachers to see the children in a setting that is familiar to the child. We ask lots of questions of the adults in the children’s current provision. We draft our class lists.</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June</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All parents will be invited to attend a Welcome Evening. In this meeting, parents will meet the Reception Team and find out which class their child will be in. Parents will receive a welcome pack with plenty of information. Key information will be shared through a presentation from the team. You’ll get to see the classrooms and the base.</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July</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Families will be invited to attend a ‘stay and play’ session in the year base. Here your child will be free to explore their new environment with the support of their grown-ups. Grown-ups will be encouraged to begin to meet other families too – we </a:t>
            </a:r>
            <a:r>
              <a:rPr lang="en-US" sz="13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recognise</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it’s not just the children who will be making friends. Parents will also begin to forge friendships with other parents.</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July: </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Families will be invited to our annual school fayre. Play opportunities will be arranged.</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September Week 1: </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Each family will arrange an appointment with their child’s class teacher. This is a 1:1 session. You’ll be given time to pass on the information that you think we will need to know. We will listen. We will ask questions too.</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September Week 2: </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week is half days only. Half the class come in for the morning and half the class come in for the afternoon.</a:t>
            </a:r>
          </a:p>
          <a:p>
            <a:pPr lvl="0">
              <a:lnSpc>
                <a:spcPct val="107000"/>
              </a:lnSpc>
            </a:pPr>
            <a:endPar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3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September Week 3</a:t>
            </a:r>
            <a:r>
              <a:rPr lang="en-US" sz="13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we are full time.</a:t>
            </a:r>
          </a:p>
        </p:txBody>
      </p:sp>
      <p:pic>
        <p:nvPicPr>
          <p:cNvPr id="3" name="Picture 2">
            <a:extLst>
              <a:ext uri="{FF2B5EF4-FFF2-40B4-BE49-F238E27FC236}">
                <a16:creationId xmlns:a16="http://schemas.microsoft.com/office/drawing/2014/main" id="{6F9EE01D-0925-FC72-7DF3-2C1ECA5AAB69}"/>
              </a:ext>
            </a:extLst>
          </p:cNvPr>
          <p:cNvPicPr>
            <a:picLocks noChangeAspect="1"/>
          </p:cNvPicPr>
          <p:nvPr/>
        </p:nvPicPr>
        <p:blipFill rotWithShape="1">
          <a:blip r:embed="rId3"/>
          <a:srcRect t="5556" r="444" b="10230"/>
          <a:stretch/>
        </p:blipFill>
        <p:spPr>
          <a:xfrm>
            <a:off x="3769708" y="9078475"/>
            <a:ext cx="2653132" cy="543351"/>
          </a:xfrm>
          <a:prstGeom prst="rect">
            <a:avLst/>
          </a:prstGeom>
        </p:spPr>
      </p:pic>
    </p:spTree>
    <p:extLst>
      <p:ext uri="{BB962C8B-B14F-4D97-AF65-F5344CB8AC3E}">
        <p14:creationId xmlns:p14="http://schemas.microsoft.com/office/powerpoint/2010/main" val="297564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6"/>
            <a:ext cx="6513512" cy="61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EYFS Assessment</a:t>
            </a:r>
            <a:endParaRPr lang="en-GB" sz="1400" dirty="0">
              <a:solidFill>
                <a:schemeClr val="tx1"/>
              </a:solidFill>
            </a:endParaRPr>
          </a:p>
        </p:txBody>
      </p:sp>
      <p:sp>
        <p:nvSpPr>
          <p:cNvPr id="5" name="Rectangle 4">
            <a:extLst>
              <a:ext uri="{FF2B5EF4-FFF2-40B4-BE49-F238E27FC236}">
                <a16:creationId xmlns:a16="http://schemas.microsoft.com/office/drawing/2014/main" id="{4968C7F6-2DAE-0A60-6730-7874DA3FECB7}"/>
              </a:ext>
            </a:extLst>
          </p:cNvPr>
          <p:cNvSpPr/>
          <p:nvPr/>
        </p:nvSpPr>
        <p:spPr>
          <a:xfrm>
            <a:off x="141288" y="2008471"/>
            <a:ext cx="6513512" cy="66688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US" sz="1400" dirty="0">
                <a:solidFill>
                  <a:schemeClr val="tx1"/>
                </a:solidFill>
              </a:rPr>
              <a:t>The purpose of the reception baseline assessment is to provide an on-entry assessment of pupil attainment to be used as a starting point from which a cohort-level progress measure to the end of key stage 2 (KS2) can be created.</a:t>
            </a:r>
          </a:p>
          <a:p>
            <a:pPr algn="just" fontAlgn="base"/>
            <a:endParaRPr lang="en-US" sz="1400" dirty="0">
              <a:solidFill>
                <a:schemeClr val="tx1"/>
              </a:solidFill>
            </a:endParaRPr>
          </a:p>
          <a:p>
            <a:pPr algn="just" fontAlgn="base"/>
            <a:r>
              <a:rPr lang="en-US" sz="1400" b="0" dirty="0">
                <a:solidFill>
                  <a:schemeClr val="tx1"/>
                </a:solidFill>
                <a:effectLst/>
              </a:rPr>
              <a:t>The Early Years Foundation Stage is a statutory framework which sets out the standards for learning, development, and care of children from 0-5 years. The Early Learning Goals guide children’s overall learning and development. At the end of the academic year, every child is assessed against the Early Learning Goals before transitioning into Year One.</a:t>
            </a:r>
          </a:p>
          <a:p>
            <a:pPr algn="just" fontAlgn="base"/>
            <a:endParaRPr lang="en-US" sz="1400" b="0" dirty="0">
              <a:solidFill>
                <a:schemeClr val="tx1"/>
              </a:solidFill>
              <a:effectLst/>
            </a:endParaRPr>
          </a:p>
          <a:p>
            <a:pPr algn="just" fontAlgn="base"/>
            <a:r>
              <a:rPr lang="en-US" sz="1400" b="0" dirty="0">
                <a:solidFill>
                  <a:schemeClr val="tx1"/>
                </a:solidFill>
                <a:effectLst/>
              </a:rPr>
              <a:t>The Early Years Foundation Stage is split into 7 areas and 17 strands of learning within these 7 areas.</a:t>
            </a:r>
          </a:p>
          <a:p>
            <a:pPr algn="just" fontAlgn="base"/>
            <a:endParaRPr lang="en-US" sz="1400" b="0" dirty="0">
              <a:solidFill>
                <a:schemeClr val="tx1"/>
              </a:solidFill>
              <a:effectLst/>
            </a:endParaRPr>
          </a:p>
          <a:p>
            <a:pPr algn="just" fontAlgn="base"/>
            <a:r>
              <a:rPr lang="en-US" sz="1400" b="0" dirty="0">
                <a:solidFill>
                  <a:schemeClr val="tx1"/>
                </a:solidFill>
                <a:effectLst/>
              </a:rPr>
              <a:t>The 3</a:t>
            </a:r>
            <a:r>
              <a:rPr lang="en-US" sz="1400" b="1" u="sng" dirty="0">
                <a:solidFill>
                  <a:schemeClr val="tx1"/>
                </a:solidFill>
                <a:effectLst/>
              </a:rPr>
              <a:t> PRIME</a:t>
            </a:r>
            <a:r>
              <a:rPr lang="en-US" sz="1400" b="0" dirty="0">
                <a:solidFill>
                  <a:schemeClr val="tx1"/>
                </a:solidFill>
                <a:effectLst/>
              </a:rPr>
              <a:t> areas are essential. They support development in all areas of learning.</a:t>
            </a:r>
          </a:p>
          <a:p>
            <a:pPr algn="just" fontAlgn="base">
              <a:buFont typeface="Arial" panose="020B0604020202020204" pitchFamily="34" charset="0"/>
              <a:buChar char="•"/>
            </a:pPr>
            <a:r>
              <a:rPr lang="en-US" sz="1400" b="0" dirty="0">
                <a:solidFill>
                  <a:schemeClr val="tx1"/>
                </a:solidFill>
                <a:effectLst/>
              </a:rPr>
              <a:t>Personal, Social and Emotional Development – self-regulation; managing self; and building relationships.</a:t>
            </a:r>
          </a:p>
          <a:p>
            <a:pPr algn="just" fontAlgn="base">
              <a:buFont typeface="Arial" panose="020B0604020202020204" pitchFamily="34" charset="0"/>
              <a:buChar char="•"/>
            </a:pPr>
            <a:r>
              <a:rPr lang="en-US" sz="1400" b="0" dirty="0">
                <a:solidFill>
                  <a:schemeClr val="tx1"/>
                </a:solidFill>
                <a:effectLst/>
              </a:rPr>
              <a:t>Physical Development – fine motor; and gross motor.</a:t>
            </a:r>
          </a:p>
          <a:p>
            <a:pPr algn="just" fontAlgn="base">
              <a:buFont typeface="Arial" panose="020B0604020202020204" pitchFamily="34" charset="0"/>
              <a:buChar char="•"/>
            </a:pPr>
            <a:r>
              <a:rPr lang="en-US" sz="1400" b="0" dirty="0">
                <a:solidFill>
                  <a:schemeClr val="tx1"/>
                </a:solidFill>
                <a:effectLst/>
              </a:rPr>
              <a:t>Communication and Language – listening, attention and understanding; and speaking.</a:t>
            </a:r>
          </a:p>
          <a:p>
            <a:pPr algn="just" fontAlgn="base"/>
            <a:endParaRPr lang="en-US" sz="1400" b="0" dirty="0">
              <a:solidFill>
                <a:schemeClr val="tx1"/>
              </a:solidFill>
              <a:effectLst/>
            </a:endParaRPr>
          </a:p>
          <a:p>
            <a:pPr algn="just" fontAlgn="base"/>
            <a:r>
              <a:rPr lang="en-US" sz="1400" b="0" dirty="0">
                <a:solidFill>
                  <a:schemeClr val="tx1"/>
                </a:solidFill>
                <a:effectLst/>
              </a:rPr>
              <a:t>The 4 </a:t>
            </a:r>
            <a:r>
              <a:rPr lang="en-US" sz="1400" b="1" u="sng" dirty="0">
                <a:solidFill>
                  <a:schemeClr val="tx1"/>
                </a:solidFill>
                <a:effectLst/>
              </a:rPr>
              <a:t>SPECIFIC</a:t>
            </a:r>
            <a:r>
              <a:rPr lang="en-US" sz="1400" b="0" dirty="0">
                <a:solidFill>
                  <a:schemeClr val="tx1"/>
                </a:solidFill>
                <a:effectLst/>
              </a:rPr>
              <a:t> areas teach the children essential skills and knowledge.</a:t>
            </a:r>
          </a:p>
          <a:p>
            <a:pPr algn="just" fontAlgn="base">
              <a:buFont typeface="Arial" panose="020B0604020202020204" pitchFamily="34" charset="0"/>
              <a:buChar char="•"/>
            </a:pPr>
            <a:r>
              <a:rPr lang="en-US" sz="1400" b="0" dirty="0">
                <a:solidFill>
                  <a:schemeClr val="tx1"/>
                </a:solidFill>
                <a:effectLst/>
              </a:rPr>
              <a:t>Literacy – comprehension; word reading; and writing.</a:t>
            </a:r>
          </a:p>
          <a:p>
            <a:pPr algn="just" fontAlgn="base">
              <a:buFont typeface="Arial" panose="020B0604020202020204" pitchFamily="34" charset="0"/>
              <a:buChar char="•"/>
            </a:pPr>
            <a:r>
              <a:rPr lang="en-US" sz="1400" b="0" dirty="0">
                <a:solidFill>
                  <a:schemeClr val="tx1"/>
                </a:solidFill>
                <a:effectLst/>
              </a:rPr>
              <a:t>Mathematics – number; and numerical patterns.</a:t>
            </a:r>
          </a:p>
          <a:p>
            <a:pPr algn="just" fontAlgn="base">
              <a:buFont typeface="Arial" panose="020B0604020202020204" pitchFamily="34" charset="0"/>
              <a:buChar char="•"/>
            </a:pPr>
            <a:r>
              <a:rPr lang="en-US" sz="1400" b="0" dirty="0">
                <a:solidFill>
                  <a:schemeClr val="tx1"/>
                </a:solidFill>
                <a:effectLst/>
              </a:rPr>
              <a:t>Understanding the World – past and present; people, culture, and community; and the natural world.</a:t>
            </a:r>
          </a:p>
          <a:p>
            <a:pPr algn="just" fontAlgn="base">
              <a:buFont typeface="Arial" panose="020B0604020202020204" pitchFamily="34" charset="0"/>
              <a:buChar char="•"/>
            </a:pPr>
            <a:r>
              <a:rPr lang="en-US" sz="1400" b="0" dirty="0">
                <a:solidFill>
                  <a:schemeClr val="tx1"/>
                </a:solidFill>
                <a:effectLst/>
              </a:rPr>
              <a:t>Expressive Arts and Design – creating with materials; and being imaginative and expressive.</a:t>
            </a:r>
          </a:p>
          <a:p>
            <a:pPr algn="just" fontAlgn="base"/>
            <a:r>
              <a:rPr lang="en-US" sz="1400" b="0" dirty="0">
                <a:solidFill>
                  <a:schemeClr val="tx1"/>
                </a:solidFill>
                <a:effectLst/>
              </a:rPr>
              <a:t>The Characteristics of Effective Learning – playing and exploring, active learning and creating and thinking critically are vital in underpinning all learning and development. They help to develop the unique child and are present in all areas of learning.</a:t>
            </a:r>
          </a:p>
          <a:p>
            <a:pPr marL="342900" lvl="0" indent="-342900">
              <a:lnSpc>
                <a:spcPct val="107000"/>
              </a:lnSpc>
              <a:buFont typeface="Symbol" panose="05050102010706020507" pitchFamily="18" charset="2"/>
              <a:buChar char=""/>
            </a:pPr>
            <a:endParaRPr lang="en-GB"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9EE01D-0925-FC72-7DF3-2C1ECA5AAB69}"/>
              </a:ext>
            </a:extLst>
          </p:cNvPr>
          <p:cNvPicPr>
            <a:picLocks noChangeAspect="1"/>
          </p:cNvPicPr>
          <p:nvPr/>
        </p:nvPicPr>
        <p:blipFill rotWithShape="1">
          <a:blip r:embed="rId3"/>
          <a:srcRect t="5556" r="444" b="10230"/>
          <a:stretch/>
        </p:blipFill>
        <p:spPr>
          <a:xfrm>
            <a:off x="763412" y="8719325"/>
            <a:ext cx="5269263" cy="1079125"/>
          </a:xfrm>
          <a:prstGeom prst="rect">
            <a:avLst/>
          </a:prstGeom>
        </p:spPr>
      </p:pic>
    </p:spTree>
    <p:extLst>
      <p:ext uri="{BB962C8B-B14F-4D97-AF65-F5344CB8AC3E}">
        <p14:creationId xmlns:p14="http://schemas.microsoft.com/office/powerpoint/2010/main" val="1316446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docProps/app.xml><?xml version="1.0" encoding="utf-8"?>
<Properties xmlns="http://schemas.openxmlformats.org/officeDocument/2006/extended-properties" xmlns:vt="http://schemas.openxmlformats.org/officeDocument/2006/docPropsVTypes">
  <Template>Office Theme</Template>
  <TotalTime>348</TotalTime>
  <Words>3834</Words>
  <Application>Microsoft Office PowerPoint</Application>
  <PresentationFormat>A4 Paper (210x297 mm)</PresentationFormat>
  <Paragraphs>193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Muli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704</cp:revision>
  <cp:lastPrinted>2022-12-01T12:26:52Z</cp:lastPrinted>
  <dcterms:created xsi:type="dcterms:W3CDTF">2020-04-17T10:06:09Z</dcterms:created>
  <dcterms:modified xsi:type="dcterms:W3CDTF">2024-03-25T12:21:11Z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