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1" r:id="rId5"/>
    <p:sldId id="265" r:id="rId6"/>
    <p:sldId id="270" r:id="rId7"/>
    <p:sldId id="269" r:id="rId8"/>
    <p:sldId id="267" r:id="rId9"/>
    <p:sldId id="266" r:id="rId10"/>
    <p:sldId id="268" r:id="rId11"/>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30/06/2023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1" name="Rectangle 30">
            <a:extLst>
              <a:ext uri="{FF2B5EF4-FFF2-40B4-BE49-F238E27FC236}">
                <a16:creationId xmlns:a16="http://schemas.microsoft.com/office/drawing/2014/main" id="{3DE48FB6-CE0F-A8B1-4164-17B684BC674E}"/>
              </a:ext>
            </a:extLst>
          </p:cNvPr>
          <p:cNvSpPr/>
          <p:nvPr/>
        </p:nvSpPr>
        <p:spPr>
          <a:xfrm>
            <a:off x="233516" y="2920320"/>
            <a:ext cx="6371303" cy="23847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ea typeface="Calibri" panose="020F0502020204030204" pitchFamily="34" charset="0"/>
                <a:cs typeface="Times New Roman" panose="02020603050405020304" pitchFamily="18" charset="0"/>
              </a:rPr>
              <a:t>We are proud to present our carefully crafted curriculum – it is the essence that makes us </a:t>
            </a:r>
            <a:r>
              <a:rPr lang="en-US" sz="1400" dirty="0" err="1">
                <a:solidFill>
                  <a:schemeClr val="tx1"/>
                </a:solidFill>
                <a:effectLst/>
                <a:ea typeface="Calibri" panose="020F0502020204030204" pitchFamily="34" charset="0"/>
                <a:cs typeface="Times New Roman" panose="02020603050405020304" pitchFamily="18" charset="0"/>
              </a:rPr>
              <a:t>Muscliff</a:t>
            </a:r>
            <a:r>
              <a:rPr lang="en-US" sz="1400" dirty="0">
                <a:solidFill>
                  <a:schemeClr val="tx1"/>
                </a:solidFill>
                <a:effectLst/>
                <a:ea typeface="Calibri" panose="020F0502020204030204" pitchFamily="34" charset="0"/>
                <a:cs typeface="Times New Roman" panose="02020603050405020304" pitchFamily="18" charset="0"/>
              </a:rPr>
              <a:t> Primary School; it reflects our unique identity as a community school and it is OURS. Our curriculum is bespoke. It is designed by us, for us. </a:t>
            </a:r>
          </a:p>
          <a:p>
            <a:pPr>
              <a:lnSpc>
                <a:spcPct val="115000"/>
              </a:lnSpc>
              <a:spcAft>
                <a:spcPts val="1000"/>
              </a:spcAft>
              <a:tabLst>
                <a:tab pos="3093720" algn="l"/>
              </a:tabLst>
            </a:pPr>
            <a:r>
              <a:rPr lang="en-US" sz="1400" b="0" i="0" dirty="0">
                <a:solidFill>
                  <a:srgbClr val="000000"/>
                </a:solidFill>
                <a:effectLst/>
              </a:rPr>
              <a:t>When schools have the freedom to choose how the content of the National Curriculum is delivered, it is our belief that a) we make use of that opportunity as a vehicle to promote our school's culture and root our teaching and learning in </a:t>
            </a:r>
            <a:r>
              <a:rPr lang="en-US" sz="1400" b="0" i="0" dirty="0" err="1">
                <a:solidFill>
                  <a:srgbClr val="000000"/>
                </a:solidFill>
                <a:effectLst/>
              </a:rPr>
              <a:t>Muscliff’s</a:t>
            </a:r>
            <a:r>
              <a:rPr lang="en-US" sz="1400" b="0" i="0" dirty="0">
                <a:solidFill>
                  <a:srgbClr val="000000"/>
                </a:solidFill>
                <a:effectLst/>
              </a:rPr>
              <a:t> vision and values b) we create the best possible curriculum – one that is stimulating </a:t>
            </a:r>
            <a:r>
              <a:rPr lang="en-US" sz="1400" dirty="0">
                <a:solidFill>
                  <a:srgbClr val="000000"/>
                </a:solidFill>
              </a:rPr>
              <a:t>and enables our children to thrive and achieve because it </a:t>
            </a:r>
            <a:r>
              <a:rPr lang="en-US" sz="1400" b="0" i="0" dirty="0">
                <a:solidFill>
                  <a:srgbClr val="000000"/>
                </a:solidFill>
                <a:effectLst/>
              </a:rPr>
              <a:t>reflects our community.</a:t>
            </a:r>
          </a:p>
        </p:txBody>
      </p:sp>
      <p:sp>
        <p:nvSpPr>
          <p:cNvPr id="4" name="Rectangle 3">
            <a:extLst>
              <a:ext uri="{FF2B5EF4-FFF2-40B4-BE49-F238E27FC236}">
                <a16:creationId xmlns:a16="http://schemas.microsoft.com/office/drawing/2014/main" id="{CCCB19A7-ACF1-E95F-E744-CBDC44E68C6F}"/>
              </a:ext>
            </a:extLst>
          </p:cNvPr>
          <p:cNvSpPr/>
          <p:nvPr/>
        </p:nvSpPr>
        <p:spPr>
          <a:xfrm>
            <a:off x="233516" y="5435600"/>
            <a:ext cx="3071988" cy="42829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200" dirty="0">
                <a:solidFill>
                  <a:schemeClr val="tx1"/>
                </a:solidFill>
                <a:ea typeface="Calibri" panose="020F0502020204030204" pitchFamily="34" charset="0"/>
                <a:cs typeface="Times New Roman" panose="02020603050405020304" pitchFamily="18" charset="0"/>
              </a:rPr>
              <a:t>The purpose of this folder is to outline our curriculum ‘package’ in Year R but also to explain </a:t>
            </a:r>
            <a:r>
              <a:rPr lang="en-US" sz="2200" b="1" i="1" dirty="0">
                <a:solidFill>
                  <a:schemeClr val="tx1"/>
                </a:solidFill>
                <a:ea typeface="Calibri" panose="020F0502020204030204" pitchFamily="34" charset="0"/>
                <a:cs typeface="Times New Roman" panose="02020603050405020304" pitchFamily="18" charset="0"/>
              </a:rPr>
              <a:t>why </a:t>
            </a:r>
            <a:r>
              <a:rPr lang="en-US" sz="2200" dirty="0">
                <a:solidFill>
                  <a:schemeClr val="tx1"/>
                </a:solidFill>
                <a:ea typeface="Calibri" panose="020F0502020204030204" pitchFamily="34" charset="0"/>
                <a:cs typeface="Times New Roman" panose="02020603050405020304" pitchFamily="18" charset="0"/>
              </a:rPr>
              <a:t>we do what we do here! We feel that it is important for everyone at our school to understand the rationale behind this ‘carefully crafted’ curriculum.</a:t>
            </a:r>
          </a:p>
        </p:txBody>
      </p:sp>
      <p:pic>
        <p:nvPicPr>
          <p:cNvPr id="3074" name="Picture 2">
            <a:extLst>
              <a:ext uri="{FF2B5EF4-FFF2-40B4-BE49-F238E27FC236}">
                <a16:creationId xmlns:a16="http://schemas.microsoft.com/office/drawing/2014/main" id="{25D65D30-034D-4DEE-0ED3-263C11D4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496" y="5435600"/>
            <a:ext cx="3052323" cy="4318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screenshot of a computer&#10;&#10;Description automatically generated">
            <a:extLst>
              <a:ext uri="{FF2B5EF4-FFF2-40B4-BE49-F238E27FC236}">
                <a16:creationId xmlns:a16="http://schemas.microsoft.com/office/drawing/2014/main" id="{E7C8BB9D-F45A-6305-3F21-7C57850115B5}"/>
              </a:ext>
            </a:extLst>
          </p:cNvPr>
          <p:cNvPicPr>
            <a:picLocks noChangeAspect="1"/>
          </p:cNvPicPr>
          <p:nvPr/>
        </p:nvPicPr>
        <p:blipFill rotWithShape="1">
          <a:blip r:embed="rId4"/>
          <a:srcRect l="28975" t="25071" r="32692" b="51909"/>
          <a:stretch/>
        </p:blipFill>
        <p:spPr bwMode="auto">
          <a:xfrm>
            <a:off x="849623" y="1140533"/>
            <a:ext cx="5158754" cy="17425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5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5" name="Rectangle 34">
            <a:extLst>
              <a:ext uri="{FF2B5EF4-FFF2-40B4-BE49-F238E27FC236}">
                <a16:creationId xmlns:a16="http://schemas.microsoft.com/office/drawing/2014/main" id="{06270CEA-40A5-07B7-66A0-E7E63D8154A0}"/>
              </a:ext>
            </a:extLst>
          </p:cNvPr>
          <p:cNvSpPr/>
          <p:nvPr/>
        </p:nvSpPr>
        <p:spPr>
          <a:xfrm>
            <a:off x="216427" y="4905946"/>
            <a:ext cx="6371304" cy="11101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curriculum continues to evolve. And we </a:t>
            </a: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it will perpetually change and be reshaped and remolded so that it reflects our ever-changing world and local community. Not only does our curriculum teach Resilience, Curiosity, Aspiration, Responsibility and Kindness, its very creation is derived through these five values.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8140C5D6-9287-B689-C722-AA8FEE29D318}"/>
              </a:ext>
            </a:extLst>
          </p:cNvPr>
          <p:cNvSpPr/>
          <p:nvPr/>
        </p:nvSpPr>
        <p:spPr>
          <a:xfrm>
            <a:off x="216427" y="7965660"/>
            <a:ext cx="6371304" cy="16223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impact is that everyone at our school is passionate about learning: our children experience high quality provision and our teachers grow pedagogy and passion for the content they teach.</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093720" algn="l"/>
              </a:tabLst>
            </a:pPr>
            <a:r>
              <a:rPr lang="en-US"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school with a clear vision and identity that has created our culture.</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91D3DDE1-62E8-FF50-01A3-7FBBFA531C4F}"/>
              </a:ext>
            </a:extLst>
          </p:cNvPr>
          <p:cNvSpPr/>
          <p:nvPr/>
        </p:nvSpPr>
        <p:spPr>
          <a:xfrm>
            <a:off x="216427" y="1333989"/>
            <a:ext cx="6371304" cy="198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Progression maps have been included in this folder. These maps help to track what is taught throughout the year, key objectives and signposts and assessment opportunities. </a:t>
            </a:r>
          </a:p>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particular folder is for tracking progression within YR. Whole school progression maps are available for each subject (including a progression map for each of our 5 values) to show how we ensure children’s skills and knowledge develop well.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5">
            <a:extLst>
              <a:ext uri="{FF2B5EF4-FFF2-40B4-BE49-F238E27FC236}">
                <a16:creationId xmlns:a16="http://schemas.microsoft.com/office/drawing/2014/main" id="{EBD0A1B1-9E08-ED70-5C6C-800D82DDD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0" r="974"/>
          <a:stretch/>
        </p:blipFill>
        <p:spPr bwMode="auto">
          <a:xfrm>
            <a:off x="180450" y="3457087"/>
            <a:ext cx="6497097" cy="14456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wall, indoor, painting, picture frame&#10;&#10;Description automatically generated">
            <a:extLst>
              <a:ext uri="{FF2B5EF4-FFF2-40B4-BE49-F238E27FC236}">
                <a16:creationId xmlns:a16="http://schemas.microsoft.com/office/drawing/2014/main" id="{B2293240-2867-F2AF-E550-745C3D2CBF1B}"/>
              </a:ext>
            </a:extLst>
          </p:cNvPr>
          <p:cNvPicPr>
            <a:picLocks noChangeAspect="1"/>
          </p:cNvPicPr>
          <p:nvPr/>
        </p:nvPicPr>
        <p:blipFill rotWithShape="1">
          <a:blip r:embed="rId4">
            <a:extLst>
              <a:ext uri="{28A0092B-C50C-407E-A947-70E740481C1C}">
                <a14:useLocalDpi xmlns:a14="http://schemas.microsoft.com/office/drawing/2010/main" val="0"/>
              </a:ext>
            </a:extLst>
          </a:blip>
          <a:srcRect l="1" t="7008" r="512" b="7692"/>
          <a:stretch/>
        </p:blipFill>
        <p:spPr bwMode="auto">
          <a:xfrm>
            <a:off x="989336" y="6131115"/>
            <a:ext cx="4879323" cy="1622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139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5" name="Rectangle 14">
            <a:extLst>
              <a:ext uri="{FF2B5EF4-FFF2-40B4-BE49-F238E27FC236}">
                <a16:creationId xmlns:a16="http://schemas.microsoft.com/office/drawing/2014/main" id="{5FE56D78-E3CA-86A0-11AD-28F4EF9FBC98}"/>
              </a:ext>
            </a:extLst>
          </p:cNvPr>
          <p:cNvSpPr/>
          <p:nvPr/>
        </p:nvSpPr>
        <p:spPr>
          <a:xfrm>
            <a:off x="196426" y="1284550"/>
            <a:ext cx="1699214" cy="30460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Curiosity</a:t>
            </a:r>
            <a:endParaRPr lang="en-GB" sz="1200" dirty="0">
              <a:solidFill>
                <a:srgbClr val="000000"/>
              </a:solidFill>
            </a:endParaRPr>
          </a:p>
        </p:txBody>
      </p:sp>
      <p:sp>
        <p:nvSpPr>
          <p:cNvPr id="28" name="Rectangle 27">
            <a:extLst>
              <a:ext uri="{FF2B5EF4-FFF2-40B4-BE49-F238E27FC236}">
                <a16:creationId xmlns:a16="http://schemas.microsoft.com/office/drawing/2014/main" id="{96E7E60F-D4C2-B4FA-42DC-DB8B19EA7C7D}"/>
              </a:ext>
            </a:extLst>
          </p:cNvPr>
          <p:cNvSpPr/>
          <p:nvPr/>
        </p:nvSpPr>
        <p:spPr>
          <a:xfrm>
            <a:off x="2064219" y="5778528"/>
            <a:ext cx="4609353" cy="32999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000000"/>
                </a:solidFill>
                <a:effectLst/>
                <a:ea typeface="Calibri" panose="020F0502020204030204" pitchFamily="34" charset="0"/>
                <a:cs typeface="Times New Roman" panose="02020603050405020304" pitchFamily="18" charset="0"/>
              </a:rPr>
              <a:t>Curiosity is an inspiring journey to enrich imagination and find that there is no wrong way… just a different way.</a:t>
            </a:r>
            <a:endParaRPr lang="en-GB" sz="1600" dirty="0">
              <a:effectLst/>
              <a:ea typeface="Calibri" panose="020F0502020204030204" pitchFamily="34" charset="0"/>
              <a:cs typeface="Times New Roman" panose="02020603050405020304" pitchFamily="18" charset="0"/>
            </a:endParaRPr>
          </a:p>
          <a:p>
            <a:pPr algn="just"/>
            <a:r>
              <a:rPr lang="en-GB" sz="1600" spc="45" dirty="0">
                <a:solidFill>
                  <a:srgbClr val="000000"/>
                </a:solidFill>
                <a:effectLst/>
                <a:ea typeface="Calibri" panose="020F0502020204030204" pitchFamily="34" charset="0"/>
                <a:cs typeface="Arial" panose="020B0604020202020204" pitchFamily="34" charset="0"/>
              </a:rPr>
              <a:t>What makes children </a:t>
            </a:r>
            <a:r>
              <a:rPr lang="en-GB" sz="1600" i="1" spc="45" dirty="0">
                <a:solidFill>
                  <a:srgbClr val="000000"/>
                </a:solidFill>
                <a:effectLst/>
                <a:ea typeface="Calibri" panose="020F0502020204030204" pitchFamily="34" charset="0"/>
                <a:cs typeface="Arial" panose="020B0604020202020204" pitchFamily="34" charset="0"/>
              </a:rPr>
              <a:t>want</a:t>
            </a:r>
            <a:r>
              <a:rPr lang="en-GB" sz="1600" spc="45" dirty="0">
                <a:solidFill>
                  <a:srgbClr val="000000"/>
                </a:solidFill>
                <a:effectLst/>
                <a:ea typeface="Calibri" panose="020F0502020204030204" pitchFamily="34" charset="0"/>
                <a:cs typeface="Arial" panose="020B0604020202020204" pitchFamily="34" charset="0"/>
              </a:rPr>
              <a:t> to learn? We believe it's the joy of exploration - a hidden force that drives learning, critical thinking, and reasoning. We call this ability </a:t>
            </a:r>
            <a:r>
              <a:rPr lang="en-GB" sz="1600" b="1" spc="45" dirty="0">
                <a:solidFill>
                  <a:srgbClr val="000000"/>
                </a:solidFill>
                <a:effectLst/>
                <a:ea typeface="Calibri" panose="020F0502020204030204" pitchFamily="34" charset="0"/>
                <a:cs typeface="Arial" panose="020B0604020202020204" pitchFamily="34" charset="0"/>
              </a:rPr>
              <a:t>curiosity</a:t>
            </a:r>
            <a:r>
              <a:rPr lang="en-GB" sz="1600" spc="45" dirty="0">
                <a:solidFill>
                  <a:srgbClr val="000000"/>
                </a:solidFill>
                <a:effectLst/>
                <a:ea typeface="Calibri" panose="020F0502020204030204" pitchFamily="34" charset="0"/>
                <a:cs typeface="Arial" panose="020B0604020202020204" pitchFamily="34" charset="0"/>
              </a:rPr>
              <a:t>, and we recognise it in children when we see them exploring their environment, devouring books and information, asking questions, investigating concepts, manipulating data, searching for meaning, connecting with people and nature, and seeking new learning experiences.</a:t>
            </a:r>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F258A3F-E31F-17C2-69C1-EC4ADD3D280C}"/>
              </a:ext>
            </a:extLst>
          </p:cNvPr>
          <p:cNvSpPr txBox="1"/>
          <p:nvPr/>
        </p:nvSpPr>
        <p:spPr>
          <a:xfrm>
            <a:off x="172700" y="9107519"/>
            <a:ext cx="6858000" cy="646331"/>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The important thing is not to stop questioning.</a:t>
            </a:r>
            <a:r>
              <a:rPr lang="en-GB" sz="1800" dirty="0">
                <a:solidFill>
                  <a:srgbClr val="202124"/>
                </a:solidFill>
                <a:effectLst/>
                <a:latin typeface="Calibri" panose="020F0502020204030204" pitchFamily="34" charset="0"/>
                <a:ea typeface="Times New Roman" panose="02020603050405020304" pitchFamily="18" charset="0"/>
              </a:rPr>
              <a:t> </a:t>
            </a:r>
            <a:r>
              <a:rPr lang="en-GB" sz="1800" dirty="0">
                <a:solidFill>
                  <a:srgbClr val="040C28"/>
                </a:solidFill>
                <a:effectLst/>
                <a:latin typeface="Calibri" panose="020F0502020204030204" pitchFamily="34" charset="0"/>
                <a:ea typeface="Times New Roman" panose="02020603050405020304" pitchFamily="18" charset="0"/>
              </a:rPr>
              <a:t>Curiosity has its own reason for existing</a:t>
            </a:r>
            <a:r>
              <a:rPr lang="en-GB" sz="1800" dirty="0">
                <a:solidFill>
                  <a:srgbClr val="202124"/>
                </a:solidFill>
                <a:effectLst/>
                <a:latin typeface="Calibri" panose="020F0502020204030204" pitchFamily="34" charset="0"/>
                <a:ea typeface="Times New Roman" panose="02020603050405020304" pitchFamily="18" charset="0"/>
              </a:rPr>
              <a:t>.” (Albert Einstein)</a:t>
            </a:r>
            <a:endParaRPr lang="en-GB" sz="1050" dirty="0">
              <a:effectLst/>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FDAF126E-0D73-BF02-4EF7-FCAE13310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92" r="6672" b="12024"/>
          <a:stretch/>
        </p:blipFill>
        <p:spPr bwMode="auto">
          <a:xfrm>
            <a:off x="191189" y="5779216"/>
            <a:ext cx="1813135" cy="3299259"/>
          </a:xfrm>
          <a:prstGeom prst="rect">
            <a:avLst/>
          </a:prstGeom>
          <a:noFill/>
          <a:ln>
            <a:noFill/>
          </a:ln>
        </p:spPr>
      </p:pic>
      <p:pic>
        <p:nvPicPr>
          <p:cNvPr id="5" name="Picture 4">
            <a:extLst>
              <a:ext uri="{FF2B5EF4-FFF2-40B4-BE49-F238E27FC236}">
                <a16:creationId xmlns:a16="http://schemas.microsoft.com/office/drawing/2014/main" id="{DBF05169-DC17-2BDF-DAFD-8A4B6A2C9A4B}"/>
              </a:ext>
            </a:extLst>
          </p:cNvPr>
          <p:cNvPicPr>
            <a:picLocks noChangeAspect="1"/>
          </p:cNvPicPr>
          <p:nvPr/>
        </p:nvPicPr>
        <p:blipFill>
          <a:blip r:embed="rId4"/>
          <a:stretch>
            <a:fillRect/>
          </a:stretch>
        </p:blipFill>
        <p:spPr>
          <a:xfrm>
            <a:off x="165903" y="1728207"/>
            <a:ext cx="1760260" cy="2287726"/>
          </a:xfrm>
          <a:prstGeom prst="rect">
            <a:avLst/>
          </a:prstGeom>
        </p:spPr>
      </p:pic>
      <p:sp>
        <p:nvSpPr>
          <p:cNvPr id="19" name="Rectangle 18">
            <a:extLst>
              <a:ext uri="{FF2B5EF4-FFF2-40B4-BE49-F238E27FC236}">
                <a16:creationId xmlns:a16="http://schemas.microsoft.com/office/drawing/2014/main" id="{0FBCD6E9-55D3-D0FA-7ECB-B192AC0054E8}"/>
              </a:ext>
            </a:extLst>
          </p:cNvPr>
          <p:cNvSpPr/>
          <p:nvPr/>
        </p:nvSpPr>
        <p:spPr>
          <a:xfrm>
            <a:off x="191189" y="4044977"/>
            <a:ext cx="1813135" cy="156643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 wonder why the mini-beasts in these books seem so busy… What do you think they are doing?</a:t>
            </a:r>
          </a:p>
        </p:txBody>
      </p:sp>
      <p:sp>
        <p:nvSpPr>
          <p:cNvPr id="21" name="TextBox 20">
            <a:extLst>
              <a:ext uri="{FF2B5EF4-FFF2-40B4-BE49-F238E27FC236}">
                <a16:creationId xmlns:a16="http://schemas.microsoft.com/office/drawing/2014/main" id="{4FBD0F85-BF6A-EEE0-9BEA-6D2CEF79AAA4}"/>
              </a:ext>
            </a:extLst>
          </p:cNvPr>
          <p:cNvSpPr txBox="1"/>
          <p:nvPr/>
        </p:nvSpPr>
        <p:spPr>
          <a:xfrm>
            <a:off x="2311401" y="1236561"/>
            <a:ext cx="4384342" cy="4524315"/>
          </a:xfrm>
          <a:prstGeom prst="rect">
            <a:avLst/>
          </a:prstGeom>
          <a:noFill/>
        </p:spPr>
        <p:txBody>
          <a:bodyPr wrap="square">
            <a:spAutoFit/>
          </a:bodyPr>
          <a:lstStyle/>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Times New Roman" panose="02020603050405020304" pitchFamily="18" charset="0"/>
              </a:rPr>
              <a:t>I can ask a knowledge based question using:</a:t>
            </a:r>
            <a:endParaRPr lang="en-GB" dirty="0">
              <a:ea typeface="Calibri" panose="020F0502020204030204" pitchFamily="34" charset="0"/>
              <a:cs typeface="Times New Roman" panose="02020603050405020304" pitchFamily="18" charset="0"/>
            </a:endParaRPr>
          </a:p>
          <a:p>
            <a:pPr lvl="0"/>
            <a:r>
              <a:rPr lang="en-GB" dirty="0">
                <a:solidFill>
                  <a:srgbClr val="000000"/>
                </a:solidFill>
                <a:effectLst/>
                <a:ea typeface="Calibri" panose="020F0502020204030204" pitchFamily="34" charset="0"/>
                <a:cs typeface="Times New Roman" panose="02020603050405020304" pitchFamily="18" charset="0"/>
              </a:rPr>
              <a:t>          What? When? Where? Why? Who? How? Do?</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Times New Roman" panose="02020603050405020304" pitchFamily="18" charset="0"/>
              </a:rPr>
              <a:t>I ask questions about what I see in the environment around me.</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Times New Roman" panose="02020603050405020304" pitchFamily="18" charset="0"/>
              </a:rPr>
              <a:t>I can begin to answer my own questions.</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Times New Roman" panose="02020603050405020304" pitchFamily="18" charset="0"/>
              </a:rPr>
              <a:t>I can change my mind when new information is revealed.</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Times New Roman" panose="02020603050405020304" pitchFamily="18" charset="0"/>
              </a:rPr>
              <a:t>I can use a variety of resources in an imaginative way.</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Times New Roman" panose="02020603050405020304" pitchFamily="18" charset="0"/>
              </a:rPr>
              <a:t>My interest is often maintained for several days. </a:t>
            </a: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Times New Roman" panose="02020603050405020304" pitchFamily="18" charset="0"/>
              </a:rPr>
              <a:t>I interact with others in role play.</a:t>
            </a:r>
            <a:endParaRPr lang="en-GB"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effectLst/>
                <a:ea typeface="Calibri" panose="020F0502020204030204" pitchFamily="34" charset="0"/>
                <a:cs typeface="Times New Roman" panose="02020603050405020304" pitchFamily="18" charset="0"/>
              </a:rPr>
              <a:t>I am involved in group planning and organisation.</a:t>
            </a:r>
            <a:endParaRPr lang="en-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7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4" name="Rectangle 23">
            <a:extLst>
              <a:ext uri="{FF2B5EF4-FFF2-40B4-BE49-F238E27FC236}">
                <a16:creationId xmlns:a16="http://schemas.microsoft.com/office/drawing/2014/main" id="{D2EA7DEA-1785-A113-ECD1-0DD1978E2290}"/>
              </a:ext>
            </a:extLst>
          </p:cNvPr>
          <p:cNvSpPr/>
          <p:nvPr/>
        </p:nvSpPr>
        <p:spPr>
          <a:xfrm>
            <a:off x="140616" y="5347480"/>
            <a:ext cx="1455156"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Resilience</a:t>
            </a:r>
          </a:p>
        </p:txBody>
      </p:sp>
      <p:sp>
        <p:nvSpPr>
          <p:cNvPr id="3" name="Rectangle 2">
            <a:extLst>
              <a:ext uri="{FF2B5EF4-FFF2-40B4-BE49-F238E27FC236}">
                <a16:creationId xmlns:a16="http://schemas.microsoft.com/office/drawing/2014/main" id="{85E2A1C0-15D2-E458-C404-F2EA31E661E1}"/>
              </a:ext>
            </a:extLst>
          </p:cNvPr>
          <p:cNvSpPr/>
          <p:nvPr/>
        </p:nvSpPr>
        <p:spPr>
          <a:xfrm>
            <a:off x="2086043" y="1364592"/>
            <a:ext cx="4594947" cy="3020756"/>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Resilience supports us to work through challenges. Having resilience means that when we face a challenge, we use our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inner voice</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our body to overcome it. To thrive,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are shown how to make the transition from the negative, “I can’t,” to the proactive, “How can I?” To do this, we support children to think about their own thinking (metacognition), to talk about their mental well-being and articulate their feelings towards a challenge and adapt their growth mindset. Reflecting on our own thoughts is how we gain insight into our feelings, needs, and behaviours — and how we learn, manage, and adapt to new experiences, challenges, and emotional set backs. We aim for all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to grow in resilience so that they are prepared for life beyond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812480EF-9813-1611-784E-4EDB03F5F1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17" y="1364592"/>
            <a:ext cx="1787559" cy="3020756"/>
          </a:xfrm>
          <a:prstGeom prst="rect">
            <a:avLst/>
          </a:prstGeom>
          <a:noFill/>
          <a:ln>
            <a:noFill/>
          </a:ln>
        </p:spPr>
      </p:pic>
      <p:sp>
        <p:nvSpPr>
          <p:cNvPr id="6" name="TextBox 5">
            <a:extLst>
              <a:ext uri="{FF2B5EF4-FFF2-40B4-BE49-F238E27FC236}">
                <a16:creationId xmlns:a16="http://schemas.microsoft.com/office/drawing/2014/main" id="{504CEA9F-8845-885D-7B34-4451058A9C51}"/>
              </a:ext>
            </a:extLst>
          </p:cNvPr>
          <p:cNvSpPr txBox="1"/>
          <p:nvPr/>
        </p:nvSpPr>
        <p:spPr>
          <a:xfrm>
            <a:off x="123157" y="4604804"/>
            <a:ext cx="6557833" cy="523220"/>
          </a:xfrm>
          <a:prstGeom prst="rect">
            <a:avLst/>
          </a:prstGeom>
          <a:noFill/>
        </p:spPr>
        <p:txBody>
          <a:bodyPr wrap="square">
            <a:spAutoFit/>
          </a:bodyPr>
          <a:lstStyle/>
          <a:p>
            <a:pPr fontAlgn="t"/>
            <a:r>
              <a:rPr lang="en-GB" sz="1400" dirty="0">
                <a:solidFill>
                  <a:srgbClr val="040C28"/>
                </a:solidFill>
                <a:effectLst/>
                <a:latin typeface="Calibri" panose="020F0502020204030204" pitchFamily="34" charset="0"/>
                <a:ea typeface="Times New Roman" panose="02020603050405020304" pitchFamily="18" charset="0"/>
              </a:rPr>
              <a:t>“You are braver than you believe, stronger than you seem, and smarter than you think</a:t>
            </a:r>
            <a:r>
              <a:rPr lang="en-GB" sz="1400" dirty="0">
                <a:solidFill>
                  <a:srgbClr val="202124"/>
                </a:solidFill>
                <a:effectLst/>
                <a:latin typeface="Calibri" panose="020F0502020204030204" pitchFamily="34" charset="0"/>
                <a:ea typeface="Times New Roman" panose="02020603050405020304" pitchFamily="18" charset="0"/>
              </a:rPr>
              <a:t>.” (A.A. Milne)</a:t>
            </a:r>
            <a:endParaRPr lang="en-GB" sz="9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ECE02422-AE82-2DA9-13A8-0C5AD5D97058}"/>
              </a:ext>
            </a:extLst>
          </p:cNvPr>
          <p:cNvPicPr>
            <a:picLocks noChangeAspect="1"/>
          </p:cNvPicPr>
          <p:nvPr/>
        </p:nvPicPr>
        <p:blipFill>
          <a:blip r:embed="rId4"/>
          <a:stretch>
            <a:fillRect/>
          </a:stretch>
        </p:blipFill>
        <p:spPr>
          <a:xfrm>
            <a:off x="205807" y="7886816"/>
            <a:ext cx="1261663" cy="1850750"/>
          </a:xfrm>
          <a:prstGeom prst="rect">
            <a:avLst/>
          </a:prstGeom>
          <a:ln>
            <a:solidFill>
              <a:schemeClr val="bg1"/>
            </a:solidFill>
          </a:ln>
        </p:spPr>
      </p:pic>
      <p:sp>
        <p:nvSpPr>
          <p:cNvPr id="27" name="Rectangle 26">
            <a:extLst>
              <a:ext uri="{FF2B5EF4-FFF2-40B4-BE49-F238E27FC236}">
                <a16:creationId xmlns:a16="http://schemas.microsoft.com/office/drawing/2014/main" id="{1E846566-45B6-B65D-E553-9CB4C74C7EDC}"/>
              </a:ext>
            </a:extLst>
          </p:cNvPr>
          <p:cNvSpPr/>
          <p:nvPr/>
        </p:nvSpPr>
        <p:spPr>
          <a:xfrm>
            <a:off x="160569" y="6024215"/>
            <a:ext cx="1306901" cy="196533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tx1"/>
                </a:solidFill>
                <a:ea typeface="+mn-lt"/>
                <a:cs typeface="+mn-lt"/>
              </a:rPr>
              <a:t>Progress check:</a:t>
            </a:r>
            <a:endParaRPr lang="en-US" dirty="0">
              <a:solidFill>
                <a:schemeClr val="tx1"/>
              </a:solidFill>
            </a:endParaRPr>
          </a:p>
          <a:p>
            <a:r>
              <a:rPr lang="en-GB" sz="1400" dirty="0">
                <a:solidFill>
                  <a:schemeClr val="tx1"/>
                </a:solidFill>
              </a:rPr>
              <a:t>Who helps you when you find something hard?</a:t>
            </a:r>
            <a:endParaRPr lang="en-US">
              <a:solidFill>
                <a:schemeClr val="tx1"/>
              </a:solidFill>
              <a:cs typeface="Calibri"/>
            </a:endParaRPr>
          </a:p>
          <a:p>
            <a:endParaRPr lang="en-GB" sz="1400" dirty="0">
              <a:solidFill>
                <a:schemeClr val="tx1"/>
              </a:solidFill>
            </a:endParaRPr>
          </a:p>
          <a:p>
            <a:r>
              <a:rPr lang="en-GB" sz="1400" dirty="0">
                <a:solidFill>
                  <a:schemeClr val="tx1"/>
                </a:solidFill>
              </a:rPr>
              <a:t>Who helped in these stories?</a:t>
            </a:r>
          </a:p>
        </p:txBody>
      </p:sp>
      <p:sp>
        <p:nvSpPr>
          <p:cNvPr id="28" name="TextBox 27">
            <a:extLst>
              <a:ext uri="{FF2B5EF4-FFF2-40B4-BE49-F238E27FC236}">
                <a16:creationId xmlns:a16="http://schemas.microsoft.com/office/drawing/2014/main" id="{AC290F49-5231-A502-2891-886C3289BAA9}"/>
              </a:ext>
            </a:extLst>
          </p:cNvPr>
          <p:cNvSpPr txBox="1"/>
          <p:nvPr/>
        </p:nvSpPr>
        <p:spPr>
          <a:xfrm>
            <a:off x="1595772" y="5028585"/>
            <a:ext cx="5208586" cy="4708981"/>
          </a:xfrm>
          <a:prstGeom prst="rect">
            <a:avLst/>
          </a:prstGeom>
          <a:noFill/>
        </p:spPr>
        <p:txBody>
          <a:bodyPr wrap="square">
            <a:spAutoFit/>
          </a:bodyPr>
          <a:lstStyle/>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keep coming back if I find something hard but a grown-up thinks I can do it.</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cope with ‘no’.</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try new things within a structured routine.</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be independent from familiar adults at teacher-selected times.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sometimes evaluate my choices.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focus on a set activity for an acceptable period of time.</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socialise with others and accept their responses.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take turns.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develop new relationships with adults. </a:t>
            </a:r>
          </a:p>
          <a:p>
            <a:pPr marL="28575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 I know that the </a:t>
            </a:r>
            <a:r>
              <a:rPr lang="en-GB" sz="2000" dirty="0" err="1">
                <a:effectLst/>
                <a:ea typeface="Calibri" panose="020F0502020204030204" pitchFamily="34" charset="0"/>
                <a:cs typeface="Times New Roman" panose="02020603050405020304" pitchFamily="18" charset="0"/>
              </a:rPr>
              <a:t>Muscliff</a:t>
            </a:r>
            <a:r>
              <a:rPr lang="en-GB" sz="2000" dirty="0">
                <a:effectLst/>
                <a:ea typeface="Calibri" panose="020F0502020204030204" pitchFamily="34" charset="0"/>
                <a:cs typeface="Times New Roman" panose="02020603050405020304" pitchFamily="18" charset="0"/>
              </a:rPr>
              <a:t> Way means to try my best.</a:t>
            </a:r>
            <a:endParaRPr lang="en-GB" sz="2000" dirty="0"/>
          </a:p>
        </p:txBody>
      </p:sp>
    </p:spTree>
    <p:extLst>
      <p:ext uri="{BB962C8B-B14F-4D97-AF65-F5344CB8AC3E}">
        <p14:creationId xmlns:p14="http://schemas.microsoft.com/office/powerpoint/2010/main" val="30463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4551D1BE-02C8-FA14-06AB-ED71C056B613}"/>
              </a:ext>
            </a:extLst>
          </p:cNvPr>
          <p:cNvSpPr/>
          <p:nvPr/>
        </p:nvSpPr>
        <p:spPr>
          <a:xfrm>
            <a:off x="146289" y="1233937"/>
            <a:ext cx="2336800" cy="578984"/>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Responsibility</a:t>
            </a:r>
          </a:p>
        </p:txBody>
      </p:sp>
      <p:sp>
        <p:nvSpPr>
          <p:cNvPr id="6" name="Rectangle 5">
            <a:extLst>
              <a:ext uri="{FF2B5EF4-FFF2-40B4-BE49-F238E27FC236}">
                <a16:creationId xmlns:a16="http://schemas.microsoft.com/office/drawing/2014/main" id="{460C3F21-8E31-E854-C1C9-C9E81A0110B7}"/>
              </a:ext>
            </a:extLst>
          </p:cNvPr>
          <p:cNvSpPr/>
          <p:nvPr/>
        </p:nvSpPr>
        <p:spPr>
          <a:xfrm>
            <a:off x="2654300" y="1233937"/>
            <a:ext cx="3993642" cy="3144284"/>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a:solidFill>
                  <a:srgbClr val="000000"/>
                </a:solidFill>
                <a:effectLst/>
                <a:ea typeface="Calibri" panose="020F0502020204030204" pitchFamily="34" charset="0"/>
                <a:cs typeface="Times New Roman" panose="02020603050405020304" pitchFamily="18" charset="0"/>
              </a:rPr>
              <a:t>Responsibility</a:t>
            </a:r>
            <a:r>
              <a:rPr lang="en-GB" sz="1400" dirty="0">
                <a:solidFill>
                  <a:srgbClr val="000000"/>
                </a:solidFill>
                <a:effectLst/>
                <a:ea typeface="Calibri" panose="020F0502020204030204" pitchFamily="34" charset="0"/>
                <a:cs typeface="Times New Roman" panose="02020603050405020304" pitchFamily="18" charset="0"/>
              </a:rPr>
              <a:t> is doing the things we are expected to do and accepting the consequences (results) of your actions </a:t>
            </a:r>
            <a:endParaRPr lang="en-GB" sz="1400" dirty="0">
              <a:effectLst/>
              <a:ea typeface="Calibri" panose="020F0502020204030204" pitchFamily="34" charset="0"/>
              <a:cs typeface="Times New Roman" panose="02020603050405020304" pitchFamily="18" charset="0"/>
            </a:endParaRPr>
          </a:p>
          <a:p>
            <a:pPr algn="just"/>
            <a:r>
              <a:rPr lang="en-GB" sz="1400" dirty="0">
                <a:solidFill>
                  <a:srgbClr val="000000"/>
                </a:solidFill>
                <a:effectLst/>
                <a:ea typeface="Calibri" panose="020F0502020204030204" pitchFamily="34" charset="0"/>
                <a:cs typeface="Times New Roman" panose="02020603050405020304" pitchFamily="18" charset="0"/>
              </a:rPr>
              <a:t>We have a few different ways that we talk about responsibility at our school. There’s being responsible, taking responsibility, acting responsibly, and having responsibilities. They are all related to doing the things we are supposed to do, and accepting the positive or negative outcome of our actions. We are responsible for ourselves, our responses, our relationships, our mistakes, our education and careers, our health and well-being. But our overarching goal is to teach the pupils at </a:t>
            </a:r>
            <a:r>
              <a:rPr lang="en-GB" sz="1400" dirty="0" err="1">
                <a:solidFill>
                  <a:srgbClr val="000000"/>
                </a:solidFill>
                <a:effectLst/>
                <a:ea typeface="Calibri" panose="020F0502020204030204" pitchFamily="34" charset="0"/>
                <a:cs typeface="Times New Roman" panose="02020603050405020304" pitchFamily="18" charset="0"/>
              </a:rPr>
              <a:t>Muscliff</a:t>
            </a:r>
            <a:r>
              <a:rPr lang="en-GB" sz="1400" dirty="0">
                <a:solidFill>
                  <a:srgbClr val="000000"/>
                </a:solidFill>
                <a:effectLst/>
                <a:ea typeface="Calibri" panose="020F0502020204030204" pitchFamily="34" charset="0"/>
                <a:cs typeface="Times New Roman" panose="02020603050405020304" pitchFamily="18" charset="0"/>
              </a:rPr>
              <a:t> to be responsible for themselves. </a:t>
            </a:r>
            <a:endParaRPr lang="en-GB" sz="1400" dirty="0">
              <a:effectLst/>
              <a:ea typeface="Calibri" panose="020F0502020204030204" pitchFamily="34" charset="0"/>
              <a:cs typeface="Times New Roman" panose="02020603050405020304" pitchFamily="18" charset="0"/>
            </a:endParaRPr>
          </a:p>
        </p:txBody>
      </p:sp>
      <p:pic>
        <p:nvPicPr>
          <p:cNvPr id="8" name="Picture 7" descr="A picture containing text, indoor&#10;&#10;Description automatically generated">
            <a:extLst>
              <a:ext uri="{FF2B5EF4-FFF2-40B4-BE49-F238E27FC236}">
                <a16:creationId xmlns:a16="http://schemas.microsoft.com/office/drawing/2014/main" id="{DB8CB999-7718-869B-E973-6A1A1DE16120}"/>
              </a:ext>
            </a:extLst>
          </p:cNvPr>
          <p:cNvPicPr>
            <a:picLocks noChangeAspect="1"/>
          </p:cNvPicPr>
          <p:nvPr/>
        </p:nvPicPr>
        <p:blipFill rotWithShape="1">
          <a:blip r:embed="rId3">
            <a:extLst>
              <a:ext uri="{28A0092B-C50C-407E-A947-70E740481C1C}">
                <a14:useLocalDpi xmlns:a14="http://schemas.microsoft.com/office/drawing/2010/main" val="0"/>
              </a:ext>
            </a:extLst>
          </a:blip>
          <a:srcRect l="27180" t="20769" r="37949" b="56731"/>
          <a:stretch/>
        </p:blipFill>
        <p:spPr bwMode="auto">
          <a:xfrm>
            <a:off x="176134" y="1943523"/>
            <a:ext cx="2326811" cy="2001648"/>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C799641-7921-5848-ECF9-A848AF61A3A2}"/>
              </a:ext>
            </a:extLst>
          </p:cNvPr>
          <p:cNvSpPr txBox="1"/>
          <p:nvPr/>
        </p:nvSpPr>
        <p:spPr>
          <a:xfrm>
            <a:off x="112634" y="4059359"/>
            <a:ext cx="2654300" cy="461665"/>
          </a:xfrm>
          <a:prstGeom prst="rect">
            <a:avLst/>
          </a:prstGeom>
          <a:noFill/>
        </p:spPr>
        <p:txBody>
          <a:bodyPr wrap="square">
            <a:spAutoFit/>
          </a:bodyPr>
          <a:lstStyle/>
          <a:p>
            <a:r>
              <a:rPr lang="en-US" sz="1200" dirty="0">
                <a:solidFill>
                  <a:srgbClr val="202124"/>
                </a:solidFill>
                <a:effectLst/>
                <a:latin typeface="Calibri" panose="020F0502020204030204" pitchFamily="34" charset="0"/>
                <a:ea typeface="Calibri" panose="020F0502020204030204" pitchFamily="34" charset="0"/>
              </a:rPr>
              <a:t>"</a:t>
            </a:r>
            <a:r>
              <a:rPr lang="en-US" sz="1200" b="1" dirty="0">
                <a:solidFill>
                  <a:srgbClr val="202124"/>
                </a:solidFill>
                <a:effectLst/>
                <a:latin typeface="Calibri" panose="020F0502020204030204" pitchFamily="34" charset="0"/>
                <a:ea typeface="Calibri" panose="020F0502020204030204" pitchFamily="34" charset="0"/>
              </a:rPr>
              <a:t>You are never too small to make a difference</a:t>
            </a:r>
            <a:r>
              <a:rPr lang="en-US" sz="1200" dirty="0">
                <a:solidFill>
                  <a:srgbClr val="202124"/>
                </a:solidFill>
                <a:effectLst/>
                <a:latin typeface="Calibri" panose="020F0502020204030204" pitchFamily="34" charset="0"/>
                <a:ea typeface="Calibri" panose="020F0502020204030204" pitchFamily="34" charset="0"/>
              </a:rPr>
              <a:t>." Greta Thunberg</a:t>
            </a:r>
            <a:endParaRPr lang="en-GB" sz="1200" dirty="0"/>
          </a:p>
        </p:txBody>
      </p:sp>
      <p:sp>
        <p:nvSpPr>
          <p:cNvPr id="31" name="TextBox 30">
            <a:extLst>
              <a:ext uri="{FF2B5EF4-FFF2-40B4-BE49-F238E27FC236}">
                <a16:creationId xmlns:a16="http://schemas.microsoft.com/office/drawing/2014/main" id="{E3107345-0967-3D6C-B15A-FF3E0D73CA3B}"/>
              </a:ext>
            </a:extLst>
          </p:cNvPr>
          <p:cNvSpPr txBox="1"/>
          <p:nvPr/>
        </p:nvSpPr>
        <p:spPr>
          <a:xfrm>
            <a:off x="494465" y="4572675"/>
            <a:ext cx="5403793" cy="4401205"/>
          </a:xfrm>
          <a:prstGeom prst="rect">
            <a:avLst/>
          </a:prstGeom>
          <a:noFill/>
        </p:spPr>
        <p:txBody>
          <a:bodyPr wrap="square">
            <a:spAutoFit/>
          </a:bodyPr>
          <a:lstStyle/>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know that our school rules are Ready, Respectful, Safe and can recite this phrase.</a:t>
            </a:r>
          </a:p>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am beginning to manage my self-routine – I put my snack box and book bag in the correct place when I arrive.</a:t>
            </a:r>
          </a:p>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self-register.</a:t>
            </a:r>
          </a:p>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When told to do so by an adult, I can apologise when I’ve done something wrong.</a:t>
            </a:r>
          </a:p>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tidy the classroom, including items that might not be mine.</a:t>
            </a:r>
          </a:p>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use the role play area respectfully.</a:t>
            </a:r>
          </a:p>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understand the expression, ‘kind hands.’ </a:t>
            </a:r>
          </a:p>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move around the school in the ‘</a:t>
            </a:r>
            <a:r>
              <a:rPr lang="en-GB" sz="2000" dirty="0" err="1">
                <a:effectLst/>
                <a:ea typeface="Calibri" panose="020F0502020204030204" pitchFamily="34" charset="0"/>
                <a:cs typeface="Times New Roman" panose="02020603050405020304" pitchFamily="18" charset="0"/>
              </a:rPr>
              <a:t>Muscliff</a:t>
            </a:r>
            <a:r>
              <a:rPr lang="en-GB" sz="2000" dirty="0">
                <a:effectLst/>
                <a:ea typeface="Calibri" panose="020F0502020204030204" pitchFamily="34" charset="0"/>
                <a:cs typeface="Times New Roman" panose="02020603050405020304" pitchFamily="18" charset="0"/>
              </a:rPr>
              <a:t> Way.’</a:t>
            </a:r>
          </a:p>
          <a:p>
            <a:pPr marL="342900" lvl="0" indent="-342900" algn="jus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hold the doors open for adults.</a:t>
            </a:r>
          </a:p>
        </p:txBody>
      </p:sp>
      <p:sp>
        <p:nvSpPr>
          <p:cNvPr id="32" name="Rectangle 31">
            <a:extLst>
              <a:ext uri="{FF2B5EF4-FFF2-40B4-BE49-F238E27FC236}">
                <a16:creationId xmlns:a16="http://schemas.microsoft.com/office/drawing/2014/main" id="{187320ED-D2E1-8C39-2926-1071CDE5B4B4}"/>
              </a:ext>
            </a:extLst>
          </p:cNvPr>
          <p:cNvSpPr/>
          <p:nvPr/>
        </p:nvSpPr>
        <p:spPr>
          <a:xfrm>
            <a:off x="235007" y="9025531"/>
            <a:ext cx="5063854" cy="638630"/>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Why would we like Titch to be part of </a:t>
            </a:r>
            <a:r>
              <a:rPr lang="en-GB" sz="1400" dirty="0" err="1">
                <a:solidFill>
                  <a:schemeClr val="tx1"/>
                </a:solidFill>
              </a:rPr>
              <a:t>Muscliff</a:t>
            </a:r>
            <a:r>
              <a:rPr lang="en-GB" sz="1400" dirty="0">
                <a:solidFill>
                  <a:schemeClr val="tx1"/>
                </a:solidFill>
              </a:rPr>
              <a:t> Primary School?</a:t>
            </a:r>
          </a:p>
        </p:txBody>
      </p:sp>
    </p:spTree>
    <p:extLst>
      <p:ext uri="{BB962C8B-B14F-4D97-AF65-F5344CB8AC3E}">
        <p14:creationId xmlns:p14="http://schemas.microsoft.com/office/powerpoint/2010/main" val="2757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7B09F3AA-3EB4-CEBD-41A9-7FA88FD75727}"/>
              </a:ext>
            </a:extLst>
          </p:cNvPr>
          <p:cNvSpPr/>
          <p:nvPr/>
        </p:nvSpPr>
        <p:spPr>
          <a:xfrm>
            <a:off x="121018" y="1263928"/>
            <a:ext cx="1905803" cy="60292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Kindness</a:t>
            </a:r>
          </a:p>
        </p:txBody>
      </p:sp>
      <p:sp>
        <p:nvSpPr>
          <p:cNvPr id="6" name="Rectangle 5">
            <a:extLst>
              <a:ext uri="{FF2B5EF4-FFF2-40B4-BE49-F238E27FC236}">
                <a16:creationId xmlns:a16="http://schemas.microsoft.com/office/drawing/2014/main" id="{77D866D4-C044-1EE1-6F26-9D8B33187020}"/>
              </a:ext>
            </a:extLst>
          </p:cNvPr>
          <p:cNvSpPr/>
          <p:nvPr/>
        </p:nvSpPr>
        <p:spPr>
          <a:xfrm>
            <a:off x="2133600" y="1263927"/>
            <a:ext cx="4442666" cy="268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teach our children to choose kindness because it is the right choice to make... Kindness is the ability to understand how someone else is feeling or to understand the situation they are in. Kindness is at the root of all healthy relationships. It helps us know how our actions affect others, what actions are needed to be taken to be a good friend or teammate, and it helps us to understand more about the people and the world around us.</a:t>
            </a:r>
          </a:p>
        </p:txBody>
      </p:sp>
      <p:pic>
        <p:nvPicPr>
          <p:cNvPr id="15" name="Picture 14" descr="Diagram, shape, arrow&#10;&#10;Description automatically generated">
            <a:extLst>
              <a:ext uri="{FF2B5EF4-FFF2-40B4-BE49-F238E27FC236}">
                <a16:creationId xmlns:a16="http://schemas.microsoft.com/office/drawing/2014/main" id="{BEA6E6C1-D4ED-7592-483E-AEE6214D31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9" y="1924993"/>
            <a:ext cx="1905802" cy="2026942"/>
          </a:xfrm>
          <a:prstGeom prst="rect">
            <a:avLst/>
          </a:prstGeom>
          <a:noFill/>
          <a:ln>
            <a:noFill/>
          </a:ln>
        </p:spPr>
      </p:pic>
      <p:sp>
        <p:nvSpPr>
          <p:cNvPr id="18" name="TextBox 17">
            <a:extLst>
              <a:ext uri="{FF2B5EF4-FFF2-40B4-BE49-F238E27FC236}">
                <a16:creationId xmlns:a16="http://schemas.microsoft.com/office/drawing/2014/main" id="{BA83376A-54E0-245F-4D6C-49D9BAB1E1D8}"/>
              </a:ext>
            </a:extLst>
          </p:cNvPr>
          <p:cNvSpPr txBox="1"/>
          <p:nvPr/>
        </p:nvSpPr>
        <p:spPr>
          <a:xfrm>
            <a:off x="121018" y="4134228"/>
            <a:ext cx="6858000" cy="369332"/>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No act of kindness, no matter how small, is ever wasted.</a:t>
            </a:r>
            <a:r>
              <a:rPr lang="en-GB" sz="1800" dirty="0">
                <a:solidFill>
                  <a:srgbClr val="202124"/>
                </a:solidFill>
                <a:effectLst/>
                <a:latin typeface="Calibri" panose="020F0502020204030204" pitchFamily="34" charset="0"/>
                <a:ea typeface="Times New Roman" panose="02020603050405020304" pitchFamily="18" charset="0"/>
              </a:rPr>
              <a:t>” (Aesop) </a:t>
            </a:r>
            <a:endParaRPr lang="en-GB" sz="105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3F30A2DA-D6D3-CA26-7DD1-1E96DC7D4305}"/>
              </a:ext>
            </a:extLst>
          </p:cNvPr>
          <p:cNvPicPr>
            <a:picLocks noChangeAspect="1"/>
          </p:cNvPicPr>
          <p:nvPr/>
        </p:nvPicPr>
        <p:blipFill>
          <a:blip r:embed="rId4"/>
          <a:stretch>
            <a:fillRect/>
          </a:stretch>
        </p:blipFill>
        <p:spPr>
          <a:xfrm>
            <a:off x="309364" y="8329832"/>
            <a:ext cx="1037292" cy="1424018"/>
          </a:xfrm>
          <a:prstGeom prst="rect">
            <a:avLst/>
          </a:prstGeom>
        </p:spPr>
      </p:pic>
      <p:sp>
        <p:nvSpPr>
          <p:cNvPr id="31" name="TextBox 30">
            <a:extLst>
              <a:ext uri="{FF2B5EF4-FFF2-40B4-BE49-F238E27FC236}">
                <a16:creationId xmlns:a16="http://schemas.microsoft.com/office/drawing/2014/main" id="{727C0627-0D2B-E4FE-8AE8-2E80B875295B}"/>
              </a:ext>
            </a:extLst>
          </p:cNvPr>
          <p:cNvSpPr txBox="1"/>
          <p:nvPr/>
        </p:nvSpPr>
        <p:spPr>
          <a:xfrm>
            <a:off x="660400" y="4816258"/>
            <a:ext cx="5664200" cy="2554545"/>
          </a:xfrm>
          <a:prstGeom prst="rect">
            <a:avLst/>
          </a:prstGeom>
          <a:noFill/>
        </p:spPr>
        <p:txBody>
          <a:bodyPr wrap="square" lIns="91440" tIns="45720" rIns="91440" bIns="45720" anchor="t">
            <a:spAutoFit/>
          </a:bodyPr>
          <a:lstStyle/>
          <a:p>
            <a:pPr marL="342900" lvl="0" indent="-3429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When told to do so by an adult, I can apologise when I’ve done something wrong.</a:t>
            </a:r>
          </a:p>
          <a:p>
            <a:pPr marL="342900" lvl="0" indent="-3429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say please and thank you although sometimes this will need reminding.</a:t>
            </a:r>
          </a:p>
          <a:p>
            <a:pPr marL="342900" lvl="0" indent="-342900">
              <a:buFont typeface="Arial" panose="020B0604020202020204" pitchFamily="34" charset="0"/>
              <a:buChar char="•"/>
            </a:pPr>
            <a:r>
              <a:rPr lang="en-GB" sz="2000" dirty="0">
                <a:effectLst/>
                <a:ea typeface="Calibri" panose="020F0502020204030204" pitchFamily="34" charset="0"/>
                <a:cs typeface="Times New Roman"/>
              </a:rPr>
              <a:t>I realise that kind words/ actions have an effect on others.</a:t>
            </a:r>
          </a:p>
          <a:p>
            <a:pPr marL="342900" lvl="0" indent="-342900">
              <a:buFont typeface="Arial" panose="020B0604020202020204" pitchFamily="34" charset="0"/>
              <a:buChar char="•"/>
            </a:pPr>
            <a:r>
              <a:rPr lang="en-GB" sz="2000" dirty="0">
                <a:effectLst/>
                <a:ea typeface="Calibri" panose="020F0502020204030204" pitchFamily="34" charset="0"/>
                <a:cs typeface="Times New Roman"/>
              </a:rPr>
              <a:t>I am able to share and take turns.</a:t>
            </a:r>
          </a:p>
          <a:p>
            <a:pPr marL="342900" indent="-342900">
              <a:buFont typeface="Arial" panose="020B0604020202020204" pitchFamily="34" charset="0"/>
              <a:buChar char="•"/>
            </a:pPr>
            <a:r>
              <a:rPr lang="en-GB" sz="2000" dirty="0">
                <a:effectLst/>
                <a:ea typeface="Calibri" panose="020F0502020204030204" pitchFamily="34" charset="0"/>
                <a:cs typeface="Times New Roman"/>
              </a:rPr>
              <a:t>I </a:t>
            </a:r>
            <a:r>
              <a:rPr lang="en-GB" sz="2000" dirty="0">
                <a:ea typeface="Calibri" panose="020F0502020204030204" pitchFamily="34" charset="0"/>
                <a:cs typeface="Times New Roman"/>
              </a:rPr>
              <a:t>tidy</a:t>
            </a:r>
            <a:r>
              <a:rPr lang="en-GB" sz="2000" dirty="0">
                <a:effectLst/>
                <a:ea typeface="Calibri" panose="020F0502020204030204" pitchFamily="34" charset="0"/>
                <a:cs typeface="Times New Roman"/>
              </a:rPr>
              <a:t> up taking collective responsibility.</a:t>
            </a:r>
            <a:endParaRPr lang="en-GB" sz="2000" dirty="0">
              <a:cs typeface="Times New Roman"/>
            </a:endParaRPr>
          </a:p>
        </p:txBody>
      </p:sp>
      <p:sp>
        <p:nvSpPr>
          <p:cNvPr id="32" name="Rectangle 31">
            <a:extLst>
              <a:ext uri="{FF2B5EF4-FFF2-40B4-BE49-F238E27FC236}">
                <a16:creationId xmlns:a16="http://schemas.microsoft.com/office/drawing/2014/main" id="{5BCD7367-88D0-F9D5-E6E3-474B69B8C31E}"/>
              </a:ext>
            </a:extLst>
          </p:cNvPr>
          <p:cNvSpPr/>
          <p:nvPr/>
        </p:nvSpPr>
        <p:spPr>
          <a:xfrm>
            <a:off x="1641159" y="7981006"/>
            <a:ext cx="4683441" cy="15461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b="1" dirty="0">
              <a:solidFill>
                <a:schemeClr val="tx1"/>
              </a:solidFill>
            </a:endParaRPr>
          </a:p>
          <a:p>
            <a:r>
              <a:rPr lang="en-GB" sz="1400" dirty="0">
                <a:solidFill>
                  <a:schemeClr val="tx1"/>
                </a:solidFill>
              </a:rPr>
              <a:t>How did Jack show kindness when Jill fell over? </a:t>
            </a:r>
          </a:p>
          <a:p>
            <a:endParaRPr lang="en-GB" sz="1400" dirty="0">
              <a:solidFill>
                <a:schemeClr val="tx1"/>
              </a:solidFill>
            </a:endParaRPr>
          </a:p>
          <a:p>
            <a:r>
              <a:rPr lang="en-GB" sz="1400" dirty="0">
                <a:solidFill>
                  <a:schemeClr val="tx1"/>
                </a:solidFill>
              </a:rPr>
              <a:t>What would you do if someone in Rainbows fell over in the playground?</a:t>
            </a:r>
          </a:p>
        </p:txBody>
      </p:sp>
    </p:spTree>
    <p:extLst>
      <p:ext uri="{BB962C8B-B14F-4D97-AF65-F5344CB8AC3E}">
        <p14:creationId xmlns:p14="http://schemas.microsoft.com/office/powerpoint/2010/main" val="1743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6995057E-E416-12E7-07AB-7DFF9B82B65E}"/>
              </a:ext>
            </a:extLst>
          </p:cNvPr>
          <p:cNvSpPr/>
          <p:nvPr/>
        </p:nvSpPr>
        <p:spPr>
          <a:xfrm>
            <a:off x="2260600" y="1348593"/>
            <a:ext cx="4357384" cy="347211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000000"/>
                </a:solidFill>
                <a:effectLst/>
                <a:ea typeface="Calibri" panose="020F0502020204030204" pitchFamily="34" charset="0"/>
                <a:cs typeface="Arial" panose="020B0604020202020204" pitchFamily="34" charset="0"/>
              </a:rPr>
              <a:t>The idea of </a:t>
            </a:r>
            <a:r>
              <a:rPr lang="en-GB" sz="1350" b="1" dirty="0">
                <a:solidFill>
                  <a:srgbClr val="000000"/>
                </a:solidFill>
                <a:effectLst/>
                <a:ea typeface="Calibri" panose="020F0502020204030204" pitchFamily="34" charset="0"/>
                <a:cs typeface="Arial" panose="020B0604020202020204" pitchFamily="34" charset="0"/>
              </a:rPr>
              <a:t>aspiration</a:t>
            </a:r>
            <a:r>
              <a:rPr lang="en-GB" sz="1350" dirty="0">
                <a:solidFill>
                  <a:srgbClr val="000000"/>
                </a:solidFill>
                <a:effectLst/>
                <a:ea typeface="Calibri" panose="020F0502020204030204" pitchFamily="34" charset="0"/>
                <a:cs typeface="Arial" panose="020B0604020202020204" pitchFamily="34" charset="0"/>
              </a:rPr>
              <a:t> has a positive, upward connotation. Our aspirations create powerful emotions and are deeply embedded within us;  they are aligned with our values, and the very core of who we are. It is important that we all aspire to be or to become something that is seen as better than what or where we currently are (the best version of ourself). We can have social aspirations, career aspirations, and personal aspirations.</a:t>
            </a:r>
          </a:p>
          <a:p>
            <a:r>
              <a:rPr lang="en-GB" sz="1350" dirty="0">
                <a:solidFill>
                  <a:srgbClr val="000000"/>
                </a:solidFill>
                <a:effectLst/>
                <a:ea typeface="Calibri" panose="020F0502020204030204" pitchFamily="34" charset="0"/>
                <a:cs typeface="Arial" panose="020B0604020202020204" pitchFamily="34" charset="0"/>
              </a:rPr>
              <a:t>These days, children spend more time online and it’s eas</a:t>
            </a:r>
            <a:r>
              <a:rPr lang="en-GB" sz="1350" dirty="0">
                <a:solidFill>
                  <a:srgbClr val="000000"/>
                </a:solidFill>
                <a:ea typeface="Calibri" panose="020F0502020204030204" pitchFamily="34" charset="0"/>
                <a:cs typeface="Arial" panose="020B0604020202020204" pitchFamily="34" charset="0"/>
              </a:rPr>
              <a:t>y for children to confuse short-lived celebrity status with achievement; sometimes children can be influenced by social media trends, confusing the number of ‘likes’ someone gains with success. At </a:t>
            </a:r>
            <a:r>
              <a:rPr lang="en-GB" sz="1350" dirty="0" err="1">
                <a:solidFill>
                  <a:srgbClr val="000000"/>
                </a:solidFill>
                <a:ea typeface="Calibri" panose="020F0502020204030204" pitchFamily="34" charset="0"/>
                <a:cs typeface="Arial" panose="020B0604020202020204" pitchFamily="34" charset="0"/>
              </a:rPr>
              <a:t>Muscliff</a:t>
            </a:r>
            <a:r>
              <a:rPr lang="en-GB" sz="1350" dirty="0">
                <a:solidFill>
                  <a:srgbClr val="000000"/>
                </a:solidFill>
                <a:ea typeface="Calibri" panose="020F0502020204030204" pitchFamily="34" charset="0"/>
                <a:cs typeface="Arial" panose="020B0604020202020204" pitchFamily="34" charset="0"/>
              </a:rPr>
              <a:t>, we want children to have a thorough understanding of aspirations and goals so that they can aspire to be the best version of themselves rather than a pale imitation of someone else.</a:t>
            </a:r>
            <a:endParaRPr lang="en-GB" sz="1350" dirty="0">
              <a:effectLst/>
              <a:ea typeface="Calibri" panose="020F0502020204030204" pitchFamily="34" charset="0"/>
              <a:cs typeface="Times New Roman" panose="02020603050405020304" pitchFamily="18" charset="0"/>
            </a:endParaRPr>
          </a:p>
        </p:txBody>
      </p:sp>
      <p:pic>
        <p:nvPicPr>
          <p:cNvPr id="15" name="Picture 14" descr="A picture containing diagram&#10;&#10;Description automatically generated">
            <a:extLst>
              <a:ext uri="{FF2B5EF4-FFF2-40B4-BE49-F238E27FC236}">
                <a16:creationId xmlns:a16="http://schemas.microsoft.com/office/drawing/2014/main" id="{5B4D7FF1-C7D0-DC80-6382-5440C14F61F9}"/>
              </a:ext>
            </a:extLst>
          </p:cNvPr>
          <p:cNvPicPr>
            <a:picLocks noChangeAspect="1"/>
          </p:cNvPicPr>
          <p:nvPr/>
        </p:nvPicPr>
        <p:blipFill rotWithShape="1">
          <a:blip r:embed="rId3">
            <a:extLst>
              <a:ext uri="{28A0092B-C50C-407E-A947-70E740481C1C}">
                <a14:useLocalDpi xmlns:a14="http://schemas.microsoft.com/office/drawing/2010/main" val="0"/>
              </a:ext>
            </a:extLst>
          </a:blip>
          <a:srcRect l="44371" t="17692" r="30096" b="56786"/>
          <a:stretch/>
        </p:blipFill>
        <p:spPr bwMode="auto">
          <a:xfrm>
            <a:off x="119026" y="1348593"/>
            <a:ext cx="2029244" cy="2704761"/>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5A109871-2FFF-017E-89EA-731B46BCD17B}"/>
              </a:ext>
            </a:extLst>
          </p:cNvPr>
          <p:cNvSpPr txBox="1"/>
          <p:nvPr/>
        </p:nvSpPr>
        <p:spPr>
          <a:xfrm>
            <a:off x="128867" y="4122742"/>
            <a:ext cx="2019403" cy="830997"/>
          </a:xfrm>
          <a:prstGeom prst="rect">
            <a:avLst/>
          </a:prstGeom>
          <a:noFill/>
        </p:spPr>
        <p:txBody>
          <a:bodyPr wrap="square">
            <a:spAutoFit/>
          </a:bodyPr>
          <a:lstStyle/>
          <a:p>
            <a:pPr fontAlgn="t"/>
            <a:r>
              <a:rPr lang="en-GB" sz="1200" dirty="0">
                <a:effectLst/>
                <a:latin typeface="Calibri" panose="020F0502020204030204" pitchFamily="34" charset="0"/>
                <a:ea typeface="Times New Roman" panose="02020603050405020304" pitchFamily="18" charset="0"/>
              </a:rPr>
              <a:t>“If you dream and have the ambition and want to work hard, then you can achieve.” (Mo Farah)</a:t>
            </a:r>
            <a:endParaRPr lang="en-GB" sz="1200" dirty="0">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3FD6B95D-4E27-BA1F-7824-D6AF43E4C06D}"/>
              </a:ext>
            </a:extLst>
          </p:cNvPr>
          <p:cNvSpPr/>
          <p:nvPr/>
        </p:nvSpPr>
        <p:spPr>
          <a:xfrm>
            <a:off x="411058" y="3350167"/>
            <a:ext cx="1445180"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Aspiration</a:t>
            </a:r>
          </a:p>
        </p:txBody>
      </p:sp>
      <p:sp>
        <p:nvSpPr>
          <p:cNvPr id="32" name="TextBox 31">
            <a:extLst>
              <a:ext uri="{FF2B5EF4-FFF2-40B4-BE49-F238E27FC236}">
                <a16:creationId xmlns:a16="http://schemas.microsoft.com/office/drawing/2014/main" id="{79116993-DD6A-72C6-33B9-36DCA177C18F}"/>
              </a:ext>
            </a:extLst>
          </p:cNvPr>
          <p:cNvSpPr txBox="1"/>
          <p:nvPr/>
        </p:nvSpPr>
        <p:spPr>
          <a:xfrm>
            <a:off x="548156" y="5559711"/>
            <a:ext cx="5808835" cy="2246769"/>
          </a:xfrm>
          <a:prstGeom prst="rect">
            <a:avLst/>
          </a:prstGeom>
          <a:noFill/>
        </p:spPr>
        <p:txBody>
          <a:bodyPr wrap="square">
            <a:spAutoFit/>
          </a:bodyPr>
          <a:lstStyle/>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discuss my own star qualities;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identify what a positive learning attitude is;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identify people who are special to me and who I would like to be like when I am older.</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talk about jobs I might do when I grow up; </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discuss what skills and interests are needed for different jobs; </a:t>
            </a:r>
          </a:p>
        </p:txBody>
      </p:sp>
      <p:sp>
        <p:nvSpPr>
          <p:cNvPr id="33" name="Rectangle 32">
            <a:extLst>
              <a:ext uri="{FF2B5EF4-FFF2-40B4-BE49-F238E27FC236}">
                <a16:creationId xmlns:a16="http://schemas.microsoft.com/office/drawing/2014/main" id="{ED092D38-E8EC-520C-74B1-B1628B7E4835}"/>
              </a:ext>
            </a:extLst>
          </p:cNvPr>
          <p:cNvSpPr/>
          <p:nvPr/>
        </p:nvSpPr>
        <p:spPr>
          <a:xfrm>
            <a:off x="287165" y="8674099"/>
            <a:ext cx="6330819" cy="95070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many different jobs can you talk about? What does it mean to have a job? What different jobs can you find in the books we read?  </a:t>
            </a:r>
          </a:p>
          <a:p>
            <a:endParaRPr lang="en-GB" sz="1400" dirty="0">
              <a:solidFill>
                <a:schemeClr val="tx1"/>
              </a:solidFill>
            </a:endParaRPr>
          </a:p>
        </p:txBody>
      </p:sp>
    </p:spTree>
    <p:extLst>
      <p:ext uri="{BB962C8B-B14F-4D97-AF65-F5344CB8AC3E}">
        <p14:creationId xmlns:p14="http://schemas.microsoft.com/office/powerpoint/2010/main" val="3802724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dcmitype/"/>
    <ds:schemaRef ds:uri="http://purl.org/dc/elements/1.1/"/>
    <ds:schemaRef ds:uri="http://schemas.microsoft.com/office/infopath/2007/PartnerControls"/>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df879d75-6b86-4634-85d4-74d5b85558d3"/>
    <ds:schemaRef ds:uri="70c5e83d-a7b0-44b5-9eb2-438f4d97f4d9"/>
  </ds:schemaRefs>
</ds:datastoreItem>
</file>

<file path=customXml/itemProps2.xml><?xml version="1.0" encoding="utf-8"?>
<ds:datastoreItem xmlns:ds="http://schemas.openxmlformats.org/officeDocument/2006/customXml" ds:itemID="{3E026331-6E35-437F-A40A-11D211C84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1694</Words>
  <Application>Microsoft Office PowerPoint</Application>
  <PresentationFormat>A4 Paper (210x297 mm)</PresentationFormat>
  <Paragraphs>86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landrews@Muscliff.local</cp:lastModifiedBy>
  <cp:revision>101</cp:revision>
  <cp:lastPrinted>2023-06-30T10:54:33Z</cp:lastPrinted>
  <dcterms:created xsi:type="dcterms:W3CDTF">2020-04-17T10:06:09Z</dcterms:created>
  <dcterms:modified xsi:type="dcterms:W3CDTF">2023-06-30T11:17:07Z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