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pic>
        <p:nvPicPr>
          <p:cNvPr id="33" name="Picture 32" descr="A screenshot of a computer&#10;&#10;Description automatically generated">
            <a:extLst>
              <a:ext uri="{FF2B5EF4-FFF2-40B4-BE49-F238E27FC236}">
                <a16:creationId xmlns:a16="http://schemas.microsoft.com/office/drawing/2014/main" id="{6F62A8D8-065A-04F3-3CD1-8FFE45A0984E}"/>
              </a:ext>
            </a:extLst>
          </p:cNvPr>
          <p:cNvPicPr>
            <a:picLocks noChangeAspect="1"/>
          </p:cNvPicPr>
          <p:nvPr/>
        </p:nvPicPr>
        <p:blipFill rotWithShape="1">
          <a:blip r:embed="rId3"/>
          <a:srcRect l="28846" t="37151" r="32436" b="37550"/>
          <a:stretch/>
        </p:blipFill>
        <p:spPr bwMode="auto">
          <a:xfrm>
            <a:off x="1180794" y="1230778"/>
            <a:ext cx="4249420" cy="156210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6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Y6.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16" name="Rectangle 15">
            <a:extLst>
              <a:ext uri="{FF2B5EF4-FFF2-40B4-BE49-F238E27FC236}">
                <a16:creationId xmlns:a16="http://schemas.microsoft.com/office/drawing/2014/main" id="{D99B7FE6-DCEB-A3AF-D0BE-52AD461DF4B8}"/>
              </a:ext>
            </a:extLst>
          </p:cNvPr>
          <p:cNvSpPr/>
          <p:nvPr/>
        </p:nvSpPr>
        <p:spPr>
          <a:xfrm>
            <a:off x="172700" y="4285826"/>
            <a:ext cx="6500872" cy="130149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Jim Hawkins was driven by his curiosity. But if Treasure Island were written and set in modern times, how might Jim’s curiosity be different? Would his adventure have been the same? If he used the internet to search key words, would he have gone on this adventure?</a:t>
            </a:r>
          </a:p>
          <a:p>
            <a:r>
              <a:rPr lang="en-GB" sz="1400" dirty="0">
                <a:solidFill>
                  <a:schemeClr val="tx1"/>
                </a:solidFill>
              </a:rPr>
              <a:t>Was Jim’s relationship with Long John Silver healthy or unhealthy?  </a:t>
            </a:r>
          </a:p>
        </p:txBody>
      </p:sp>
      <p:sp>
        <p:nvSpPr>
          <p:cNvPr id="20" name="TextBox 19">
            <a:extLst>
              <a:ext uri="{FF2B5EF4-FFF2-40B4-BE49-F238E27FC236}">
                <a16:creationId xmlns:a16="http://schemas.microsoft.com/office/drawing/2014/main" id="{0D24FFB1-F20D-73A4-30D4-028158C54514}"/>
              </a:ext>
            </a:extLst>
          </p:cNvPr>
          <p:cNvSpPr txBox="1"/>
          <p:nvPr/>
        </p:nvSpPr>
        <p:spPr>
          <a:xfrm>
            <a:off x="1895640" y="1305133"/>
            <a:ext cx="4765461" cy="2960682"/>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use independent research to satisfy my own curiosity.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a range of sources available to me and can independently decide which is most appropriate to support 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know when a source is unreliable. I recognise bias and prejudice based on different perspectives. I understanding the meaning of ‘fake news.’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the internet to create a key word search to find answers to my own questions.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gaps and/or misconceptions in my own learning.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question what I know – I prove with evidence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orally work through my decision making process, </a:t>
            </a:r>
          </a:p>
          <a:p>
            <a:pPr marL="342900" lvl="0" indent="-342900">
              <a:lnSpc>
                <a:spcPct val="115000"/>
              </a:lnSpc>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critically support others by identifying misconceptions in other’s learning.</a:t>
            </a:r>
          </a:p>
          <a:p>
            <a:pPr marL="342900" lvl="0" indent="-342900">
              <a:lnSpc>
                <a:spcPct val="115000"/>
              </a:lnSpc>
              <a:spcAft>
                <a:spcPts val="100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My curiosity is sparked by appreciating that there’s always more to find out.</a:t>
            </a: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3" name="Rectangle 22">
            <a:extLst>
              <a:ext uri="{FF2B5EF4-FFF2-40B4-BE49-F238E27FC236}">
                <a16:creationId xmlns:a16="http://schemas.microsoft.com/office/drawing/2014/main" id="{E7E0A2F7-2EC3-1479-B1ED-3131D90620FF}"/>
              </a:ext>
            </a:extLst>
          </p:cNvPr>
          <p:cNvSpPr/>
          <p:nvPr/>
        </p:nvSpPr>
        <p:spPr>
          <a:xfrm>
            <a:off x="2086043" y="8036320"/>
            <a:ext cx="4453386" cy="165100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It is said that ‘The Great British Spirit’ helped Britons during WW2 to find the resilience to carry on. What was it specifically that inspired and supported the people of Britain during those challenging years? Consider how propaganda communicated resilience.</a:t>
            </a:r>
          </a:p>
        </p:txBody>
      </p:sp>
      <p:sp>
        <p:nvSpPr>
          <p:cNvPr id="24" name="Rectangle 23">
            <a:extLst>
              <a:ext uri="{FF2B5EF4-FFF2-40B4-BE49-F238E27FC236}">
                <a16:creationId xmlns:a16="http://schemas.microsoft.com/office/drawing/2014/main" id="{D2EA7DEA-1785-A113-ECD1-0DD1978E2290}"/>
              </a:ext>
            </a:extLst>
          </p:cNvPr>
          <p:cNvSpPr/>
          <p:nvPr/>
        </p:nvSpPr>
        <p:spPr>
          <a:xfrm>
            <a:off x="186003" y="6154203"/>
            <a:ext cx="1743074"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26" name="TextBox 25">
            <a:extLst>
              <a:ext uri="{FF2B5EF4-FFF2-40B4-BE49-F238E27FC236}">
                <a16:creationId xmlns:a16="http://schemas.microsoft.com/office/drawing/2014/main" id="{1B94C0AD-391F-C127-53C2-3ED4EF016BC7}"/>
              </a:ext>
            </a:extLst>
          </p:cNvPr>
          <p:cNvSpPr txBox="1"/>
          <p:nvPr/>
        </p:nvSpPr>
        <p:spPr>
          <a:xfrm>
            <a:off x="1975418" y="6085325"/>
            <a:ext cx="4611051" cy="1754326"/>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cope with ‘no’ from authority even when I don’t agree.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my best resilience in SATs and new and stressful situations.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view change as inevitability and embrace it.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self reflection and can talk about how I might have done things differently, looking for multiple solutions to the same challenge.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know my strengths and weaknesses and work on them. I ‘own my errors.’</a:t>
            </a:r>
          </a:p>
          <a:p>
            <a:pPr marL="171450" indent="-1714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     I less frequently compare myself to others.</a:t>
            </a:r>
            <a:endParaRPr lang="en-GB" sz="1200" dirty="0"/>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170217" y="4771936"/>
            <a:ext cx="5001983" cy="646331"/>
          </a:xfrm>
          <a:prstGeom prst="rect">
            <a:avLst/>
          </a:prstGeom>
          <a:noFill/>
        </p:spPr>
        <p:txBody>
          <a:bodyPr wrap="square">
            <a:spAutoFit/>
          </a:bodyPr>
          <a:lstStyle/>
          <a:p>
            <a:pPr fontAlgn="t"/>
            <a:r>
              <a:rPr lang="en-GB" sz="18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800" dirty="0">
                <a:solidFill>
                  <a:srgbClr val="202124"/>
                </a:solidFill>
                <a:effectLst/>
                <a:latin typeface="Calibri" panose="020F0502020204030204" pitchFamily="34" charset="0"/>
                <a:ea typeface="Times New Roman" panose="02020603050405020304" pitchFamily="18" charset="0"/>
              </a:rPr>
              <a:t>.” (A.A. Milne)</a:t>
            </a:r>
            <a:endParaRPr lang="en-GB" sz="105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20263" y="6908800"/>
            <a:ext cx="1717842" cy="2519924"/>
          </a:xfrm>
          <a:prstGeom prst="rect">
            <a:avLst/>
          </a:prstGeom>
          <a:ln>
            <a:solidFill>
              <a:schemeClr val="bg1"/>
            </a:solidFill>
          </a:ln>
        </p:spPr>
      </p:pic>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4" name="TextBox 3">
            <a:extLst>
              <a:ext uri="{FF2B5EF4-FFF2-40B4-BE49-F238E27FC236}">
                <a16:creationId xmlns:a16="http://schemas.microsoft.com/office/drawing/2014/main" id="{9E6FF796-21BF-1E51-3D60-BCC97F1FAE82}"/>
              </a:ext>
            </a:extLst>
          </p:cNvPr>
          <p:cNvSpPr txBox="1"/>
          <p:nvPr/>
        </p:nvSpPr>
        <p:spPr>
          <a:xfrm>
            <a:off x="2197101" y="4592012"/>
            <a:ext cx="4546598" cy="3231654"/>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relate Ready, Respectful, Safe to democracy and freedom in the wider world.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begin to understand that learning/ homework is an investment in myself.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self-motivation.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might become a House Captain.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care for my own personal hygiene.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chose healthy lifestyles if I make my own lunchbox choices.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walk home/ to school/ to shops safely on my own.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make the right friendship choices.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sensitively towards changes of opposite sex during puberty.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actively seek out more information of current affairs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have a growing awareness of politics.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the permanence of what I create online.</a:t>
            </a:r>
          </a:p>
          <a:p>
            <a:pPr marL="342900" lvl="0" indent="-342900">
              <a:buFont typeface="Symbol" panose="05050102010706020507" pitchFamily="18" charset="2"/>
              <a:buChar char=""/>
            </a:pPr>
            <a:r>
              <a:rPr lang="it-IT" sz="1200" dirty="0">
                <a:effectLst/>
                <a:ea typeface="Calibri" panose="020F0502020204030204" pitchFamily="34" charset="0"/>
                <a:cs typeface="Times New Roman" panose="02020603050405020304" pitchFamily="18" charset="0"/>
              </a:rPr>
              <a:t>I use social media </a:t>
            </a:r>
            <a:r>
              <a:rPr lang="it-IT" sz="1200" dirty="0" err="1">
                <a:effectLst/>
                <a:ea typeface="Calibri" panose="020F0502020204030204" pitchFamily="34" charset="0"/>
                <a:cs typeface="Times New Roman" panose="02020603050405020304" pitchFamily="18" charset="0"/>
              </a:rPr>
              <a:t>responsibly</a:t>
            </a:r>
            <a:r>
              <a:rPr lang="it-IT" sz="1200" dirty="0">
                <a:effectLst/>
                <a:ea typeface="Calibri" panose="020F0502020204030204" pitchFamily="34" charset="0"/>
                <a:cs typeface="Times New Roman" panose="02020603050405020304" pitchFamily="18" charset="0"/>
              </a:rPr>
              <a:t>. </a:t>
            </a:r>
            <a:r>
              <a:rPr lang="en-GB" sz="1200" dirty="0">
                <a:effectLst/>
                <a:ea typeface="Calibri" panose="020F0502020204030204" pitchFamily="34" charset="0"/>
                <a:cs typeface="Times New Roman" panose="02020603050405020304" pitchFamily="18" charset="0"/>
              </a:rPr>
              <a:t>I recognise that my behaviour online is a reflection of me.</a:t>
            </a:r>
          </a:p>
        </p:txBody>
      </p:sp>
      <p:sp>
        <p:nvSpPr>
          <p:cNvPr id="5" name="Rectangle 4">
            <a:extLst>
              <a:ext uri="{FF2B5EF4-FFF2-40B4-BE49-F238E27FC236}">
                <a16:creationId xmlns:a16="http://schemas.microsoft.com/office/drawing/2014/main" id="{24B0FCC6-26D4-4E6C-61E1-EFEA3E0A852A}"/>
              </a:ext>
            </a:extLst>
          </p:cNvPr>
          <p:cNvSpPr/>
          <p:nvPr/>
        </p:nvSpPr>
        <p:spPr>
          <a:xfrm>
            <a:off x="227991" y="7763120"/>
            <a:ext cx="6376009" cy="2014021"/>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b="1" dirty="0">
              <a:solidFill>
                <a:schemeClr val="tx1"/>
              </a:solidFill>
            </a:endParaRPr>
          </a:p>
          <a:p>
            <a:r>
              <a:rPr lang="en-GB" sz="1400" dirty="0">
                <a:solidFill>
                  <a:schemeClr val="tx1"/>
                </a:solidFill>
              </a:rPr>
              <a:t>How was Victor responsible for the deaths of all of his loved ones?</a:t>
            </a:r>
          </a:p>
          <a:p>
            <a:r>
              <a:rPr lang="en-GB" sz="1400" dirty="0">
                <a:solidFill>
                  <a:schemeClr val="tx1"/>
                </a:solidFill>
              </a:rPr>
              <a:t>Did Victor ultimately accept responsibility for his actions?</a:t>
            </a:r>
          </a:p>
          <a:p>
            <a:r>
              <a:rPr lang="en-GB" sz="1400" dirty="0">
                <a:solidFill>
                  <a:schemeClr val="tx1"/>
                </a:solidFill>
              </a:rPr>
              <a:t>Who was more of a monster – Victor or the creation?</a:t>
            </a:r>
          </a:p>
          <a:p>
            <a:endParaRPr lang="en-GB" sz="1400" dirty="0">
              <a:solidFill>
                <a:schemeClr val="tx1"/>
              </a:solidFill>
            </a:endParaRPr>
          </a:p>
          <a:p>
            <a:r>
              <a:rPr lang="en-GB" sz="1400" dirty="0">
                <a:solidFill>
                  <a:schemeClr val="tx1"/>
                </a:solidFill>
              </a:rPr>
              <a:t>Victor’s lifestyle, caused by his obsession by science, was unhealthy and led to a deterioration in his mental health. Identify in the story when he needed to show responsibility and ask for help. Was Henry a responsible friend?</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pic>
        <p:nvPicPr>
          <p:cNvPr id="11" name="Picture 10">
            <a:extLst>
              <a:ext uri="{FF2B5EF4-FFF2-40B4-BE49-F238E27FC236}">
                <a16:creationId xmlns:a16="http://schemas.microsoft.com/office/drawing/2014/main" id="{E90BA984-9592-FFD2-E864-95B08AB7A626}"/>
              </a:ext>
            </a:extLst>
          </p:cNvPr>
          <p:cNvPicPr>
            <a:picLocks noChangeAspect="1"/>
          </p:cNvPicPr>
          <p:nvPr/>
        </p:nvPicPr>
        <p:blipFill>
          <a:blip r:embed="rId4"/>
          <a:stretch>
            <a:fillRect/>
          </a:stretch>
        </p:blipFill>
        <p:spPr>
          <a:xfrm>
            <a:off x="419744" y="4799328"/>
            <a:ext cx="1585605" cy="2316951"/>
          </a:xfrm>
          <a:prstGeom prst="rect">
            <a:avLst/>
          </a:prstGeom>
        </p:spPr>
      </p:pic>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5" name="Rectangle 4">
            <a:extLst>
              <a:ext uri="{FF2B5EF4-FFF2-40B4-BE49-F238E27FC236}">
                <a16:creationId xmlns:a16="http://schemas.microsoft.com/office/drawing/2014/main" id="{DF9700BF-8781-A3C2-6978-69198FBD1488}"/>
              </a:ext>
            </a:extLst>
          </p:cNvPr>
          <p:cNvSpPr/>
          <p:nvPr/>
        </p:nvSpPr>
        <p:spPr>
          <a:xfrm>
            <a:off x="228606" y="9072452"/>
            <a:ext cx="6347660" cy="602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Is someone born to be kind or unkind? What influences someone’s conscience?</a:t>
            </a:r>
          </a:p>
        </p:txBody>
      </p:sp>
      <p:sp>
        <p:nvSpPr>
          <p:cNvPr id="7" name="TextBox 6">
            <a:extLst>
              <a:ext uri="{FF2B5EF4-FFF2-40B4-BE49-F238E27FC236}">
                <a16:creationId xmlns:a16="http://schemas.microsoft.com/office/drawing/2014/main" id="{693138C3-DA42-ACA0-1EB2-71C3788D4739}"/>
              </a:ext>
            </a:extLst>
          </p:cNvPr>
          <p:cNvSpPr txBox="1"/>
          <p:nvPr/>
        </p:nvSpPr>
        <p:spPr>
          <a:xfrm>
            <a:off x="1814919" y="5669295"/>
            <a:ext cx="4896006" cy="3323987"/>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use social media responsibly and my activity online always reflects my kind character. </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always use non-derogatory language.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have a good understanding of inclusion and my interaction with others reflects this.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understand charitable acts and my role in the world/ in school.</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recognise that being kind to myself is important to my own mental health. </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turn the other cheek and not retaliate.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volunteer my time outside of school.</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choose not to be a bystander and will do the right thing when I need to.</a:t>
            </a:r>
          </a:p>
          <a:p>
            <a:pPr marL="285750" indent="-285750">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I can make small sacrifices when someone else’s needs are greater than mine – even if this means I go without.</a:t>
            </a:r>
            <a:endParaRPr lang="en-GB" sz="1400" dirty="0"/>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2548422" y="4236705"/>
            <a:ext cx="3429000" cy="923330"/>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147075" y="4379555"/>
            <a:ext cx="1620735" cy="2224982"/>
          </a:xfrm>
          <a:prstGeom prst="rect">
            <a:avLst/>
          </a:prstGeom>
        </p:spPr>
      </p:pic>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104220" y="5078646"/>
            <a:ext cx="162120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
        <p:nvSpPr>
          <p:cNvPr id="14" name="TextBox 13">
            <a:extLst>
              <a:ext uri="{FF2B5EF4-FFF2-40B4-BE49-F238E27FC236}">
                <a16:creationId xmlns:a16="http://schemas.microsoft.com/office/drawing/2014/main" id="{478DDB15-4DED-6A41-1232-8FF96D80ADB8}"/>
              </a:ext>
            </a:extLst>
          </p:cNvPr>
          <p:cNvSpPr txBox="1"/>
          <p:nvPr/>
        </p:nvSpPr>
        <p:spPr>
          <a:xfrm>
            <a:off x="1925301" y="5078646"/>
            <a:ext cx="4692683" cy="3046988"/>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talk about how inspirational people from history have shaped our future (entrepreneurs).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what is meant by innovation and enterprise;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consider ways to develop their innovation and enterprise skills;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how to use the knowledge of my learning style to further my learning;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the impact a growth mindset can have on achieving my goals;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understand that our goals can change and explain why this might happen;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appreciate the importance of seizing opportunities;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explain the impact of stereotypes and why they need to be challenged;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apply core skills when working within a team; </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I identify limitations to achieving goals and discuss how challenges can be overcome.</a:t>
            </a:r>
            <a:endParaRPr lang="en-GB" sz="1200" dirty="0"/>
          </a:p>
        </p:txBody>
      </p:sp>
      <p:sp>
        <p:nvSpPr>
          <p:cNvPr id="21" name="Rectangle 20">
            <a:extLst>
              <a:ext uri="{FF2B5EF4-FFF2-40B4-BE49-F238E27FC236}">
                <a16:creationId xmlns:a16="http://schemas.microsoft.com/office/drawing/2014/main" id="{2898F719-E9A3-E1D2-7E58-0A38CDD07F2F}"/>
              </a:ext>
            </a:extLst>
          </p:cNvPr>
          <p:cNvSpPr/>
          <p:nvPr/>
        </p:nvSpPr>
        <p:spPr>
          <a:xfrm>
            <a:off x="141567" y="8236590"/>
            <a:ext cx="6460619" cy="9742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In this biography, J.K Rowling is called a phenomenal, “Rowling is a writer whose work has impacted the world far beyond the content of her books”. What does this quote mean to you? What does it take to be a role model? </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6673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8">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03F9AFA9-E726-80F4-DD70-F47E3E216D3E}"/>
              </a:ext>
            </a:extLst>
          </p:cNvPr>
          <p:cNvPicPr>
            <a:picLocks noChangeAspect="1"/>
          </p:cNvPicPr>
          <p:nvPr/>
        </p:nvPicPr>
        <p:blipFill>
          <a:blip r:embed="rId5"/>
          <a:stretch>
            <a:fillRect/>
          </a:stretch>
        </p:blipFill>
        <p:spPr>
          <a:xfrm>
            <a:off x="316366" y="5979031"/>
            <a:ext cx="1324793" cy="1935876"/>
          </a:xfrm>
          <a:prstGeom prst="rect">
            <a:avLst/>
          </a:prstGeom>
        </p:spPr>
      </p:pic>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schemas.openxmlformats.org/package/2006/metadata/core-properties"/>
    <ds:schemaRef ds:uri="http://purl.org/dc/terms/"/>
    <ds:schemaRef ds:uri="http://purl.org/dc/elements/1.1/"/>
    <ds:schemaRef ds:uri="http://schemas.microsoft.com/office/2006/metadata/properties"/>
    <ds:schemaRef ds:uri="http://purl.org/dc/dcmitype/"/>
    <ds:schemaRef ds:uri="http://schemas.microsoft.com/office/2006/documentManagement/types"/>
    <ds:schemaRef ds:uri="df879d75-6b86-4634-85d4-74d5b85558d3"/>
    <ds:schemaRef ds:uri="http://schemas.microsoft.com/office/infopath/2007/PartnerControls"/>
    <ds:schemaRef ds:uri="70c5e83d-a7b0-44b5-9eb2-438f4d97f4d9"/>
    <ds:schemaRef ds:uri="http://www.w3.org/XML/1998/namespace"/>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2022</Words>
  <Application>Microsoft Office PowerPoint</Application>
  <PresentationFormat>A4 Paper (210x297 mm)</PresentationFormat>
  <Paragraphs>96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89</cp:revision>
  <cp:lastPrinted>2023-06-30T09:51:05Z</cp:lastPrinted>
  <dcterms:created xsi:type="dcterms:W3CDTF">2020-04-17T10:06:09Z</dcterms:created>
  <dcterms:modified xsi:type="dcterms:W3CDTF">2023-06-30T09:57:15Z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