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1" r:id="rId5"/>
    <p:sldId id="265" r:id="rId6"/>
    <p:sldId id="270" r:id="rId7"/>
    <p:sldId id="269" r:id="rId8"/>
    <p:sldId id="267" r:id="rId9"/>
    <p:sldId id="266" r:id="rId10"/>
    <p:sldId id="268" r:id="rId11"/>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30/06/2023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1" name="Rectangle 30">
            <a:extLst>
              <a:ext uri="{FF2B5EF4-FFF2-40B4-BE49-F238E27FC236}">
                <a16:creationId xmlns:a16="http://schemas.microsoft.com/office/drawing/2014/main" id="{3DE48FB6-CE0F-A8B1-4164-17B684BC674E}"/>
              </a:ext>
            </a:extLst>
          </p:cNvPr>
          <p:cNvSpPr/>
          <p:nvPr/>
        </p:nvSpPr>
        <p:spPr>
          <a:xfrm>
            <a:off x="233516" y="2920320"/>
            <a:ext cx="6371303" cy="23847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ea typeface="Calibri" panose="020F0502020204030204" pitchFamily="34" charset="0"/>
                <a:cs typeface="Times New Roman" panose="02020603050405020304" pitchFamily="18" charset="0"/>
              </a:rPr>
              <a:t>We are proud to present our carefully crafted curriculum – it is the essence that makes us </a:t>
            </a:r>
            <a:r>
              <a:rPr lang="en-US" sz="1400" dirty="0" err="1">
                <a:solidFill>
                  <a:schemeClr val="tx1"/>
                </a:solidFill>
                <a:effectLst/>
                <a:ea typeface="Calibri" panose="020F0502020204030204" pitchFamily="34" charset="0"/>
                <a:cs typeface="Times New Roman" panose="02020603050405020304" pitchFamily="18" charset="0"/>
              </a:rPr>
              <a:t>Muscliff</a:t>
            </a:r>
            <a:r>
              <a:rPr lang="en-US" sz="1400" dirty="0">
                <a:solidFill>
                  <a:schemeClr val="tx1"/>
                </a:solidFill>
                <a:effectLst/>
                <a:ea typeface="Calibri" panose="020F0502020204030204" pitchFamily="34" charset="0"/>
                <a:cs typeface="Times New Roman" panose="02020603050405020304" pitchFamily="18" charset="0"/>
              </a:rPr>
              <a:t> Primary School; it reflects our unique identity as a community school and it is OURS. Our curriculum is bespoke. It is designed by us, for us. </a:t>
            </a:r>
          </a:p>
          <a:p>
            <a:pPr>
              <a:lnSpc>
                <a:spcPct val="115000"/>
              </a:lnSpc>
              <a:spcAft>
                <a:spcPts val="1000"/>
              </a:spcAft>
              <a:tabLst>
                <a:tab pos="3093720" algn="l"/>
              </a:tabLst>
            </a:pPr>
            <a:r>
              <a:rPr lang="en-US" sz="1400" b="0" i="0" dirty="0">
                <a:solidFill>
                  <a:srgbClr val="000000"/>
                </a:solidFill>
                <a:effectLst/>
              </a:rPr>
              <a:t>When schools have the freedom to choose how the content of the National Curriculum is delivered, it is our belief that a) we make use of that opportunity as a vehicle to promote our school's culture and root our teaching and learning in </a:t>
            </a:r>
            <a:r>
              <a:rPr lang="en-US" sz="1400" b="0" i="0" dirty="0" err="1">
                <a:solidFill>
                  <a:srgbClr val="000000"/>
                </a:solidFill>
                <a:effectLst/>
              </a:rPr>
              <a:t>Muscliff’s</a:t>
            </a:r>
            <a:r>
              <a:rPr lang="en-US" sz="1400" b="0" i="0" dirty="0">
                <a:solidFill>
                  <a:srgbClr val="000000"/>
                </a:solidFill>
                <a:effectLst/>
              </a:rPr>
              <a:t> vision and values b) we create the best possible curriculum – one that is stimulating </a:t>
            </a:r>
            <a:r>
              <a:rPr lang="en-US" sz="1400" dirty="0">
                <a:solidFill>
                  <a:srgbClr val="000000"/>
                </a:solidFill>
              </a:rPr>
              <a:t>and enables our children to thrive and achieve because it </a:t>
            </a:r>
            <a:r>
              <a:rPr lang="en-US" sz="1400" b="0" i="0" dirty="0">
                <a:solidFill>
                  <a:srgbClr val="000000"/>
                </a:solidFill>
                <a:effectLst/>
              </a:rPr>
              <a:t>reflects our community.</a:t>
            </a:r>
          </a:p>
        </p:txBody>
      </p:sp>
      <p:sp>
        <p:nvSpPr>
          <p:cNvPr id="4" name="Rectangle 3">
            <a:extLst>
              <a:ext uri="{FF2B5EF4-FFF2-40B4-BE49-F238E27FC236}">
                <a16:creationId xmlns:a16="http://schemas.microsoft.com/office/drawing/2014/main" id="{CCCB19A7-ACF1-E95F-E744-CBDC44E68C6F}"/>
              </a:ext>
            </a:extLst>
          </p:cNvPr>
          <p:cNvSpPr/>
          <p:nvPr/>
        </p:nvSpPr>
        <p:spPr>
          <a:xfrm>
            <a:off x="233516" y="5435600"/>
            <a:ext cx="3071988" cy="42829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200" dirty="0">
                <a:solidFill>
                  <a:schemeClr val="tx1"/>
                </a:solidFill>
                <a:ea typeface="Calibri" panose="020F0502020204030204" pitchFamily="34" charset="0"/>
                <a:cs typeface="Times New Roman" panose="02020603050405020304" pitchFamily="18" charset="0"/>
              </a:rPr>
              <a:t>The purpose of this folder is to outline our curriculum ‘package’ in Year 5 but also to explain </a:t>
            </a:r>
            <a:r>
              <a:rPr lang="en-US" sz="2200" b="1" i="1" dirty="0">
                <a:solidFill>
                  <a:schemeClr val="tx1"/>
                </a:solidFill>
                <a:ea typeface="Calibri" panose="020F0502020204030204" pitchFamily="34" charset="0"/>
                <a:cs typeface="Times New Roman" panose="02020603050405020304" pitchFamily="18" charset="0"/>
              </a:rPr>
              <a:t>why </a:t>
            </a:r>
            <a:r>
              <a:rPr lang="en-US" sz="2200" dirty="0">
                <a:solidFill>
                  <a:schemeClr val="tx1"/>
                </a:solidFill>
                <a:ea typeface="Calibri" panose="020F0502020204030204" pitchFamily="34" charset="0"/>
                <a:cs typeface="Times New Roman" panose="02020603050405020304" pitchFamily="18" charset="0"/>
              </a:rPr>
              <a:t>we do what we do here! We feel that it is important for everyone at our school to understand the rationale behind this ‘carefully crafted’ curriculum.</a:t>
            </a:r>
          </a:p>
        </p:txBody>
      </p:sp>
      <p:pic>
        <p:nvPicPr>
          <p:cNvPr id="3074" name="Picture 2">
            <a:extLst>
              <a:ext uri="{FF2B5EF4-FFF2-40B4-BE49-F238E27FC236}">
                <a16:creationId xmlns:a16="http://schemas.microsoft.com/office/drawing/2014/main" id="{25D65D30-034D-4DEE-0ED3-263C11D4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496" y="5435600"/>
            <a:ext cx="3052323" cy="4318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a:extLst>
              <a:ext uri="{FF2B5EF4-FFF2-40B4-BE49-F238E27FC236}">
                <a16:creationId xmlns:a16="http://schemas.microsoft.com/office/drawing/2014/main" id="{295D8A50-AE40-A452-CF26-101590A80884}"/>
              </a:ext>
            </a:extLst>
          </p:cNvPr>
          <p:cNvPicPr>
            <a:picLocks noChangeAspect="1"/>
          </p:cNvPicPr>
          <p:nvPr/>
        </p:nvPicPr>
        <p:blipFill rotWithShape="1">
          <a:blip r:embed="rId4"/>
          <a:srcRect l="28077" t="37607" r="32374" b="37783"/>
          <a:stretch/>
        </p:blipFill>
        <p:spPr bwMode="auto">
          <a:xfrm>
            <a:off x="997725" y="1233820"/>
            <a:ext cx="4615558" cy="16155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5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5" name="Rectangle 34">
            <a:extLst>
              <a:ext uri="{FF2B5EF4-FFF2-40B4-BE49-F238E27FC236}">
                <a16:creationId xmlns:a16="http://schemas.microsoft.com/office/drawing/2014/main" id="{06270CEA-40A5-07B7-66A0-E7E63D8154A0}"/>
              </a:ext>
            </a:extLst>
          </p:cNvPr>
          <p:cNvSpPr/>
          <p:nvPr/>
        </p:nvSpPr>
        <p:spPr>
          <a:xfrm>
            <a:off x="216427" y="4905946"/>
            <a:ext cx="6371304" cy="11101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curriculum continues to evolve. And we </a:t>
            </a: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it will perpetually change and be reshaped and remolded so that it reflects our ever-changing world and local community. Not only does our curriculum teach Resilience, Curiosity, Aspiration, Responsibility and Kindness, its very creation is derived through these five values.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8140C5D6-9287-B689-C722-AA8FEE29D318}"/>
              </a:ext>
            </a:extLst>
          </p:cNvPr>
          <p:cNvSpPr/>
          <p:nvPr/>
        </p:nvSpPr>
        <p:spPr>
          <a:xfrm>
            <a:off x="216427" y="7965660"/>
            <a:ext cx="6371304" cy="16223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impact is that everyone at our school is passionate about learning: our children experience high quality provision and our teachers grow pedagogy and passion for the content they teach.</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093720" algn="l"/>
              </a:tabLst>
            </a:pPr>
            <a:r>
              <a:rPr lang="en-US"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school with a clear vision and identity that has created our culture.</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91D3DDE1-62E8-FF50-01A3-7FBBFA531C4F}"/>
              </a:ext>
            </a:extLst>
          </p:cNvPr>
          <p:cNvSpPr/>
          <p:nvPr/>
        </p:nvSpPr>
        <p:spPr>
          <a:xfrm>
            <a:off x="216427" y="1333989"/>
            <a:ext cx="6371304" cy="198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Progression maps have been included in this folder. These maps help to track what is taught throughout the year, key objectives and signposts and assessment opportunities. </a:t>
            </a:r>
          </a:p>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particular folder is for tracking progression within Y5. Whole school progression maps are available for each subject (including a progression map for each of our 5 values) to show how we ensure children’s skills and knowledge develop well.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5">
            <a:extLst>
              <a:ext uri="{FF2B5EF4-FFF2-40B4-BE49-F238E27FC236}">
                <a16:creationId xmlns:a16="http://schemas.microsoft.com/office/drawing/2014/main" id="{EBD0A1B1-9E08-ED70-5C6C-800D82DDD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0" r="974"/>
          <a:stretch/>
        </p:blipFill>
        <p:spPr bwMode="auto">
          <a:xfrm>
            <a:off x="180450" y="3457087"/>
            <a:ext cx="6497097" cy="14456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wall, indoor, painting, picture frame&#10;&#10;Description automatically generated">
            <a:extLst>
              <a:ext uri="{FF2B5EF4-FFF2-40B4-BE49-F238E27FC236}">
                <a16:creationId xmlns:a16="http://schemas.microsoft.com/office/drawing/2014/main" id="{B2293240-2867-F2AF-E550-745C3D2CBF1B}"/>
              </a:ext>
            </a:extLst>
          </p:cNvPr>
          <p:cNvPicPr>
            <a:picLocks noChangeAspect="1"/>
          </p:cNvPicPr>
          <p:nvPr/>
        </p:nvPicPr>
        <p:blipFill rotWithShape="1">
          <a:blip r:embed="rId4">
            <a:extLst>
              <a:ext uri="{28A0092B-C50C-407E-A947-70E740481C1C}">
                <a14:useLocalDpi xmlns:a14="http://schemas.microsoft.com/office/drawing/2010/main" val="0"/>
              </a:ext>
            </a:extLst>
          </a:blip>
          <a:srcRect l="1" t="7008" r="512" b="7692"/>
          <a:stretch/>
        </p:blipFill>
        <p:spPr bwMode="auto">
          <a:xfrm>
            <a:off x="989336" y="6131115"/>
            <a:ext cx="4879323" cy="1622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139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5" name="Rectangle 14">
            <a:extLst>
              <a:ext uri="{FF2B5EF4-FFF2-40B4-BE49-F238E27FC236}">
                <a16:creationId xmlns:a16="http://schemas.microsoft.com/office/drawing/2014/main" id="{5FE56D78-E3CA-86A0-11AD-28F4EF9FBC98}"/>
              </a:ext>
            </a:extLst>
          </p:cNvPr>
          <p:cNvSpPr/>
          <p:nvPr/>
        </p:nvSpPr>
        <p:spPr>
          <a:xfrm>
            <a:off x="196426" y="1284550"/>
            <a:ext cx="1699214" cy="30460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Curiosity</a:t>
            </a:r>
            <a:endParaRPr lang="en-GB" sz="1200" dirty="0">
              <a:solidFill>
                <a:srgbClr val="000000"/>
              </a:solidFill>
            </a:endParaRPr>
          </a:p>
        </p:txBody>
      </p:sp>
      <p:sp>
        <p:nvSpPr>
          <p:cNvPr id="28" name="Rectangle 27">
            <a:extLst>
              <a:ext uri="{FF2B5EF4-FFF2-40B4-BE49-F238E27FC236}">
                <a16:creationId xmlns:a16="http://schemas.microsoft.com/office/drawing/2014/main" id="{96E7E60F-D4C2-B4FA-42DC-DB8B19EA7C7D}"/>
              </a:ext>
            </a:extLst>
          </p:cNvPr>
          <p:cNvSpPr/>
          <p:nvPr/>
        </p:nvSpPr>
        <p:spPr>
          <a:xfrm>
            <a:off x="2064219" y="5778528"/>
            <a:ext cx="4609353" cy="32999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000000"/>
                </a:solidFill>
                <a:effectLst/>
                <a:ea typeface="Calibri" panose="020F0502020204030204" pitchFamily="34" charset="0"/>
                <a:cs typeface="Times New Roman" panose="02020603050405020304" pitchFamily="18" charset="0"/>
              </a:rPr>
              <a:t>Curiosity is an inspiring journey to enrich imagination and find that there is no wrong way… just a different way.</a:t>
            </a:r>
            <a:endParaRPr lang="en-GB" sz="1600" dirty="0">
              <a:effectLst/>
              <a:ea typeface="Calibri" panose="020F0502020204030204" pitchFamily="34" charset="0"/>
              <a:cs typeface="Times New Roman" panose="02020603050405020304" pitchFamily="18" charset="0"/>
            </a:endParaRPr>
          </a:p>
          <a:p>
            <a:pPr algn="just"/>
            <a:r>
              <a:rPr lang="en-GB" sz="1600" spc="45" dirty="0">
                <a:solidFill>
                  <a:srgbClr val="000000"/>
                </a:solidFill>
                <a:effectLst/>
                <a:ea typeface="Calibri" panose="020F0502020204030204" pitchFamily="34" charset="0"/>
                <a:cs typeface="Arial" panose="020B0604020202020204" pitchFamily="34" charset="0"/>
              </a:rPr>
              <a:t>What makes children </a:t>
            </a:r>
            <a:r>
              <a:rPr lang="en-GB" sz="1600" i="1" spc="45" dirty="0">
                <a:solidFill>
                  <a:srgbClr val="000000"/>
                </a:solidFill>
                <a:effectLst/>
                <a:ea typeface="Calibri" panose="020F0502020204030204" pitchFamily="34" charset="0"/>
                <a:cs typeface="Arial" panose="020B0604020202020204" pitchFamily="34" charset="0"/>
              </a:rPr>
              <a:t>want</a:t>
            </a:r>
            <a:r>
              <a:rPr lang="en-GB" sz="1600" spc="45" dirty="0">
                <a:solidFill>
                  <a:srgbClr val="000000"/>
                </a:solidFill>
                <a:effectLst/>
                <a:ea typeface="Calibri" panose="020F0502020204030204" pitchFamily="34" charset="0"/>
                <a:cs typeface="Arial" panose="020B0604020202020204" pitchFamily="34" charset="0"/>
              </a:rPr>
              <a:t> to learn? We believe it's the joy of exploration - a hidden force that drives learning, critical thinking, and reasoning. We call this ability </a:t>
            </a:r>
            <a:r>
              <a:rPr lang="en-GB" sz="1600" b="1" spc="45" dirty="0">
                <a:solidFill>
                  <a:srgbClr val="000000"/>
                </a:solidFill>
                <a:effectLst/>
                <a:ea typeface="Calibri" panose="020F0502020204030204" pitchFamily="34" charset="0"/>
                <a:cs typeface="Arial" panose="020B0604020202020204" pitchFamily="34" charset="0"/>
              </a:rPr>
              <a:t>curiosity</a:t>
            </a:r>
            <a:r>
              <a:rPr lang="en-GB" sz="1600" spc="45" dirty="0">
                <a:solidFill>
                  <a:srgbClr val="000000"/>
                </a:solidFill>
                <a:effectLst/>
                <a:ea typeface="Calibri" panose="020F0502020204030204" pitchFamily="34" charset="0"/>
                <a:cs typeface="Arial" panose="020B0604020202020204" pitchFamily="34" charset="0"/>
              </a:rPr>
              <a:t>, and we recognise it in children when we see them exploring their environment, devouring books and information, asking questions, investigating concepts, manipulating data, searching for meaning, connecting with people and nature, and seeking new learning experiences.</a:t>
            </a:r>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F258A3F-E31F-17C2-69C1-EC4ADD3D280C}"/>
              </a:ext>
            </a:extLst>
          </p:cNvPr>
          <p:cNvSpPr txBox="1"/>
          <p:nvPr/>
        </p:nvSpPr>
        <p:spPr>
          <a:xfrm>
            <a:off x="172700" y="9107519"/>
            <a:ext cx="6858000" cy="646331"/>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The important thing is not to stop questioning.</a:t>
            </a:r>
            <a:r>
              <a:rPr lang="en-GB" sz="1800" dirty="0">
                <a:solidFill>
                  <a:srgbClr val="202124"/>
                </a:solidFill>
                <a:effectLst/>
                <a:latin typeface="Calibri" panose="020F0502020204030204" pitchFamily="34" charset="0"/>
                <a:ea typeface="Times New Roman" panose="02020603050405020304" pitchFamily="18" charset="0"/>
              </a:rPr>
              <a:t> </a:t>
            </a:r>
            <a:r>
              <a:rPr lang="en-GB" sz="1800" dirty="0">
                <a:solidFill>
                  <a:srgbClr val="040C28"/>
                </a:solidFill>
                <a:effectLst/>
                <a:latin typeface="Calibri" panose="020F0502020204030204" pitchFamily="34" charset="0"/>
                <a:ea typeface="Times New Roman" panose="02020603050405020304" pitchFamily="18" charset="0"/>
              </a:rPr>
              <a:t>Curiosity has its own reason for existing</a:t>
            </a:r>
            <a:r>
              <a:rPr lang="en-GB" sz="1800" dirty="0">
                <a:solidFill>
                  <a:srgbClr val="202124"/>
                </a:solidFill>
                <a:effectLst/>
                <a:latin typeface="Calibri" panose="020F0502020204030204" pitchFamily="34" charset="0"/>
                <a:ea typeface="Times New Roman" panose="02020603050405020304" pitchFamily="18" charset="0"/>
              </a:rPr>
              <a:t>.” (Albert Einstein)</a:t>
            </a:r>
            <a:endParaRPr lang="en-GB" sz="1050" dirty="0">
              <a:effectLst/>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FDAF126E-0D73-BF02-4EF7-FCAE13310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92" r="6672" b="12024"/>
          <a:stretch/>
        </p:blipFill>
        <p:spPr bwMode="auto">
          <a:xfrm>
            <a:off x="191189" y="5779216"/>
            <a:ext cx="1813135" cy="3299259"/>
          </a:xfrm>
          <a:prstGeom prst="rect">
            <a:avLst/>
          </a:prstGeom>
          <a:noFill/>
          <a:ln>
            <a:noFill/>
          </a:ln>
        </p:spPr>
      </p:pic>
      <p:pic>
        <p:nvPicPr>
          <p:cNvPr id="5" name="Picture 4">
            <a:extLst>
              <a:ext uri="{FF2B5EF4-FFF2-40B4-BE49-F238E27FC236}">
                <a16:creationId xmlns:a16="http://schemas.microsoft.com/office/drawing/2014/main" id="{DBF05169-DC17-2BDF-DAFD-8A4B6A2C9A4B}"/>
              </a:ext>
            </a:extLst>
          </p:cNvPr>
          <p:cNvPicPr>
            <a:picLocks noChangeAspect="1"/>
          </p:cNvPicPr>
          <p:nvPr/>
        </p:nvPicPr>
        <p:blipFill>
          <a:blip r:embed="rId4"/>
          <a:stretch>
            <a:fillRect/>
          </a:stretch>
        </p:blipFill>
        <p:spPr>
          <a:xfrm>
            <a:off x="165903" y="1728207"/>
            <a:ext cx="1760260" cy="2287726"/>
          </a:xfrm>
          <a:prstGeom prst="rect">
            <a:avLst/>
          </a:prstGeom>
        </p:spPr>
      </p:pic>
      <p:sp>
        <p:nvSpPr>
          <p:cNvPr id="6" name="Rectangle 5">
            <a:extLst>
              <a:ext uri="{FF2B5EF4-FFF2-40B4-BE49-F238E27FC236}">
                <a16:creationId xmlns:a16="http://schemas.microsoft.com/office/drawing/2014/main" id="{D8A539C9-31D3-73CB-B902-A17FD83E5FFE}"/>
              </a:ext>
            </a:extLst>
          </p:cNvPr>
          <p:cNvSpPr/>
          <p:nvPr/>
        </p:nvSpPr>
        <p:spPr>
          <a:xfrm>
            <a:off x="172700" y="4532329"/>
            <a:ext cx="6388694" cy="99766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Which character in The Chronicles of Narnia shows the most curiosity? </a:t>
            </a:r>
          </a:p>
          <a:p>
            <a:r>
              <a:rPr lang="en-GB" sz="1400" dirty="0">
                <a:solidFill>
                  <a:schemeClr val="tx1"/>
                </a:solidFill>
              </a:rPr>
              <a:t>When Lucy enters the wardrobe for the first time, she steps on snow. Prove that this is impossible.</a:t>
            </a:r>
          </a:p>
        </p:txBody>
      </p:sp>
      <p:sp>
        <p:nvSpPr>
          <p:cNvPr id="7" name="TextBox 6">
            <a:extLst>
              <a:ext uri="{FF2B5EF4-FFF2-40B4-BE49-F238E27FC236}">
                <a16:creationId xmlns:a16="http://schemas.microsoft.com/office/drawing/2014/main" id="{A84BBEE0-C4C7-43B4-09B7-3E4D4D23BC79}"/>
              </a:ext>
            </a:extLst>
          </p:cNvPr>
          <p:cNvSpPr txBox="1"/>
          <p:nvPr/>
        </p:nvSpPr>
        <p:spPr>
          <a:xfrm>
            <a:off x="1980157" y="1224598"/>
            <a:ext cx="4777476" cy="3293209"/>
          </a:xfrm>
          <a:prstGeom prst="rect">
            <a:avLst/>
          </a:prstGeom>
          <a:noFill/>
        </p:spPr>
        <p:txBody>
          <a:bodyPr wrap="square">
            <a:spAutoFit/>
          </a:bodyPr>
          <a:lstStyle/>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begin to use independent research to satisfy my own curiosity.</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use the internet to create a key word search to find answers to my own questions.</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recognise when a source is unreliable, particularly when researching using the internet. I am curious but wary of internet sources.</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begin to identify gaps and/or misconceptions in my own learning.</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am starting to critically support others by identifying misconceptions in other’s learning.</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The more I know about something, the more I want to find out.</a:t>
            </a:r>
          </a:p>
        </p:txBody>
      </p:sp>
    </p:spTree>
    <p:extLst>
      <p:ext uri="{BB962C8B-B14F-4D97-AF65-F5344CB8AC3E}">
        <p14:creationId xmlns:p14="http://schemas.microsoft.com/office/powerpoint/2010/main" val="12777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4" name="Rectangle 23">
            <a:extLst>
              <a:ext uri="{FF2B5EF4-FFF2-40B4-BE49-F238E27FC236}">
                <a16:creationId xmlns:a16="http://schemas.microsoft.com/office/drawing/2014/main" id="{D2EA7DEA-1785-A113-ECD1-0DD1978E2290}"/>
              </a:ext>
            </a:extLst>
          </p:cNvPr>
          <p:cNvSpPr/>
          <p:nvPr/>
        </p:nvSpPr>
        <p:spPr>
          <a:xfrm>
            <a:off x="163997" y="6774070"/>
            <a:ext cx="1455156"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Resilience</a:t>
            </a:r>
          </a:p>
        </p:txBody>
      </p:sp>
      <p:sp>
        <p:nvSpPr>
          <p:cNvPr id="3" name="Rectangle 2">
            <a:extLst>
              <a:ext uri="{FF2B5EF4-FFF2-40B4-BE49-F238E27FC236}">
                <a16:creationId xmlns:a16="http://schemas.microsoft.com/office/drawing/2014/main" id="{85E2A1C0-15D2-E458-C404-F2EA31E661E1}"/>
              </a:ext>
            </a:extLst>
          </p:cNvPr>
          <p:cNvSpPr/>
          <p:nvPr/>
        </p:nvSpPr>
        <p:spPr>
          <a:xfrm>
            <a:off x="2086043" y="1364592"/>
            <a:ext cx="4594947" cy="3020756"/>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Resilience supports us to work through challenges. Having resilience means that when we face a challenge, we use our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inner voice</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our body to overcome it. To thrive,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are shown how to make the transition from the negative, “I can’t,” to the proactive, “How can I?” To do this, we support children to think about their own thinking (metacognition), to talk about their mental well-being and articulate their feelings towards a challenge and adapt their growth mindset. Reflecting on our own thoughts is how we gain insight into our feelings, needs, and behaviours — and how we learn, manage, and adapt to new experiences, challenges, and emotional set backs. We aim for all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to grow in resilience so that they are prepared for life beyond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812480EF-9813-1611-784E-4EDB03F5F1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17" y="1364592"/>
            <a:ext cx="1787559" cy="3020756"/>
          </a:xfrm>
          <a:prstGeom prst="rect">
            <a:avLst/>
          </a:prstGeom>
          <a:noFill/>
          <a:ln>
            <a:noFill/>
          </a:ln>
        </p:spPr>
      </p:pic>
      <p:sp>
        <p:nvSpPr>
          <p:cNvPr id="6" name="TextBox 5">
            <a:extLst>
              <a:ext uri="{FF2B5EF4-FFF2-40B4-BE49-F238E27FC236}">
                <a16:creationId xmlns:a16="http://schemas.microsoft.com/office/drawing/2014/main" id="{504CEA9F-8845-885D-7B34-4451058A9C51}"/>
              </a:ext>
            </a:extLst>
          </p:cNvPr>
          <p:cNvSpPr txBox="1"/>
          <p:nvPr/>
        </p:nvSpPr>
        <p:spPr>
          <a:xfrm>
            <a:off x="123157" y="4604804"/>
            <a:ext cx="6557833" cy="523220"/>
          </a:xfrm>
          <a:prstGeom prst="rect">
            <a:avLst/>
          </a:prstGeom>
          <a:noFill/>
        </p:spPr>
        <p:txBody>
          <a:bodyPr wrap="square">
            <a:spAutoFit/>
          </a:bodyPr>
          <a:lstStyle/>
          <a:p>
            <a:pPr fontAlgn="t"/>
            <a:r>
              <a:rPr lang="en-GB" sz="1400" dirty="0">
                <a:solidFill>
                  <a:srgbClr val="040C28"/>
                </a:solidFill>
                <a:effectLst/>
                <a:latin typeface="Calibri" panose="020F0502020204030204" pitchFamily="34" charset="0"/>
                <a:ea typeface="Times New Roman" panose="02020603050405020304" pitchFamily="18" charset="0"/>
              </a:rPr>
              <a:t>“You are braver than you believe, stronger than you seem, and smarter than you think</a:t>
            </a:r>
            <a:r>
              <a:rPr lang="en-GB" sz="1400" dirty="0">
                <a:solidFill>
                  <a:srgbClr val="202124"/>
                </a:solidFill>
                <a:effectLst/>
                <a:latin typeface="Calibri" panose="020F0502020204030204" pitchFamily="34" charset="0"/>
                <a:ea typeface="Times New Roman" panose="02020603050405020304" pitchFamily="18" charset="0"/>
              </a:rPr>
              <a:t>.” (A.A. Milne)</a:t>
            </a:r>
            <a:endParaRPr lang="en-GB" sz="9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ECE02422-AE82-2DA9-13A8-0C5AD5D97058}"/>
              </a:ext>
            </a:extLst>
          </p:cNvPr>
          <p:cNvPicPr>
            <a:picLocks noChangeAspect="1"/>
          </p:cNvPicPr>
          <p:nvPr/>
        </p:nvPicPr>
        <p:blipFill>
          <a:blip r:embed="rId4"/>
          <a:stretch>
            <a:fillRect/>
          </a:stretch>
        </p:blipFill>
        <p:spPr>
          <a:xfrm>
            <a:off x="205807" y="7535446"/>
            <a:ext cx="1371536" cy="2011924"/>
          </a:xfrm>
          <a:prstGeom prst="rect">
            <a:avLst/>
          </a:prstGeom>
          <a:ln>
            <a:solidFill>
              <a:schemeClr val="bg1"/>
            </a:solidFill>
          </a:ln>
        </p:spPr>
      </p:pic>
      <p:sp>
        <p:nvSpPr>
          <p:cNvPr id="8" name="TextBox 7">
            <a:extLst>
              <a:ext uri="{FF2B5EF4-FFF2-40B4-BE49-F238E27FC236}">
                <a16:creationId xmlns:a16="http://schemas.microsoft.com/office/drawing/2014/main" id="{DFE661DA-437D-E16B-781C-9A6BBBD81934}"/>
              </a:ext>
            </a:extLst>
          </p:cNvPr>
          <p:cNvSpPr txBox="1"/>
          <p:nvPr/>
        </p:nvSpPr>
        <p:spPr>
          <a:xfrm>
            <a:off x="1752975" y="5130338"/>
            <a:ext cx="4674637" cy="3046988"/>
          </a:xfrm>
          <a:prstGeom prst="rect">
            <a:avLst/>
          </a:prstGeom>
          <a:noFill/>
        </p:spPr>
        <p:txBody>
          <a:bodyPr wrap="square">
            <a:spAutoFit/>
          </a:bodyPr>
          <a:lstStyle/>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exploit the mistakes of others as a springboard for further learning. I can assess when the mistake was made and relate this to my own learning.</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show social resilience in and outside of school, including using social media responsibly.</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am aware of individual identity and that different people have a different level of resilience to me.</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am developing confidence to be different.</a:t>
            </a:r>
          </a:p>
          <a:p>
            <a:pPr marL="285750" indent="-28575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rPr>
              <a:t>I am aware of how much pressure, knowing when to stop and I can apply myself and independently challenge myself by taking myself out of my comfort zone.</a:t>
            </a:r>
            <a:endParaRPr lang="en-GB" sz="1600" dirty="0"/>
          </a:p>
        </p:txBody>
      </p:sp>
      <p:sp>
        <p:nvSpPr>
          <p:cNvPr id="9" name="Rectangle 8">
            <a:extLst>
              <a:ext uri="{FF2B5EF4-FFF2-40B4-BE49-F238E27FC236}">
                <a16:creationId xmlns:a16="http://schemas.microsoft.com/office/drawing/2014/main" id="{916CA1D2-8C4D-3621-7A4E-069FBFF3186B}"/>
              </a:ext>
            </a:extLst>
          </p:cNvPr>
          <p:cNvSpPr/>
          <p:nvPr/>
        </p:nvSpPr>
        <p:spPr>
          <a:xfrm>
            <a:off x="1641159" y="8312062"/>
            <a:ext cx="4898270" cy="1211142"/>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Rank the characters in Who Let the Gods Out by their level of resilience. Is their level of resilience changed by the events in the book? In your own family, who is the most resilient and why? What characteristics does a resilient person have?</a:t>
            </a:r>
          </a:p>
        </p:txBody>
      </p:sp>
    </p:spTree>
    <p:extLst>
      <p:ext uri="{BB962C8B-B14F-4D97-AF65-F5344CB8AC3E}">
        <p14:creationId xmlns:p14="http://schemas.microsoft.com/office/powerpoint/2010/main" val="30463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4551D1BE-02C8-FA14-06AB-ED71C056B613}"/>
              </a:ext>
            </a:extLst>
          </p:cNvPr>
          <p:cNvSpPr/>
          <p:nvPr/>
        </p:nvSpPr>
        <p:spPr>
          <a:xfrm>
            <a:off x="146289" y="1233937"/>
            <a:ext cx="2336800" cy="578984"/>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Responsibility</a:t>
            </a:r>
          </a:p>
        </p:txBody>
      </p:sp>
      <p:sp>
        <p:nvSpPr>
          <p:cNvPr id="6" name="Rectangle 5">
            <a:extLst>
              <a:ext uri="{FF2B5EF4-FFF2-40B4-BE49-F238E27FC236}">
                <a16:creationId xmlns:a16="http://schemas.microsoft.com/office/drawing/2014/main" id="{460C3F21-8E31-E854-C1C9-C9E81A0110B7}"/>
              </a:ext>
            </a:extLst>
          </p:cNvPr>
          <p:cNvSpPr/>
          <p:nvPr/>
        </p:nvSpPr>
        <p:spPr>
          <a:xfrm>
            <a:off x="2654300" y="1233937"/>
            <a:ext cx="3993642" cy="3144284"/>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a:solidFill>
                  <a:srgbClr val="000000"/>
                </a:solidFill>
                <a:effectLst/>
                <a:ea typeface="Calibri" panose="020F0502020204030204" pitchFamily="34" charset="0"/>
                <a:cs typeface="Times New Roman" panose="02020603050405020304" pitchFamily="18" charset="0"/>
              </a:rPr>
              <a:t>Responsibility</a:t>
            </a:r>
            <a:r>
              <a:rPr lang="en-GB" sz="1400" dirty="0">
                <a:solidFill>
                  <a:srgbClr val="000000"/>
                </a:solidFill>
                <a:effectLst/>
                <a:ea typeface="Calibri" panose="020F0502020204030204" pitchFamily="34" charset="0"/>
                <a:cs typeface="Times New Roman" panose="02020603050405020304" pitchFamily="18" charset="0"/>
              </a:rPr>
              <a:t> is doing the things we are expected to do and accepting the consequences (results) of your actions </a:t>
            </a:r>
            <a:endParaRPr lang="en-GB" sz="1400" dirty="0">
              <a:effectLst/>
              <a:ea typeface="Calibri" panose="020F0502020204030204" pitchFamily="34" charset="0"/>
              <a:cs typeface="Times New Roman" panose="02020603050405020304" pitchFamily="18" charset="0"/>
            </a:endParaRPr>
          </a:p>
          <a:p>
            <a:pPr algn="just"/>
            <a:r>
              <a:rPr lang="en-GB" sz="1400" dirty="0">
                <a:solidFill>
                  <a:srgbClr val="000000"/>
                </a:solidFill>
                <a:effectLst/>
                <a:ea typeface="Calibri" panose="020F0502020204030204" pitchFamily="34" charset="0"/>
                <a:cs typeface="Times New Roman" panose="02020603050405020304" pitchFamily="18" charset="0"/>
              </a:rPr>
              <a:t>We have a few different ways that we talk about responsibility at our school. There’s being responsible, taking responsibility, acting responsibly, and having responsibilities. They are all related to doing the things we are supposed to do, and accepting the positive or negative outcome of our actions. We are responsible for ourselves, our responses, our relationships, our mistakes, our education and careers, our health and well-being. But our overarching goal is to teach the pupils at </a:t>
            </a:r>
            <a:r>
              <a:rPr lang="en-GB" sz="1400" dirty="0" err="1">
                <a:solidFill>
                  <a:srgbClr val="000000"/>
                </a:solidFill>
                <a:effectLst/>
                <a:ea typeface="Calibri" panose="020F0502020204030204" pitchFamily="34" charset="0"/>
                <a:cs typeface="Times New Roman" panose="02020603050405020304" pitchFamily="18" charset="0"/>
              </a:rPr>
              <a:t>Muscliff</a:t>
            </a:r>
            <a:r>
              <a:rPr lang="en-GB" sz="1400" dirty="0">
                <a:solidFill>
                  <a:srgbClr val="000000"/>
                </a:solidFill>
                <a:effectLst/>
                <a:ea typeface="Calibri" panose="020F0502020204030204" pitchFamily="34" charset="0"/>
                <a:cs typeface="Times New Roman" panose="02020603050405020304" pitchFamily="18" charset="0"/>
              </a:rPr>
              <a:t> to be responsible for themselves. </a:t>
            </a:r>
            <a:endParaRPr lang="en-GB" sz="1400" dirty="0">
              <a:effectLst/>
              <a:ea typeface="Calibri" panose="020F0502020204030204" pitchFamily="34" charset="0"/>
              <a:cs typeface="Times New Roman" panose="02020603050405020304" pitchFamily="18" charset="0"/>
            </a:endParaRPr>
          </a:p>
        </p:txBody>
      </p:sp>
      <p:pic>
        <p:nvPicPr>
          <p:cNvPr id="8" name="Picture 7" descr="A picture containing text, indoor&#10;&#10;Description automatically generated">
            <a:extLst>
              <a:ext uri="{FF2B5EF4-FFF2-40B4-BE49-F238E27FC236}">
                <a16:creationId xmlns:a16="http://schemas.microsoft.com/office/drawing/2014/main" id="{DB8CB999-7718-869B-E973-6A1A1DE16120}"/>
              </a:ext>
            </a:extLst>
          </p:cNvPr>
          <p:cNvPicPr>
            <a:picLocks noChangeAspect="1"/>
          </p:cNvPicPr>
          <p:nvPr/>
        </p:nvPicPr>
        <p:blipFill rotWithShape="1">
          <a:blip r:embed="rId3">
            <a:extLst>
              <a:ext uri="{28A0092B-C50C-407E-A947-70E740481C1C}">
                <a14:useLocalDpi xmlns:a14="http://schemas.microsoft.com/office/drawing/2010/main" val="0"/>
              </a:ext>
            </a:extLst>
          </a:blip>
          <a:srcRect l="27180" t="20769" r="37949" b="56731"/>
          <a:stretch/>
        </p:blipFill>
        <p:spPr bwMode="auto">
          <a:xfrm>
            <a:off x="176134" y="1943523"/>
            <a:ext cx="2326811" cy="2001648"/>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C799641-7921-5848-ECF9-A848AF61A3A2}"/>
              </a:ext>
            </a:extLst>
          </p:cNvPr>
          <p:cNvSpPr txBox="1"/>
          <p:nvPr/>
        </p:nvSpPr>
        <p:spPr>
          <a:xfrm>
            <a:off x="112634" y="4059359"/>
            <a:ext cx="2654300" cy="461665"/>
          </a:xfrm>
          <a:prstGeom prst="rect">
            <a:avLst/>
          </a:prstGeom>
          <a:noFill/>
        </p:spPr>
        <p:txBody>
          <a:bodyPr wrap="square">
            <a:spAutoFit/>
          </a:bodyPr>
          <a:lstStyle/>
          <a:p>
            <a:r>
              <a:rPr lang="en-US" sz="1200" dirty="0">
                <a:solidFill>
                  <a:srgbClr val="202124"/>
                </a:solidFill>
                <a:effectLst/>
                <a:latin typeface="Calibri" panose="020F0502020204030204" pitchFamily="34" charset="0"/>
                <a:ea typeface="Calibri" panose="020F0502020204030204" pitchFamily="34" charset="0"/>
              </a:rPr>
              <a:t>"</a:t>
            </a:r>
            <a:r>
              <a:rPr lang="en-US" sz="1200" b="1" dirty="0">
                <a:solidFill>
                  <a:srgbClr val="202124"/>
                </a:solidFill>
                <a:effectLst/>
                <a:latin typeface="Calibri" panose="020F0502020204030204" pitchFamily="34" charset="0"/>
                <a:ea typeface="Calibri" panose="020F0502020204030204" pitchFamily="34" charset="0"/>
              </a:rPr>
              <a:t>You are never too small to make a difference</a:t>
            </a:r>
            <a:r>
              <a:rPr lang="en-US" sz="1200" dirty="0">
                <a:solidFill>
                  <a:srgbClr val="202124"/>
                </a:solidFill>
                <a:effectLst/>
                <a:latin typeface="Calibri" panose="020F0502020204030204" pitchFamily="34" charset="0"/>
                <a:ea typeface="Calibri" panose="020F0502020204030204" pitchFamily="34" charset="0"/>
              </a:rPr>
              <a:t>." Greta Thunberg</a:t>
            </a:r>
            <a:endParaRPr lang="en-GB" sz="1200" dirty="0"/>
          </a:p>
        </p:txBody>
      </p:sp>
      <p:pic>
        <p:nvPicPr>
          <p:cNvPr id="11" name="Picture 10">
            <a:extLst>
              <a:ext uri="{FF2B5EF4-FFF2-40B4-BE49-F238E27FC236}">
                <a16:creationId xmlns:a16="http://schemas.microsoft.com/office/drawing/2014/main" id="{E90BA984-9592-FFD2-E864-95B08AB7A626}"/>
              </a:ext>
            </a:extLst>
          </p:cNvPr>
          <p:cNvPicPr>
            <a:picLocks noChangeAspect="1"/>
          </p:cNvPicPr>
          <p:nvPr/>
        </p:nvPicPr>
        <p:blipFill>
          <a:blip r:embed="rId4"/>
          <a:stretch>
            <a:fillRect/>
          </a:stretch>
        </p:blipFill>
        <p:spPr>
          <a:xfrm>
            <a:off x="419744" y="4799328"/>
            <a:ext cx="1585605" cy="2316951"/>
          </a:xfrm>
          <a:prstGeom prst="rect">
            <a:avLst/>
          </a:prstGeom>
        </p:spPr>
      </p:pic>
      <p:sp>
        <p:nvSpPr>
          <p:cNvPr id="12" name="TextBox 11">
            <a:extLst>
              <a:ext uri="{FF2B5EF4-FFF2-40B4-BE49-F238E27FC236}">
                <a16:creationId xmlns:a16="http://schemas.microsoft.com/office/drawing/2014/main" id="{9E264920-988F-A205-26AA-FD63AF8BD147}"/>
              </a:ext>
            </a:extLst>
          </p:cNvPr>
          <p:cNvSpPr txBox="1"/>
          <p:nvPr/>
        </p:nvSpPr>
        <p:spPr>
          <a:xfrm>
            <a:off x="2005349" y="4677972"/>
            <a:ext cx="4693782" cy="3893374"/>
          </a:xfrm>
          <a:prstGeom prst="rect">
            <a:avLst/>
          </a:prstGeom>
          <a:noFill/>
        </p:spPr>
        <p:txBody>
          <a:bodyPr wrap="square">
            <a:spAutoFit/>
          </a:bodyPr>
          <a:lstStyle/>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fully understand Ready, Respectful, Safe and I understand that our school rules emulate the rules of society.</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Homework is my responsibility.</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accept and understand consequences with growing maturity. </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can change for swimming and manage my belongings.</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manage my feelings and can deal with complex emotions through puberty</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can walk home/ cross roads/ and have stranger awareness</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am aware of peer pressure and what this means.</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Mental health –I begin to understand when help is needed.</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show sportsmanship at break time – football.</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am a role model for my buddy in YR.</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set an example with uniform by wearing a tie.</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ask questions about current affairs, </a:t>
            </a:r>
            <a:r>
              <a:rPr lang="en-GB" sz="1300" dirty="0" err="1">
                <a:effectLst/>
                <a:ea typeface="Calibri" panose="020F0502020204030204" pitchFamily="34" charset="0"/>
                <a:cs typeface="Times New Roman" panose="02020603050405020304" pitchFamily="18" charset="0"/>
              </a:rPr>
              <a:t>e.g</a:t>
            </a:r>
            <a:r>
              <a:rPr lang="en-GB" sz="1300" dirty="0">
                <a:effectLst/>
                <a:ea typeface="Calibri" panose="020F0502020204030204" pitchFamily="34" charset="0"/>
                <a:cs typeface="Times New Roman" panose="02020603050405020304" pitchFamily="18" charset="0"/>
              </a:rPr>
              <a:t> Newsround</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Safeguarding – I know when to tell a teacher if I have a concern about a friend.</a:t>
            </a:r>
          </a:p>
          <a:p>
            <a:pPr marL="342900" lvl="0" indent="-342900">
              <a:buFont typeface="Symbol" panose="05050102010706020507" pitchFamily="18" charset="2"/>
              <a:buChar char=""/>
            </a:pPr>
            <a:r>
              <a:rPr lang="en-GB" sz="1300" dirty="0">
                <a:effectLst/>
                <a:ea typeface="Calibri" panose="020F0502020204030204" pitchFamily="34" charset="0"/>
                <a:cs typeface="Times New Roman" panose="02020603050405020304" pitchFamily="18" charset="0"/>
              </a:rPr>
              <a:t>I am honest and open on subjects such as e-safety: YouTube, online gaming, social media.</a:t>
            </a:r>
          </a:p>
        </p:txBody>
      </p:sp>
      <p:sp>
        <p:nvSpPr>
          <p:cNvPr id="14" name="Rectangle 13">
            <a:extLst>
              <a:ext uri="{FF2B5EF4-FFF2-40B4-BE49-F238E27FC236}">
                <a16:creationId xmlns:a16="http://schemas.microsoft.com/office/drawing/2014/main" id="{594568B5-393B-DA80-C2CB-63773D0C15CF}"/>
              </a:ext>
            </a:extLst>
          </p:cNvPr>
          <p:cNvSpPr/>
          <p:nvPr/>
        </p:nvSpPr>
        <p:spPr>
          <a:xfrm>
            <a:off x="232738" y="8551242"/>
            <a:ext cx="6392524" cy="1054465"/>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The Iron Man was responsible for stealing and destroying all the metal so he should accept the consequences of his actions. The people decided the punishment together and that punishment was right as the Iron Man broke the rules and laws. Do you agree?</a:t>
            </a:r>
          </a:p>
        </p:txBody>
      </p:sp>
    </p:spTree>
    <p:extLst>
      <p:ext uri="{BB962C8B-B14F-4D97-AF65-F5344CB8AC3E}">
        <p14:creationId xmlns:p14="http://schemas.microsoft.com/office/powerpoint/2010/main" val="2757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7B09F3AA-3EB4-CEBD-41A9-7FA88FD75727}"/>
              </a:ext>
            </a:extLst>
          </p:cNvPr>
          <p:cNvSpPr/>
          <p:nvPr/>
        </p:nvSpPr>
        <p:spPr>
          <a:xfrm>
            <a:off x="121018" y="1263928"/>
            <a:ext cx="1905803" cy="60292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Kindness</a:t>
            </a:r>
          </a:p>
        </p:txBody>
      </p:sp>
      <p:sp>
        <p:nvSpPr>
          <p:cNvPr id="6" name="Rectangle 5">
            <a:extLst>
              <a:ext uri="{FF2B5EF4-FFF2-40B4-BE49-F238E27FC236}">
                <a16:creationId xmlns:a16="http://schemas.microsoft.com/office/drawing/2014/main" id="{77D866D4-C044-1EE1-6F26-9D8B33187020}"/>
              </a:ext>
            </a:extLst>
          </p:cNvPr>
          <p:cNvSpPr/>
          <p:nvPr/>
        </p:nvSpPr>
        <p:spPr>
          <a:xfrm>
            <a:off x="2133600" y="1263927"/>
            <a:ext cx="4442666" cy="268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teach our children to choose kindness because it is the right choice to make... Kindness is the ability to understand how someone else is feeling or to understand the situation they are in. Kindness is at the root of all healthy relationships. It helps us know how our actions affect others, what actions are needed to be taken to be a good friend or teammate, and it helps us to understand more about the people and the world around us.</a:t>
            </a:r>
          </a:p>
        </p:txBody>
      </p:sp>
      <p:pic>
        <p:nvPicPr>
          <p:cNvPr id="15" name="Picture 14" descr="Diagram, shape, arrow&#10;&#10;Description automatically generated">
            <a:extLst>
              <a:ext uri="{FF2B5EF4-FFF2-40B4-BE49-F238E27FC236}">
                <a16:creationId xmlns:a16="http://schemas.microsoft.com/office/drawing/2014/main" id="{BEA6E6C1-D4ED-7592-483E-AEE6214D31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9" y="1924993"/>
            <a:ext cx="1905802" cy="2026942"/>
          </a:xfrm>
          <a:prstGeom prst="rect">
            <a:avLst/>
          </a:prstGeom>
          <a:noFill/>
          <a:ln>
            <a:noFill/>
          </a:ln>
        </p:spPr>
      </p:pic>
      <p:sp>
        <p:nvSpPr>
          <p:cNvPr id="18" name="TextBox 17">
            <a:extLst>
              <a:ext uri="{FF2B5EF4-FFF2-40B4-BE49-F238E27FC236}">
                <a16:creationId xmlns:a16="http://schemas.microsoft.com/office/drawing/2014/main" id="{BA83376A-54E0-245F-4D6C-49D9BAB1E1D8}"/>
              </a:ext>
            </a:extLst>
          </p:cNvPr>
          <p:cNvSpPr txBox="1"/>
          <p:nvPr/>
        </p:nvSpPr>
        <p:spPr>
          <a:xfrm>
            <a:off x="2548422" y="4236705"/>
            <a:ext cx="3429000" cy="923330"/>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No act of kindness, no matter how small, is ever wasted.</a:t>
            </a:r>
            <a:r>
              <a:rPr lang="en-GB" sz="1800" dirty="0">
                <a:solidFill>
                  <a:srgbClr val="202124"/>
                </a:solidFill>
                <a:effectLst/>
                <a:latin typeface="Calibri" panose="020F0502020204030204" pitchFamily="34" charset="0"/>
                <a:ea typeface="Times New Roman" panose="02020603050405020304" pitchFamily="18" charset="0"/>
              </a:rPr>
              <a:t>” (Aesop) </a:t>
            </a:r>
            <a:endParaRPr lang="en-GB" sz="105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3F30A2DA-D6D3-CA26-7DD1-1E96DC7D4305}"/>
              </a:ext>
            </a:extLst>
          </p:cNvPr>
          <p:cNvPicPr>
            <a:picLocks noChangeAspect="1"/>
          </p:cNvPicPr>
          <p:nvPr/>
        </p:nvPicPr>
        <p:blipFill>
          <a:blip r:embed="rId4"/>
          <a:stretch>
            <a:fillRect/>
          </a:stretch>
        </p:blipFill>
        <p:spPr>
          <a:xfrm>
            <a:off x="147075" y="4379555"/>
            <a:ext cx="1620735" cy="2224982"/>
          </a:xfrm>
          <a:prstGeom prst="rect">
            <a:avLst/>
          </a:prstGeom>
        </p:spPr>
      </p:pic>
      <p:sp>
        <p:nvSpPr>
          <p:cNvPr id="20" name="Rectangle 19">
            <a:extLst>
              <a:ext uri="{FF2B5EF4-FFF2-40B4-BE49-F238E27FC236}">
                <a16:creationId xmlns:a16="http://schemas.microsoft.com/office/drawing/2014/main" id="{3B78666E-C433-DA49-86A2-B712310ED973}"/>
              </a:ext>
            </a:extLst>
          </p:cNvPr>
          <p:cNvSpPr/>
          <p:nvPr/>
        </p:nvSpPr>
        <p:spPr>
          <a:xfrm>
            <a:off x="186833" y="7980814"/>
            <a:ext cx="3242167" cy="1747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Imagine that the children in Charlie and the Chocolate Factory shared their exciting news of finding a ticket on social media. How would Charlie’s WhatsApp messages look different to those from the other children?</a:t>
            </a:r>
          </a:p>
        </p:txBody>
      </p:sp>
      <p:sp>
        <p:nvSpPr>
          <p:cNvPr id="22" name="TextBox 21">
            <a:extLst>
              <a:ext uri="{FF2B5EF4-FFF2-40B4-BE49-F238E27FC236}">
                <a16:creationId xmlns:a16="http://schemas.microsoft.com/office/drawing/2014/main" id="{E6C16F0F-5752-279F-EC7D-DB160AB99C93}"/>
              </a:ext>
            </a:extLst>
          </p:cNvPr>
          <p:cNvSpPr txBox="1"/>
          <p:nvPr/>
        </p:nvSpPr>
        <p:spPr>
          <a:xfrm>
            <a:off x="1757969" y="5447040"/>
            <a:ext cx="5229062" cy="2246769"/>
          </a:xfrm>
          <a:prstGeom prst="rect">
            <a:avLst/>
          </a:prstGeom>
          <a:noFill/>
        </p:spPr>
        <p:txBody>
          <a:bodyPr wrap="square">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understand that kindness includes ‘virtual’ situations using social media.</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am a responsible buddy and show kindness to younger children.</a:t>
            </a: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reach out when it is less likely others will.</a:t>
            </a:r>
            <a:endParaRPr lang="en-GB" sz="1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am able to compliment someone else recognising it will make them feel good.</a:t>
            </a:r>
            <a:endParaRPr lang="en-GB" sz="1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am confident to initiate a conversation with grown-ups in school and ask how they are feeling when I greet them.</a:t>
            </a:r>
            <a:endParaRPr lang="en-GB" sz="1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rgbClr val="000000"/>
                </a:solidFill>
                <a:effectLst/>
                <a:ea typeface="Calibri" panose="020F0502020204030204" pitchFamily="34" charset="0"/>
                <a:cs typeface="Helvetica" panose="020B0604020202020204" pitchFamily="34" charset="0"/>
              </a:rPr>
              <a:t>I can share by putting others before myself.</a:t>
            </a:r>
            <a:endParaRPr lang="en-GB" sz="1400" dirty="0"/>
          </a:p>
        </p:txBody>
      </p:sp>
      <p:sp>
        <p:nvSpPr>
          <p:cNvPr id="23" name="Rectangle 22">
            <a:extLst>
              <a:ext uri="{FF2B5EF4-FFF2-40B4-BE49-F238E27FC236}">
                <a16:creationId xmlns:a16="http://schemas.microsoft.com/office/drawing/2014/main" id="{5F592FE5-FC40-BD45-9C00-D0F28CB493AD}"/>
              </a:ext>
            </a:extLst>
          </p:cNvPr>
          <p:cNvSpPr/>
          <p:nvPr/>
        </p:nvSpPr>
        <p:spPr>
          <a:xfrm>
            <a:off x="3769708" y="7940793"/>
            <a:ext cx="2584502" cy="1747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The important quote in Wonder is: “</a:t>
            </a:r>
            <a:r>
              <a:rPr lang="en-US" sz="1400" i="0" dirty="0">
                <a:solidFill>
                  <a:srgbClr val="202124"/>
                </a:solidFill>
                <a:effectLst/>
              </a:rPr>
              <a:t>If you have a choice between being right and being kind, choose kind.“</a:t>
            </a:r>
          </a:p>
          <a:p>
            <a:r>
              <a:rPr lang="en-US" sz="1400" dirty="0">
                <a:solidFill>
                  <a:srgbClr val="202124"/>
                </a:solidFill>
              </a:rPr>
              <a:t>Can you put Palacio’s words into your own words? What would this look like in your classroom?</a:t>
            </a:r>
            <a:endParaRPr lang="en-GB" sz="1400" dirty="0">
              <a:solidFill>
                <a:schemeClr val="tx1"/>
              </a:solidFill>
            </a:endParaRPr>
          </a:p>
        </p:txBody>
      </p:sp>
    </p:spTree>
    <p:extLst>
      <p:ext uri="{BB962C8B-B14F-4D97-AF65-F5344CB8AC3E}">
        <p14:creationId xmlns:p14="http://schemas.microsoft.com/office/powerpoint/2010/main" val="1743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7" name="Rectangle 16">
            <a:extLst>
              <a:ext uri="{FF2B5EF4-FFF2-40B4-BE49-F238E27FC236}">
                <a16:creationId xmlns:a16="http://schemas.microsoft.com/office/drawing/2014/main" id="{1709F65F-CC26-9B0A-EA43-2641F67A680C}"/>
              </a:ext>
            </a:extLst>
          </p:cNvPr>
          <p:cNvSpPr/>
          <p:nvPr/>
        </p:nvSpPr>
        <p:spPr>
          <a:xfrm>
            <a:off x="104220" y="5078646"/>
            <a:ext cx="1621200"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Aspiration</a:t>
            </a:r>
          </a:p>
        </p:txBody>
      </p:sp>
      <p:sp>
        <p:nvSpPr>
          <p:cNvPr id="6" name="Rectangle 5">
            <a:extLst>
              <a:ext uri="{FF2B5EF4-FFF2-40B4-BE49-F238E27FC236}">
                <a16:creationId xmlns:a16="http://schemas.microsoft.com/office/drawing/2014/main" id="{6995057E-E416-12E7-07AB-7DFF9B82B65E}"/>
              </a:ext>
            </a:extLst>
          </p:cNvPr>
          <p:cNvSpPr/>
          <p:nvPr/>
        </p:nvSpPr>
        <p:spPr>
          <a:xfrm>
            <a:off x="2260600" y="1348593"/>
            <a:ext cx="4357384" cy="366731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000000"/>
                </a:solidFill>
                <a:effectLst/>
                <a:ea typeface="Calibri" panose="020F0502020204030204" pitchFamily="34" charset="0"/>
                <a:cs typeface="Arial" panose="020B0604020202020204" pitchFamily="34" charset="0"/>
              </a:rPr>
              <a:t>The idea of </a:t>
            </a:r>
            <a:r>
              <a:rPr lang="en-GB" sz="1350" b="1" dirty="0">
                <a:solidFill>
                  <a:srgbClr val="000000"/>
                </a:solidFill>
                <a:effectLst/>
                <a:ea typeface="Calibri" panose="020F0502020204030204" pitchFamily="34" charset="0"/>
                <a:cs typeface="Arial" panose="020B0604020202020204" pitchFamily="34" charset="0"/>
              </a:rPr>
              <a:t>aspiration</a:t>
            </a:r>
            <a:r>
              <a:rPr lang="en-GB" sz="1350" dirty="0">
                <a:solidFill>
                  <a:srgbClr val="000000"/>
                </a:solidFill>
                <a:effectLst/>
                <a:ea typeface="Calibri" panose="020F0502020204030204" pitchFamily="34" charset="0"/>
                <a:cs typeface="Arial" panose="020B0604020202020204" pitchFamily="34" charset="0"/>
              </a:rPr>
              <a:t> has a positive, upward connotation. Our aspirations create powerful emotions and are deeply embedded within us;  they are aligned with our values, and the very core of who we are. It is important that we all aspire to be or to become something that is seen as better than what or where we currently are (the best version of ourself). We can have social aspirations, career aspirations, and personal aspirations.</a:t>
            </a:r>
          </a:p>
          <a:p>
            <a:r>
              <a:rPr lang="en-GB" sz="1350" dirty="0">
                <a:solidFill>
                  <a:srgbClr val="000000"/>
                </a:solidFill>
                <a:effectLst/>
                <a:ea typeface="Calibri" panose="020F0502020204030204" pitchFamily="34" charset="0"/>
                <a:cs typeface="Arial" panose="020B0604020202020204" pitchFamily="34" charset="0"/>
              </a:rPr>
              <a:t>These days, children spend more time online and it’s eas</a:t>
            </a:r>
            <a:r>
              <a:rPr lang="en-GB" sz="1350" dirty="0">
                <a:solidFill>
                  <a:srgbClr val="000000"/>
                </a:solidFill>
                <a:ea typeface="Calibri" panose="020F0502020204030204" pitchFamily="34" charset="0"/>
                <a:cs typeface="Arial" panose="020B0604020202020204" pitchFamily="34" charset="0"/>
              </a:rPr>
              <a:t>y for children to confuse short-lived celebrity status with achievement; sometimes children can be influenced by social media trends, confusing the number of ‘likes’ someone gains with success. At </a:t>
            </a:r>
            <a:r>
              <a:rPr lang="en-GB" sz="1350" dirty="0" err="1">
                <a:solidFill>
                  <a:srgbClr val="000000"/>
                </a:solidFill>
                <a:ea typeface="Calibri" panose="020F0502020204030204" pitchFamily="34" charset="0"/>
                <a:cs typeface="Arial" panose="020B0604020202020204" pitchFamily="34" charset="0"/>
              </a:rPr>
              <a:t>Muscliff</a:t>
            </a:r>
            <a:r>
              <a:rPr lang="en-GB" sz="1350" dirty="0">
                <a:solidFill>
                  <a:srgbClr val="000000"/>
                </a:solidFill>
                <a:ea typeface="Calibri" panose="020F0502020204030204" pitchFamily="34" charset="0"/>
                <a:cs typeface="Arial" panose="020B0604020202020204" pitchFamily="34" charset="0"/>
              </a:rPr>
              <a:t>, we want children to have a thorough understanding of aspirations and goals so that they can aspire to be the best version of themselves rather than a pale imitation of someone else.</a:t>
            </a:r>
            <a:endParaRPr lang="en-GB" sz="1350" dirty="0">
              <a:effectLst/>
              <a:ea typeface="Calibri" panose="020F0502020204030204" pitchFamily="34" charset="0"/>
              <a:cs typeface="Times New Roman" panose="02020603050405020304" pitchFamily="18" charset="0"/>
            </a:endParaRPr>
          </a:p>
        </p:txBody>
      </p:sp>
      <p:pic>
        <p:nvPicPr>
          <p:cNvPr id="15" name="Picture 14" descr="A picture containing diagram&#10;&#10;Description automatically generated">
            <a:extLst>
              <a:ext uri="{FF2B5EF4-FFF2-40B4-BE49-F238E27FC236}">
                <a16:creationId xmlns:a16="http://schemas.microsoft.com/office/drawing/2014/main" id="{5B4D7FF1-C7D0-DC80-6382-5440C14F61F9}"/>
              </a:ext>
            </a:extLst>
          </p:cNvPr>
          <p:cNvPicPr>
            <a:picLocks noChangeAspect="1"/>
          </p:cNvPicPr>
          <p:nvPr/>
        </p:nvPicPr>
        <p:blipFill rotWithShape="1">
          <a:blip r:embed="rId3">
            <a:extLst>
              <a:ext uri="{28A0092B-C50C-407E-A947-70E740481C1C}">
                <a14:useLocalDpi xmlns:a14="http://schemas.microsoft.com/office/drawing/2010/main" val="0"/>
              </a:ext>
            </a:extLst>
          </a:blip>
          <a:srcRect l="44371" t="17692" r="30096" b="56786"/>
          <a:stretch/>
        </p:blipFill>
        <p:spPr bwMode="auto">
          <a:xfrm>
            <a:off x="119026" y="1348593"/>
            <a:ext cx="2029244" cy="2704761"/>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5A109871-2FFF-017E-89EA-731B46BCD17B}"/>
              </a:ext>
            </a:extLst>
          </p:cNvPr>
          <p:cNvSpPr txBox="1"/>
          <p:nvPr/>
        </p:nvSpPr>
        <p:spPr>
          <a:xfrm>
            <a:off x="128867" y="4122742"/>
            <a:ext cx="2019403" cy="830997"/>
          </a:xfrm>
          <a:prstGeom prst="rect">
            <a:avLst/>
          </a:prstGeom>
          <a:noFill/>
        </p:spPr>
        <p:txBody>
          <a:bodyPr wrap="square">
            <a:spAutoFit/>
          </a:bodyPr>
          <a:lstStyle/>
          <a:p>
            <a:pPr fontAlgn="t"/>
            <a:r>
              <a:rPr lang="en-GB" sz="1200" dirty="0">
                <a:effectLst/>
                <a:latin typeface="Calibri" panose="020F0502020204030204" pitchFamily="34" charset="0"/>
                <a:ea typeface="Times New Roman" panose="02020603050405020304" pitchFamily="18" charset="0"/>
              </a:rPr>
              <a:t>“If you dream and have the ambition and want to work hard, then you can achieve.” (Mo Farah)</a:t>
            </a:r>
            <a:endParaRPr lang="en-GB" sz="120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03F9AFA9-E726-80F4-DD70-F47E3E216D3E}"/>
              </a:ext>
            </a:extLst>
          </p:cNvPr>
          <p:cNvPicPr>
            <a:picLocks noChangeAspect="1"/>
          </p:cNvPicPr>
          <p:nvPr/>
        </p:nvPicPr>
        <p:blipFill>
          <a:blip r:embed="rId4"/>
          <a:stretch>
            <a:fillRect/>
          </a:stretch>
        </p:blipFill>
        <p:spPr>
          <a:xfrm>
            <a:off x="316366" y="5979031"/>
            <a:ext cx="1324793" cy="1935876"/>
          </a:xfrm>
          <a:prstGeom prst="rect">
            <a:avLst/>
          </a:prstGeom>
        </p:spPr>
      </p:pic>
      <p:sp>
        <p:nvSpPr>
          <p:cNvPr id="20" name="TextBox 19">
            <a:extLst>
              <a:ext uri="{FF2B5EF4-FFF2-40B4-BE49-F238E27FC236}">
                <a16:creationId xmlns:a16="http://schemas.microsoft.com/office/drawing/2014/main" id="{6CC5E0DC-8088-B357-2EE7-B67930F20B82}"/>
              </a:ext>
            </a:extLst>
          </p:cNvPr>
          <p:cNvSpPr txBox="1"/>
          <p:nvPr/>
        </p:nvSpPr>
        <p:spPr>
          <a:xfrm>
            <a:off x="1846088" y="5646897"/>
            <a:ext cx="4695546" cy="2677656"/>
          </a:xfrm>
          <a:prstGeom prst="rect">
            <a:avLst/>
          </a:prstGeom>
          <a:noFill/>
        </p:spPr>
        <p:txBody>
          <a:bodyPr wrap="square">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identify skills and attributes that are useful in many roles;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identify how I learn best;</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identify potential barriers to success;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identify opportunities that might be available to me in the future;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identify and challenge stereotypes;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discuss goals they could set to work towards their ambitions; </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understand the different roles within a team; </a:t>
            </a:r>
          </a:p>
          <a:p>
            <a:pPr marL="285750" indent="-285750">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 I discuss challenges many people face and how some people overcome these.</a:t>
            </a:r>
            <a:endParaRPr lang="en-GB" sz="1400" dirty="0"/>
          </a:p>
        </p:txBody>
      </p:sp>
      <p:sp>
        <p:nvSpPr>
          <p:cNvPr id="22" name="Rectangle 21">
            <a:extLst>
              <a:ext uri="{FF2B5EF4-FFF2-40B4-BE49-F238E27FC236}">
                <a16:creationId xmlns:a16="http://schemas.microsoft.com/office/drawing/2014/main" id="{EA1BC763-58B9-D6D4-0AA5-1405E9F84F78}"/>
              </a:ext>
            </a:extLst>
          </p:cNvPr>
          <p:cNvSpPr/>
          <p:nvPr/>
        </p:nvSpPr>
        <p:spPr>
          <a:xfrm>
            <a:off x="119026" y="8478383"/>
            <a:ext cx="6498958" cy="123463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“You can’t blend in when you’re born to stand out.”</a:t>
            </a:r>
          </a:p>
          <a:p>
            <a:r>
              <a:rPr lang="en-GB" sz="1400" dirty="0">
                <a:solidFill>
                  <a:schemeClr val="tx1"/>
                </a:solidFill>
              </a:rPr>
              <a:t>Looking beyond Auggie’s facial deformity, how does he stand out? Where does he succeed? What are his strengths?</a:t>
            </a:r>
          </a:p>
          <a:p>
            <a:r>
              <a:rPr lang="en-GB" sz="1400" dirty="0">
                <a:solidFill>
                  <a:schemeClr val="tx1"/>
                </a:solidFill>
              </a:rPr>
              <a:t>Why do you think the author Palacio chose Auggie’s mask to be an astronaut helmet?</a:t>
            </a:r>
          </a:p>
        </p:txBody>
      </p:sp>
    </p:spTree>
    <p:extLst>
      <p:ext uri="{BB962C8B-B14F-4D97-AF65-F5344CB8AC3E}">
        <p14:creationId xmlns:p14="http://schemas.microsoft.com/office/powerpoint/2010/main" val="3802724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schemas.openxmlformats.org/package/2006/metadata/core-properties"/>
    <ds:schemaRef ds:uri="http://purl.org/dc/terms/"/>
    <ds:schemaRef ds:uri="http://purl.org/dc/elements/1.1/"/>
    <ds:schemaRef ds:uri="http://schemas.microsoft.com/office/2006/metadata/properties"/>
    <ds:schemaRef ds:uri="http://purl.org/dc/dcmitype/"/>
    <ds:schemaRef ds:uri="http://schemas.microsoft.com/office/2006/documentManagement/types"/>
    <ds:schemaRef ds:uri="df879d75-6b86-4634-85d4-74d5b85558d3"/>
    <ds:schemaRef ds:uri="http://schemas.microsoft.com/office/infopath/2007/PartnerControls"/>
    <ds:schemaRef ds:uri="70c5e83d-a7b0-44b5-9eb2-438f4d97f4d9"/>
    <ds:schemaRef ds:uri="http://www.w3.org/XML/1998/namespace"/>
  </ds:schemaRefs>
</ds:datastoreItem>
</file>

<file path=customXml/itemProps2.xml><?xml version="1.0" encoding="utf-8"?>
<ds:datastoreItem xmlns:ds="http://schemas.openxmlformats.org/officeDocument/2006/customXml" ds:itemID="{3E026331-6E35-437F-A40A-11D211C84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1956</Words>
  <Application>Microsoft Office PowerPoint</Application>
  <PresentationFormat>A4 Paper (210x297 mm)</PresentationFormat>
  <Paragraphs>88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landrews@Muscliff.local</cp:lastModifiedBy>
  <cp:revision>91</cp:revision>
  <cp:lastPrinted>2023-06-30T09:51:05Z</cp:lastPrinted>
  <dcterms:created xsi:type="dcterms:W3CDTF">2020-04-17T10:06:09Z</dcterms:created>
  <dcterms:modified xsi:type="dcterms:W3CDTF">2023-06-30T10:06:50Z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