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1" r:id="rId5"/>
    <p:sldId id="265" r:id="rId6"/>
    <p:sldId id="270" r:id="rId7"/>
    <p:sldId id="269" r:id="rId8"/>
    <p:sldId id="267" r:id="rId9"/>
    <p:sldId id="266" r:id="rId10"/>
    <p:sldId id="268" r:id="rId11"/>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30/06/2023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1" name="Rectangle 30">
            <a:extLst>
              <a:ext uri="{FF2B5EF4-FFF2-40B4-BE49-F238E27FC236}">
                <a16:creationId xmlns:a16="http://schemas.microsoft.com/office/drawing/2014/main" id="{3DE48FB6-CE0F-A8B1-4164-17B684BC674E}"/>
              </a:ext>
            </a:extLst>
          </p:cNvPr>
          <p:cNvSpPr/>
          <p:nvPr/>
        </p:nvSpPr>
        <p:spPr>
          <a:xfrm>
            <a:off x="233516" y="2920320"/>
            <a:ext cx="6371303" cy="23847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ea typeface="Calibri" panose="020F0502020204030204" pitchFamily="34" charset="0"/>
                <a:cs typeface="Times New Roman" panose="02020603050405020304" pitchFamily="18" charset="0"/>
              </a:rPr>
              <a:t>We are proud to present our carefully crafted curriculum – it is the essence that makes us </a:t>
            </a:r>
            <a:r>
              <a:rPr lang="en-US" sz="1400" dirty="0" err="1">
                <a:solidFill>
                  <a:schemeClr val="tx1"/>
                </a:solidFill>
                <a:effectLst/>
                <a:ea typeface="Calibri" panose="020F0502020204030204" pitchFamily="34" charset="0"/>
                <a:cs typeface="Times New Roman" panose="02020603050405020304" pitchFamily="18" charset="0"/>
              </a:rPr>
              <a:t>Muscliff</a:t>
            </a:r>
            <a:r>
              <a:rPr lang="en-US" sz="1400" dirty="0">
                <a:solidFill>
                  <a:schemeClr val="tx1"/>
                </a:solidFill>
                <a:effectLst/>
                <a:ea typeface="Calibri" panose="020F0502020204030204" pitchFamily="34" charset="0"/>
                <a:cs typeface="Times New Roman" panose="02020603050405020304" pitchFamily="18" charset="0"/>
              </a:rPr>
              <a:t> Primary School; it reflects our unique identity as a community school and it is OURS. Our curriculum is bespoke. It is designed by us, for us. </a:t>
            </a:r>
          </a:p>
          <a:p>
            <a:pPr>
              <a:lnSpc>
                <a:spcPct val="115000"/>
              </a:lnSpc>
              <a:spcAft>
                <a:spcPts val="1000"/>
              </a:spcAft>
              <a:tabLst>
                <a:tab pos="3093720" algn="l"/>
              </a:tabLst>
            </a:pPr>
            <a:r>
              <a:rPr lang="en-US" sz="1400" b="0" i="0" dirty="0">
                <a:solidFill>
                  <a:srgbClr val="000000"/>
                </a:solidFill>
                <a:effectLst/>
              </a:rPr>
              <a:t>When schools have the freedom to choose how the content of the National Curriculum is delivered, it is our belief that a) we make use of that opportunity as a vehicle to promote our school's culture and root our teaching and learning in </a:t>
            </a:r>
            <a:r>
              <a:rPr lang="en-US" sz="1400" b="0" i="0" dirty="0" err="1">
                <a:solidFill>
                  <a:srgbClr val="000000"/>
                </a:solidFill>
                <a:effectLst/>
              </a:rPr>
              <a:t>Muscliff’s</a:t>
            </a:r>
            <a:r>
              <a:rPr lang="en-US" sz="1400" b="0" i="0" dirty="0">
                <a:solidFill>
                  <a:srgbClr val="000000"/>
                </a:solidFill>
                <a:effectLst/>
              </a:rPr>
              <a:t> vision and values b) we create the best possible curriculum – one that is stimulating </a:t>
            </a:r>
            <a:r>
              <a:rPr lang="en-US" sz="1400" dirty="0">
                <a:solidFill>
                  <a:srgbClr val="000000"/>
                </a:solidFill>
              </a:rPr>
              <a:t>and enables our children to thrive and achieve because it </a:t>
            </a:r>
            <a:r>
              <a:rPr lang="en-US" sz="1400" b="0" i="0" dirty="0">
                <a:solidFill>
                  <a:srgbClr val="000000"/>
                </a:solidFill>
                <a:effectLst/>
              </a:rPr>
              <a:t>reflects our community.</a:t>
            </a:r>
          </a:p>
        </p:txBody>
      </p:sp>
      <p:sp>
        <p:nvSpPr>
          <p:cNvPr id="4" name="Rectangle 3">
            <a:extLst>
              <a:ext uri="{FF2B5EF4-FFF2-40B4-BE49-F238E27FC236}">
                <a16:creationId xmlns:a16="http://schemas.microsoft.com/office/drawing/2014/main" id="{CCCB19A7-ACF1-E95F-E744-CBDC44E68C6F}"/>
              </a:ext>
            </a:extLst>
          </p:cNvPr>
          <p:cNvSpPr/>
          <p:nvPr/>
        </p:nvSpPr>
        <p:spPr>
          <a:xfrm>
            <a:off x="233516" y="5435600"/>
            <a:ext cx="3071988" cy="42829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200" dirty="0">
                <a:solidFill>
                  <a:schemeClr val="tx1"/>
                </a:solidFill>
                <a:ea typeface="Calibri" panose="020F0502020204030204" pitchFamily="34" charset="0"/>
                <a:cs typeface="Times New Roman" panose="02020603050405020304" pitchFamily="18" charset="0"/>
              </a:rPr>
              <a:t>The purpose of this folder is to outline our curriculum ‘package’ in Year 4 but also to explain </a:t>
            </a:r>
            <a:r>
              <a:rPr lang="en-US" sz="2200" b="1" i="1" dirty="0">
                <a:solidFill>
                  <a:schemeClr val="tx1"/>
                </a:solidFill>
                <a:ea typeface="Calibri" panose="020F0502020204030204" pitchFamily="34" charset="0"/>
                <a:cs typeface="Times New Roman" panose="02020603050405020304" pitchFamily="18" charset="0"/>
              </a:rPr>
              <a:t>why </a:t>
            </a:r>
            <a:r>
              <a:rPr lang="en-US" sz="2200" dirty="0">
                <a:solidFill>
                  <a:schemeClr val="tx1"/>
                </a:solidFill>
                <a:ea typeface="Calibri" panose="020F0502020204030204" pitchFamily="34" charset="0"/>
                <a:cs typeface="Times New Roman" panose="02020603050405020304" pitchFamily="18" charset="0"/>
              </a:rPr>
              <a:t>we do what we do here! We feel that it is important for everyone at our school to understand the rationale behind this ‘carefully crafted’ curriculum.</a:t>
            </a:r>
          </a:p>
        </p:txBody>
      </p:sp>
      <p:pic>
        <p:nvPicPr>
          <p:cNvPr id="3074" name="Picture 2">
            <a:extLst>
              <a:ext uri="{FF2B5EF4-FFF2-40B4-BE49-F238E27FC236}">
                <a16:creationId xmlns:a16="http://schemas.microsoft.com/office/drawing/2014/main" id="{25D65D30-034D-4DEE-0ED3-263C11D4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496" y="5435600"/>
            <a:ext cx="3052323" cy="4318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omputer&#10;&#10;Description automatically generated">
            <a:extLst>
              <a:ext uri="{FF2B5EF4-FFF2-40B4-BE49-F238E27FC236}">
                <a16:creationId xmlns:a16="http://schemas.microsoft.com/office/drawing/2014/main" id="{B334F315-76F1-7E4F-499B-6FB02B3B7976}"/>
              </a:ext>
            </a:extLst>
          </p:cNvPr>
          <p:cNvPicPr>
            <a:picLocks noChangeAspect="1"/>
          </p:cNvPicPr>
          <p:nvPr/>
        </p:nvPicPr>
        <p:blipFill rotWithShape="1">
          <a:blip r:embed="rId4"/>
          <a:srcRect l="28589" t="36239" r="33334" b="39146"/>
          <a:stretch/>
        </p:blipFill>
        <p:spPr bwMode="auto">
          <a:xfrm>
            <a:off x="1095624" y="1157589"/>
            <a:ext cx="4565152" cy="1660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5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5" name="Rectangle 34">
            <a:extLst>
              <a:ext uri="{FF2B5EF4-FFF2-40B4-BE49-F238E27FC236}">
                <a16:creationId xmlns:a16="http://schemas.microsoft.com/office/drawing/2014/main" id="{06270CEA-40A5-07B7-66A0-E7E63D8154A0}"/>
              </a:ext>
            </a:extLst>
          </p:cNvPr>
          <p:cNvSpPr/>
          <p:nvPr/>
        </p:nvSpPr>
        <p:spPr>
          <a:xfrm>
            <a:off x="216427" y="4905946"/>
            <a:ext cx="6371304" cy="11101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curriculum continues to evolve. And we </a:t>
            </a: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it will perpetually change and be reshaped and remolded so that it reflects our ever-changing world and local community. Not only does our curriculum teach Resilience, Curiosity, Aspiration, Responsibility and Kindness, its very creation is derived through these five values.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8140C5D6-9287-B689-C722-AA8FEE29D318}"/>
              </a:ext>
            </a:extLst>
          </p:cNvPr>
          <p:cNvSpPr/>
          <p:nvPr/>
        </p:nvSpPr>
        <p:spPr>
          <a:xfrm>
            <a:off x="216427" y="7965660"/>
            <a:ext cx="6371304" cy="16223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impact is that everyone at our school is passionate about learning: our children experience high quality provision and our teachers grow pedagogy and passion for the content they teach.</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093720" algn="l"/>
              </a:tabLst>
            </a:pPr>
            <a:r>
              <a:rPr lang="en-US"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school with a clear vision and identity that has created our culture.</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91D3DDE1-62E8-FF50-01A3-7FBBFA531C4F}"/>
              </a:ext>
            </a:extLst>
          </p:cNvPr>
          <p:cNvSpPr/>
          <p:nvPr/>
        </p:nvSpPr>
        <p:spPr>
          <a:xfrm>
            <a:off x="216427" y="1333989"/>
            <a:ext cx="6371304" cy="198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Progression maps have been included in this folder. These maps help to track what is taught throughout the year, key objectives and signposts and assessment opportunities. </a:t>
            </a:r>
          </a:p>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particular folder is for tracking progression within Y4. Whole school progression maps are available for each subject (including a progression map for each of our 5 values) to show how we ensure children’s skills and knowledge develop well.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5">
            <a:extLst>
              <a:ext uri="{FF2B5EF4-FFF2-40B4-BE49-F238E27FC236}">
                <a16:creationId xmlns:a16="http://schemas.microsoft.com/office/drawing/2014/main" id="{EBD0A1B1-9E08-ED70-5C6C-800D82DDD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0" r="974"/>
          <a:stretch/>
        </p:blipFill>
        <p:spPr bwMode="auto">
          <a:xfrm>
            <a:off x="180450" y="3457087"/>
            <a:ext cx="6497097" cy="14456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wall, indoor, painting, picture frame&#10;&#10;Description automatically generated">
            <a:extLst>
              <a:ext uri="{FF2B5EF4-FFF2-40B4-BE49-F238E27FC236}">
                <a16:creationId xmlns:a16="http://schemas.microsoft.com/office/drawing/2014/main" id="{B2293240-2867-F2AF-E550-745C3D2CBF1B}"/>
              </a:ext>
            </a:extLst>
          </p:cNvPr>
          <p:cNvPicPr>
            <a:picLocks noChangeAspect="1"/>
          </p:cNvPicPr>
          <p:nvPr/>
        </p:nvPicPr>
        <p:blipFill rotWithShape="1">
          <a:blip r:embed="rId4">
            <a:extLst>
              <a:ext uri="{28A0092B-C50C-407E-A947-70E740481C1C}">
                <a14:useLocalDpi xmlns:a14="http://schemas.microsoft.com/office/drawing/2010/main" val="0"/>
              </a:ext>
            </a:extLst>
          </a:blip>
          <a:srcRect l="1" t="7008" r="512" b="7692"/>
          <a:stretch/>
        </p:blipFill>
        <p:spPr bwMode="auto">
          <a:xfrm>
            <a:off x="989336" y="6131115"/>
            <a:ext cx="4879323" cy="1622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139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5" name="Rectangle 14">
            <a:extLst>
              <a:ext uri="{FF2B5EF4-FFF2-40B4-BE49-F238E27FC236}">
                <a16:creationId xmlns:a16="http://schemas.microsoft.com/office/drawing/2014/main" id="{5FE56D78-E3CA-86A0-11AD-28F4EF9FBC98}"/>
              </a:ext>
            </a:extLst>
          </p:cNvPr>
          <p:cNvSpPr/>
          <p:nvPr/>
        </p:nvSpPr>
        <p:spPr>
          <a:xfrm>
            <a:off x="196426" y="1284550"/>
            <a:ext cx="1699214" cy="30460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Curiosity</a:t>
            </a:r>
            <a:endParaRPr lang="en-GB" sz="1200" dirty="0">
              <a:solidFill>
                <a:srgbClr val="000000"/>
              </a:solidFill>
            </a:endParaRPr>
          </a:p>
        </p:txBody>
      </p:sp>
      <p:sp>
        <p:nvSpPr>
          <p:cNvPr id="28" name="Rectangle 27">
            <a:extLst>
              <a:ext uri="{FF2B5EF4-FFF2-40B4-BE49-F238E27FC236}">
                <a16:creationId xmlns:a16="http://schemas.microsoft.com/office/drawing/2014/main" id="{96E7E60F-D4C2-B4FA-42DC-DB8B19EA7C7D}"/>
              </a:ext>
            </a:extLst>
          </p:cNvPr>
          <p:cNvSpPr/>
          <p:nvPr/>
        </p:nvSpPr>
        <p:spPr>
          <a:xfrm>
            <a:off x="2064219" y="5778528"/>
            <a:ext cx="4609353" cy="32999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000000"/>
                </a:solidFill>
                <a:effectLst/>
                <a:ea typeface="Calibri" panose="020F0502020204030204" pitchFamily="34" charset="0"/>
                <a:cs typeface="Times New Roman" panose="02020603050405020304" pitchFamily="18" charset="0"/>
              </a:rPr>
              <a:t>Curiosity is an inspiring journey to enrich imagination and find that there is no wrong way… just a different way.</a:t>
            </a:r>
            <a:endParaRPr lang="en-GB" sz="1600" dirty="0">
              <a:effectLst/>
              <a:ea typeface="Calibri" panose="020F0502020204030204" pitchFamily="34" charset="0"/>
              <a:cs typeface="Times New Roman" panose="02020603050405020304" pitchFamily="18" charset="0"/>
            </a:endParaRPr>
          </a:p>
          <a:p>
            <a:pPr algn="just"/>
            <a:r>
              <a:rPr lang="en-GB" sz="1600" spc="45" dirty="0">
                <a:solidFill>
                  <a:srgbClr val="000000"/>
                </a:solidFill>
                <a:effectLst/>
                <a:ea typeface="Calibri" panose="020F0502020204030204" pitchFamily="34" charset="0"/>
                <a:cs typeface="Arial" panose="020B0604020202020204" pitchFamily="34" charset="0"/>
              </a:rPr>
              <a:t>What makes children </a:t>
            </a:r>
            <a:r>
              <a:rPr lang="en-GB" sz="1600" i="1" spc="45" dirty="0">
                <a:solidFill>
                  <a:srgbClr val="000000"/>
                </a:solidFill>
                <a:effectLst/>
                <a:ea typeface="Calibri" panose="020F0502020204030204" pitchFamily="34" charset="0"/>
                <a:cs typeface="Arial" panose="020B0604020202020204" pitchFamily="34" charset="0"/>
              </a:rPr>
              <a:t>want</a:t>
            </a:r>
            <a:r>
              <a:rPr lang="en-GB" sz="1600" spc="45" dirty="0">
                <a:solidFill>
                  <a:srgbClr val="000000"/>
                </a:solidFill>
                <a:effectLst/>
                <a:ea typeface="Calibri" panose="020F0502020204030204" pitchFamily="34" charset="0"/>
                <a:cs typeface="Arial" panose="020B0604020202020204" pitchFamily="34" charset="0"/>
              </a:rPr>
              <a:t> to learn? We believe it's the joy of exploration - a hidden force that drives learning, critical thinking, and reasoning. We call this ability </a:t>
            </a:r>
            <a:r>
              <a:rPr lang="en-GB" sz="1600" b="1" spc="45" dirty="0">
                <a:solidFill>
                  <a:srgbClr val="000000"/>
                </a:solidFill>
                <a:effectLst/>
                <a:ea typeface="Calibri" panose="020F0502020204030204" pitchFamily="34" charset="0"/>
                <a:cs typeface="Arial" panose="020B0604020202020204" pitchFamily="34" charset="0"/>
              </a:rPr>
              <a:t>curiosity</a:t>
            </a:r>
            <a:r>
              <a:rPr lang="en-GB" sz="1600" spc="45" dirty="0">
                <a:solidFill>
                  <a:srgbClr val="000000"/>
                </a:solidFill>
                <a:effectLst/>
                <a:ea typeface="Calibri" panose="020F0502020204030204" pitchFamily="34" charset="0"/>
                <a:cs typeface="Arial" panose="020B0604020202020204" pitchFamily="34" charset="0"/>
              </a:rPr>
              <a:t>, and we recognise it in children when we see them exploring their environment, devouring books and information, asking questions, investigating concepts, manipulating data, searching for meaning, connecting with people and nature, and seeking new learning experiences.</a:t>
            </a:r>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F258A3F-E31F-17C2-69C1-EC4ADD3D280C}"/>
              </a:ext>
            </a:extLst>
          </p:cNvPr>
          <p:cNvSpPr txBox="1"/>
          <p:nvPr/>
        </p:nvSpPr>
        <p:spPr>
          <a:xfrm>
            <a:off x="172700" y="9107519"/>
            <a:ext cx="6858000" cy="646331"/>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The important thing is not to stop questioning.</a:t>
            </a:r>
            <a:r>
              <a:rPr lang="en-GB" sz="1800" dirty="0">
                <a:solidFill>
                  <a:srgbClr val="202124"/>
                </a:solidFill>
                <a:effectLst/>
                <a:latin typeface="Calibri" panose="020F0502020204030204" pitchFamily="34" charset="0"/>
                <a:ea typeface="Times New Roman" panose="02020603050405020304" pitchFamily="18" charset="0"/>
              </a:rPr>
              <a:t> </a:t>
            </a:r>
            <a:r>
              <a:rPr lang="en-GB" sz="1800" dirty="0">
                <a:solidFill>
                  <a:srgbClr val="040C28"/>
                </a:solidFill>
                <a:effectLst/>
                <a:latin typeface="Calibri" panose="020F0502020204030204" pitchFamily="34" charset="0"/>
                <a:ea typeface="Times New Roman" panose="02020603050405020304" pitchFamily="18" charset="0"/>
              </a:rPr>
              <a:t>Curiosity has its own reason for existing</a:t>
            </a:r>
            <a:r>
              <a:rPr lang="en-GB" sz="1800" dirty="0">
                <a:solidFill>
                  <a:srgbClr val="202124"/>
                </a:solidFill>
                <a:effectLst/>
                <a:latin typeface="Calibri" panose="020F0502020204030204" pitchFamily="34" charset="0"/>
                <a:ea typeface="Times New Roman" panose="02020603050405020304" pitchFamily="18" charset="0"/>
              </a:rPr>
              <a:t>.” (Albert Einstein)</a:t>
            </a:r>
            <a:endParaRPr lang="en-GB" sz="1050" dirty="0">
              <a:effectLst/>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FDAF126E-0D73-BF02-4EF7-FCAE13310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92" r="6672" b="12024"/>
          <a:stretch/>
        </p:blipFill>
        <p:spPr bwMode="auto">
          <a:xfrm>
            <a:off x="191189" y="5779216"/>
            <a:ext cx="1813135" cy="3299259"/>
          </a:xfrm>
          <a:prstGeom prst="rect">
            <a:avLst/>
          </a:prstGeom>
          <a:noFill/>
          <a:ln>
            <a:noFill/>
          </a:ln>
        </p:spPr>
      </p:pic>
      <p:pic>
        <p:nvPicPr>
          <p:cNvPr id="5" name="Picture 4">
            <a:extLst>
              <a:ext uri="{FF2B5EF4-FFF2-40B4-BE49-F238E27FC236}">
                <a16:creationId xmlns:a16="http://schemas.microsoft.com/office/drawing/2014/main" id="{DBF05169-DC17-2BDF-DAFD-8A4B6A2C9A4B}"/>
              </a:ext>
            </a:extLst>
          </p:cNvPr>
          <p:cNvPicPr>
            <a:picLocks noChangeAspect="1"/>
          </p:cNvPicPr>
          <p:nvPr/>
        </p:nvPicPr>
        <p:blipFill>
          <a:blip r:embed="rId4"/>
          <a:stretch>
            <a:fillRect/>
          </a:stretch>
        </p:blipFill>
        <p:spPr>
          <a:xfrm>
            <a:off x="165903" y="1728207"/>
            <a:ext cx="1760260" cy="2287726"/>
          </a:xfrm>
          <a:prstGeom prst="rect">
            <a:avLst/>
          </a:prstGeom>
        </p:spPr>
      </p:pic>
      <p:sp>
        <p:nvSpPr>
          <p:cNvPr id="8" name="Rectangle 7">
            <a:extLst>
              <a:ext uri="{FF2B5EF4-FFF2-40B4-BE49-F238E27FC236}">
                <a16:creationId xmlns:a16="http://schemas.microsoft.com/office/drawing/2014/main" id="{7C0D4A03-884D-AB38-9E72-47BEF8018560}"/>
              </a:ext>
            </a:extLst>
          </p:cNvPr>
          <p:cNvSpPr/>
          <p:nvPr/>
        </p:nvSpPr>
        <p:spPr>
          <a:xfrm>
            <a:off x="165902" y="4640804"/>
            <a:ext cx="6477933" cy="94007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Escape from Pompeii is a fiction text. How useful is this story in helping us to understand life in Ancient Rome?</a:t>
            </a:r>
          </a:p>
        </p:txBody>
      </p:sp>
      <p:sp>
        <p:nvSpPr>
          <p:cNvPr id="9" name="TextBox 8">
            <a:extLst>
              <a:ext uri="{FF2B5EF4-FFF2-40B4-BE49-F238E27FC236}">
                <a16:creationId xmlns:a16="http://schemas.microsoft.com/office/drawing/2014/main" id="{84AF8485-C2FF-8FFA-E567-65D882A5963C}"/>
              </a:ext>
            </a:extLst>
          </p:cNvPr>
          <p:cNvSpPr txBox="1"/>
          <p:nvPr/>
        </p:nvSpPr>
        <p:spPr>
          <a:xfrm>
            <a:off x="2093953" y="1206218"/>
            <a:ext cx="4549883" cy="3757695"/>
          </a:xfrm>
          <a:prstGeom prst="rect">
            <a:avLst/>
          </a:prstGeom>
          <a:noFill/>
        </p:spPr>
        <p:txBody>
          <a:bodyPr wrap="square">
            <a:spAutoFit/>
          </a:bodyPr>
          <a:lstStyle/>
          <a:p>
            <a:pPr marL="342900" lvl="0" indent="-342900">
              <a:buFont typeface="Symbol" panose="05050102010706020507" pitchFamily="18" charset="2"/>
              <a:buChar char=""/>
            </a:pPr>
            <a:r>
              <a:rPr lang="en-GB" dirty="0">
                <a:ea typeface="Calibri" panose="020F0502020204030204" pitchFamily="34" charset="0"/>
                <a:cs typeface="Times New Roman" panose="02020603050405020304" pitchFamily="18" charset="0"/>
              </a:rPr>
              <a:t>I can use provided sources of information to help me find out more.</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recognise how </a:t>
            </a:r>
            <a:r>
              <a:rPr lang="en-GB" dirty="0">
                <a:ea typeface="Calibri" panose="020F0502020204030204" pitchFamily="34" charset="0"/>
                <a:cs typeface="Times New Roman" panose="02020603050405020304" pitchFamily="18" charset="0"/>
              </a:rPr>
              <a:t>useful/</a:t>
            </a:r>
            <a:r>
              <a:rPr lang="en-GB" dirty="0">
                <a:effectLst/>
                <a:ea typeface="Calibri" panose="020F0502020204030204" pitchFamily="34" charset="0"/>
                <a:cs typeface="Times New Roman" panose="02020603050405020304" pitchFamily="18" charset="0"/>
              </a:rPr>
              <a:t>reliable or a source is.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don’t always believe / accept first answers.</a:t>
            </a: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am comfortable with silence while allowing a person to respond to a question.</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form my own questions based on my own interests.</a:t>
            </a:r>
          </a:p>
          <a:p>
            <a:pPr marL="342900" lvl="0" indent="-342900">
              <a:lnSpc>
                <a:spcPct val="115000"/>
              </a:lnSpc>
              <a:spcAft>
                <a:spcPts val="100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ask more open questions that begin with words like “What if...”</a:t>
            </a:r>
          </a:p>
        </p:txBody>
      </p:sp>
    </p:spTree>
    <p:extLst>
      <p:ext uri="{BB962C8B-B14F-4D97-AF65-F5344CB8AC3E}">
        <p14:creationId xmlns:p14="http://schemas.microsoft.com/office/powerpoint/2010/main" val="12777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4" name="Rectangle 23">
            <a:extLst>
              <a:ext uri="{FF2B5EF4-FFF2-40B4-BE49-F238E27FC236}">
                <a16:creationId xmlns:a16="http://schemas.microsoft.com/office/drawing/2014/main" id="{D2EA7DEA-1785-A113-ECD1-0DD1978E2290}"/>
              </a:ext>
            </a:extLst>
          </p:cNvPr>
          <p:cNvSpPr/>
          <p:nvPr/>
        </p:nvSpPr>
        <p:spPr>
          <a:xfrm>
            <a:off x="163997" y="6774070"/>
            <a:ext cx="1455156"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Resilience</a:t>
            </a:r>
          </a:p>
        </p:txBody>
      </p:sp>
      <p:sp>
        <p:nvSpPr>
          <p:cNvPr id="3" name="Rectangle 2">
            <a:extLst>
              <a:ext uri="{FF2B5EF4-FFF2-40B4-BE49-F238E27FC236}">
                <a16:creationId xmlns:a16="http://schemas.microsoft.com/office/drawing/2014/main" id="{85E2A1C0-15D2-E458-C404-F2EA31E661E1}"/>
              </a:ext>
            </a:extLst>
          </p:cNvPr>
          <p:cNvSpPr/>
          <p:nvPr/>
        </p:nvSpPr>
        <p:spPr>
          <a:xfrm>
            <a:off x="2086043" y="1364592"/>
            <a:ext cx="4594947" cy="3020756"/>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Resilience supports us to work through challenges. Having resilience means that when we face a challenge, we use our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inner voice</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our body to overcome it. To thrive,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are shown how to make the transition from the negative, “I can’t,” to the proactive, “How can I?” To do this, we support children to think about their own thinking (metacognition), to talk about their mental well-being and articulate their feelings towards a challenge and adapt their growth mindset. Reflecting on our own thoughts is how we gain insight into our feelings, needs, and behaviours — and how we learn, manage, and adapt to new experiences, challenges, and emotional set backs. We aim for all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to grow in resilience so that they are prepared for life beyond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812480EF-9813-1611-784E-4EDB03F5F1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17" y="1364592"/>
            <a:ext cx="1787559" cy="3020756"/>
          </a:xfrm>
          <a:prstGeom prst="rect">
            <a:avLst/>
          </a:prstGeom>
          <a:noFill/>
          <a:ln>
            <a:noFill/>
          </a:ln>
        </p:spPr>
      </p:pic>
      <p:sp>
        <p:nvSpPr>
          <p:cNvPr id="6" name="TextBox 5">
            <a:extLst>
              <a:ext uri="{FF2B5EF4-FFF2-40B4-BE49-F238E27FC236}">
                <a16:creationId xmlns:a16="http://schemas.microsoft.com/office/drawing/2014/main" id="{504CEA9F-8845-885D-7B34-4451058A9C51}"/>
              </a:ext>
            </a:extLst>
          </p:cNvPr>
          <p:cNvSpPr txBox="1"/>
          <p:nvPr/>
        </p:nvSpPr>
        <p:spPr>
          <a:xfrm>
            <a:off x="123157" y="4604804"/>
            <a:ext cx="6557833" cy="523220"/>
          </a:xfrm>
          <a:prstGeom prst="rect">
            <a:avLst/>
          </a:prstGeom>
          <a:noFill/>
        </p:spPr>
        <p:txBody>
          <a:bodyPr wrap="square">
            <a:spAutoFit/>
          </a:bodyPr>
          <a:lstStyle/>
          <a:p>
            <a:pPr fontAlgn="t"/>
            <a:r>
              <a:rPr lang="en-GB" sz="1400" dirty="0">
                <a:solidFill>
                  <a:srgbClr val="040C28"/>
                </a:solidFill>
                <a:effectLst/>
                <a:latin typeface="Calibri" panose="020F0502020204030204" pitchFamily="34" charset="0"/>
                <a:ea typeface="Times New Roman" panose="02020603050405020304" pitchFamily="18" charset="0"/>
              </a:rPr>
              <a:t>“You are braver than you believe, stronger than you seem, and smarter than you think</a:t>
            </a:r>
            <a:r>
              <a:rPr lang="en-GB" sz="1400" dirty="0">
                <a:solidFill>
                  <a:srgbClr val="202124"/>
                </a:solidFill>
                <a:effectLst/>
                <a:latin typeface="Calibri" panose="020F0502020204030204" pitchFamily="34" charset="0"/>
                <a:ea typeface="Times New Roman" panose="02020603050405020304" pitchFamily="18" charset="0"/>
              </a:rPr>
              <a:t>.” (A.A. Milne)</a:t>
            </a:r>
            <a:endParaRPr lang="en-GB" sz="9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ECE02422-AE82-2DA9-13A8-0C5AD5D97058}"/>
              </a:ext>
            </a:extLst>
          </p:cNvPr>
          <p:cNvPicPr>
            <a:picLocks noChangeAspect="1"/>
          </p:cNvPicPr>
          <p:nvPr/>
        </p:nvPicPr>
        <p:blipFill>
          <a:blip r:embed="rId4"/>
          <a:stretch>
            <a:fillRect/>
          </a:stretch>
        </p:blipFill>
        <p:spPr>
          <a:xfrm>
            <a:off x="205807" y="7535446"/>
            <a:ext cx="1371536" cy="2011924"/>
          </a:xfrm>
          <a:prstGeom prst="rect">
            <a:avLst/>
          </a:prstGeom>
          <a:ln>
            <a:solidFill>
              <a:schemeClr val="bg1"/>
            </a:solidFill>
          </a:ln>
        </p:spPr>
      </p:pic>
      <p:sp>
        <p:nvSpPr>
          <p:cNvPr id="10" name="TextBox 9">
            <a:extLst>
              <a:ext uri="{FF2B5EF4-FFF2-40B4-BE49-F238E27FC236}">
                <a16:creationId xmlns:a16="http://schemas.microsoft.com/office/drawing/2014/main" id="{1BD364C8-A175-DC3D-B888-6B265A609FAA}"/>
              </a:ext>
            </a:extLst>
          </p:cNvPr>
          <p:cNvSpPr txBox="1"/>
          <p:nvPr/>
        </p:nvSpPr>
        <p:spPr>
          <a:xfrm>
            <a:off x="1859675" y="4985047"/>
            <a:ext cx="4584807" cy="3416320"/>
          </a:xfrm>
          <a:prstGeom prst="rect">
            <a:avLst/>
          </a:prstGeom>
          <a:noFill/>
        </p:spPr>
        <p:txBody>
          <a:bodyPr wrap="square">
            <a:spAutoFit/>
          </a:bodyPr>
          <a:lstStyle/>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use my mistakes as a springboard for further learning. I welcome growing green.</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cope with higher expectations (approach to work load).</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problem solve – socially and in my learning and can talk about the steps I need to make.</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recognise when I need to seek help and when I can keep going myself. </a:t>
            </a:r>
          </a:p>
          <a:p>
            <a:pPr marL="285750" indent="-28575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 begin to know when I’ve had enough and can cope with (and decide for myself) when it is time to stop.</a:t>
            </a:r>
            <a:endParaRPr lang="en-GB" dirty="0"/>
          </a:p>
        </p:txBody>
      </p:sp>
      <p:sp>
        <p:nvSpPr>
          <p:cNvPr id="11" name="Rectangle 10">
            <a:extLst>
              <a:ext uri="{FF2B5EF4-FFF2-40B4-BE49-F238E27FC236}">
                <a16:creationId xmlns:a16="http://schemas.microsoft.com/office/drawing/2014/main" id="{1EF5C276-FBEC-11D8-0EE7-9D53670A3E5F}"/>
              </a:ext>
            </a:extLst>
          </p:cNvPr>
          <p:cNvSpPr/>
          <p:nvPr/>
        </p:nvSpPr>
        <p:spPr>
          <a:xfrm>
            <a:off x="1619153" y="8416843"/>
            <a:ext cx="5065853" cy="132326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The Seven Skills of Jalal that </a:t>
            </a:r>
            <a:r>
              <a:rPr lang="en-GB" sz="1400" dirty="0" err="1">
                <a:solidFill>
                  <a:schemeClr val="tx1"/>
                </a:solidFill>
              </a:rPr>
              <a:t>Varjak</a:t>
            </a:r>
            <a:r>
              <a:rPr lang="en-GB" sz="1400" dirty="0">
                <a:solidFill>
                  <a:schemeClr val="tx1"/>
                </a:solidFill>
              </a:rPr>
              <a:t> Paw learns are ALL rooted in resilience and metacognition. How would each of these seven skills be useful for a child at </a:t>
            </a:r>
            <a:r>
              <a:rPr lang="en-GB" sz="1400" dirty="0" err="1">
                <a:solidFill>
                  <a:schemeClr val="tx1"/>
                </a:solidFill>
              </a:rPr>
              <a:t>Muscliff</a:t>
            </a:r>
            <a:r>
              <a:rPr lang="en-GB" sz="1400" dirty="0">
                <a:solidFill>
                  <a:schemeClr val="tx1"/>
                </a:solidFill>
              </a:rPr>
              <a:t> Primary School? For example, how would ‘Trust Yourself’ support someone to be a successful learner in the classroom?</a:t>
            </a:r>
          </a:p>
        </p:txBody>
      </p:sp>
    </p:spTree>
    <p:extLst>
      <p:ext uri="{BB962C8B-B14F-4D97-AF65-F5344CB8AC3E}">
        <p14:creationId xmlns:p14="http://schemas.microsoft.com/office/powerpoint/2010/main" val="30463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4551D1BE-02C8-FA14-06AB-ED71C056B613}"/>
              </a:ext>
            </a:extLst>
          </p:cNvPr>
          <p:cNvSpPr/>
          <p:nvPr/>
        </p:nvSpPr>
        <p:spPr>
          <a:xfrm>
            <a:off x="146289" y="1233937"/>
            <a:ext cx="2336800" cy="578984"/>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Responsibility</a:t>
            </a:r>
          </a:p>
        </p:txBody>
      </p:sp>
      <p:sp>
        <p:nvSpPr>
          <p:cNvPr id="6" name="Rectangle 5">
            <a:extLst>
              <a:ext uri="{FF2B5EF4-FFF2-40B4-BE49-F238E27FC236}">
                <a16:creationId xmlns:a16="http://schemas.microsoft.com/office/drawing/2014/main" id="{460C3F21-8E31-E854-C1C9-C9E81A0110B7}"/>
              </a:ext>
            </a:extLst>
          </p:cNvPr>
          <p:cNvSpPr/>
          <p:nvPr/>
        </p:nvSpPr>
        <p:spPr>
          <a:xfrm>
            <a:off x="2654300" y="1233937"/>
            <a:ext cx="3993642" cy="3144284"/>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a:solidFill>
                  <a:srgbClr val="000000"/>
                </a:solidFill>
                <a:effectLst/>
                <a:ea typeface="Calibri" panose="020F0502020204030204" pitchFamily="34" charset="0"/>
                <a:cs typeface="Times New Roman" panose="02020603050405020304" pitchFamily="18" charset="0"/>
              </a:rPr>
              <a:t>Responsibility</a:t>
            </a:r>
            <a:r>
              <a:rPr lang="en-GB" sz="1400" dirty="0">
                <a:solidFill>
                  <a:srgbClr val="000000"/>
                </a:solidFill>
                <a:effectLst/>
                <a:ea typeface="Calibri" panose="020F0502020204030204" pitchFamily="34" charset="0"/>
                <a:cs typeface="Times New Roman" panose="02020603050405020304" pitchFamily="18" charset="0"/>
              </a:rPr>
              <a:t> is doing the things we are expected to do and accepting the consequences (results) of your actions </a:t>
            </a:r>
            <a:endParaRPr lang="en-GB" sz="1400" dirty="0">
              <a:effectLst/>
              <a:ea typeface="Calibri" panose="020F0502020204030204" pitchFamily="34" charset="0"/>
              <a:cs typeface="Times New Roman" panose="02020603050405020304" pitchFamily="18" charset="0"/>
            </a:endParaRPr>
          </a:p>
          <a:p>
            <a:pPr algn="just"/>
            <a:r>
              <a:rPr lang="en-GB" sz="1400" dirty="0">
                <a:solidFill>
                  <a:srgbClr val="000000"/>
                </a:solidFill>
                <a:effectLst/>
                <a:ea typeface="Calibri" panose="020F0502020204030204" pitchFamily="34" charset="0"/>
                <a:cs typeface="Times New Roman" panose="02020603050405020304" pitchFamily="18" charset="0"/>
              </a:rPr>
              <a:t>We have a few different ways that we talk about responsibility at our school. There’s being responsible, taking responsibility, acting responsibly, and having responsibilities. They are all related to doing the things we are supposed to do, and accepting the positive or negative outcome of our actions. We are responsible for ourselves, our responses, our relationships, our mistakes, our education and careers, our health and well-being. But our overarching goal is to teach the pupils at </a:t>
            </a:r>
            <a:r>
              <a:rPr lang="en-GB" sz="1400" dirty="0" err="1">
                <a:solidFill>
                  <a:srgbClr val="000000"/>
                </a:solidFill>
                <a:effectLst/>
                <a:ea typeface="Calibri" panose="020F0502020204030204" pitchFamily="34" charset="0"/>
                <a:cs typeface="Times New Roman" panose="02020603050405020304" pitchFamily="18" charset="0"/>
              </a:rPr>
              <a:t>Muscliff</a:t>
            </a:r>
            <a:r>
              <a:rPr lang="en-GB" sz="1400" dirty="0">
                <a:solidFill>
                  <a:srgbClr val="000000"/>
                </a:solidFill>
                <a:effectLst/>
                <a:ea typeface="Calibri" panose="020F0502020204030204" pitchFamily="34" charset="0"/>
                <a:cs typeface="Times New Roman" panose="02020603050405020304" pitchFamily="18" charset="0"/>
              </a:rPr>
              <a:t> to be responsible for themselves. </a:t>
            </a:r>
            <a:endParaRPr lang="en-GB" sz="1400" dirty="0">
              <a:effectLst/>
              <a:ea typeface="Calibri" panose="020F0502020204030204" pitchFamily="34" charset="0"/>
              <a:cs typeface="Times New Roman" panose="02020603050405020304" pitchFamily="18" charset="0"/>
            </a:endParaRPr>
          </a:p>
        </p:txBody>
      </p:sp>
      <p:pic>
        <p:nvPicPr>
          <p:cNvPr id="8" name="Picture 7" descr="A picture containing text, indoor&#10;&#10;Description automatically generated">
            <a:extLst>
              <a:ext uri="{FF2B5EF4-FFF2-40B4-BE49-F238E27FC236}">
                <a16:creationId xmlns:a16="http://schemas.microsoft.com/office/drawing/2014/main" id="{DB8CB999-7718-869B-E973-6A1A1DE16120}"/>
              </a:ext>
            </a:extLst>
          </p:cNvPr>
          <p:cNvPicPr>
            <a:picLocks noChangeAspect="1"/>
          </p:cNvPicPr>
          <p:nvPr/>
        </p:nvPicPr>
        <p:blipFill rotWithShape="1">
          <a:blip r:embed="rId3">
            <a:extLst>
              <a:ext uri="{28A0092B-C50C-407E-A947-70E740481C1C}">
                <a14:useLocalDpi xmlns:a14="http://schemas.microsoft.com/office/drawing/2010/main" val="0"/>
              </a:ext>
            </a:extLst>
          </a:blip>
          <a:srcRect l="27180" t="20769" r="37949" b="56731"/>
          <a:stretch/>
        </p:blipFill>
        <p:spPr bwMode="auto">
          <a:xfrm>
            <a:off x="176134" y="1943523"/>
            <a:ext cx="2326811" cy="2001648"/>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C799641-7921-5848-ECF9-A848AF61A3A2}"/>
              </a:ext>
            </a:extLst>
          </p:cNvPr>
          <p:cNvSpPr txBox="1"/>
          <p:nvPr/>
        </p:nvSpPr>
        <p:spPr>
          <a:xfrm>
            <a:off x="112634" y="4059359"/>
            <a:ext cx="2654300" cy="461665"/>
          </a:xfrm>
          <a:prstGeom prst="rect">
            <a:avLst/>
          </a:prstGeom>
          <a:noFill/>
        </p:spPr>
        <p:txBody>
          <a:bodyPr wrap="square">
            <a:spAutoFit/>
          </a:bodyPr>
          <a:lstStyle/>
          <a:p>
            <a:r>
              <a:rPr lang="en-US" sz="1200" dirty="0">
                <a:solidFill>
                  <a:srgbClr val="202124"/>
                </a:solidFill>
                <a:effectLst/>
                <a:latin typeface="Calibri" panose="020F0502020204030204" pitchFamily="34" charset="0"/>
                <a:ea typeface="Calibri" panose="020F0502020204030204" pitchFamily="34" charset="0"/>
              </a:rPr>
              <a:t>"</a:t>
            </a:r>
            <a:r>
              <a:rPr lang="en-US" sz="1200" b="1" dirty="0">
                <a:solidFill>
                  <a:srgbClr val="202124"/>
                </a:solidFill>
                <a:effectLst/>
                <a:latin typeface="Calibri" panose="020F0502020204030204" pitchFamily="34" charset="0"/>
                <a:ea typeface="Calibri" panose="020F0502020204030204" pitchFamily="34" charset="0"/>
              </a:rPr>
              <a:t>You are never too small to make a difference</a:t>
            </a:r>
            <a:r>
              <a:rPr lang="en-US" sz="1200" dirty="0">
                <a:solidFill>
                  <a:srgbClr val="202124"/>
                </a:solidFill>
                <a:effectLst/>
                <a:latin typeface="Calibri" panose="020F0502020204030204" pitchFamily="34" charset="0"/>
                <a:ea typeface="Calibri" panose="020F0502020204030204" pitchFamily="34" charset="0"/>
              </a:rPr>
              <a:t>." Greta Thunberg</a:t>
            </a:r>
            <a:endParaRPr lang="en-GB" sz="1200" dirty="0"/>
          </a:p>
        </p:txBody>
      </p:sp>
      <p:pic>
        <p:nvPicPr>
          <p:cNvPr id="11" name="Picture 10">
            <a:extLst>
              <a:ext uri="{FF2B5EF4-FFF2-40B4-BE49-F238E27FC236}">
                <a16:creationId xmlns:a16="http://schemas.microsoft.com/office/drawing/2014/main" id="{E90BA984-9592-FFD2-E864-95B08AB7A626}"/>
              </a:ext>
            </a:extLst>
          </p:cNvPr>
          <p:cNvPicPr>
            <a:picLocks noChangeAspect="1"/>
          </p:cNvPicPr>
          <p:nvPr/>
        </p:nvPicPr>
        <p:blipFill>
          <a:blip r:embed="rId4"/>
          <a:stretch>
            <a:fillRect/>
          </a:stretch>
        </p:blipFill>
        <p:spPr>
          <a:xfrm>
            <a:off x="594914" y="8165720"/>
            <a:ext cx="1046245" cy="1528816"/>
          </a:xfrm>
          <a:prstGeom prst="rect">
            <a:avLst/>
          </a:prstGeom>
        </p:spPr>
      </p:pic>
      <p:sp>
        <p:nvSpPr>
          <p:cNvPr id="17" name="TextBox 16">
            <a:extLst>
              <a:ext uri="{FF2B5EF4-FFF2-40B4-BE49-F238E27FC236}">
                <a16:creationId xmlns:a16="http://schemas.microsoft.com/office/drawing/2014/main" id="{21C6AB6B-83B1-6BBD-3EC8-98C9BBB30B67}"/>
              </a:ext>
            </a:extLst>
          </p:cNvPr>
          <p:cNvSpPr txBox="1"/>
          <p:nvPr/>
        </p:nvSpPr>
        <p:spPr>
          <a:xfrm>
            <a:off x="112634" y="4635212"/>
            <a:ext cx="6483511" cy="3416320"/>
          </a:xfrm>
          <a:prstGeom prst="rect">
            <a:avLst/>
          </a:prstGeom>
          <a:noFill/>
        </p:spPr>
        <p:txBody>
          <a:bodyPr wrap="square">
            <a:spAutoFit/>
          </a:bodyPr>
          <a:lstStyle/>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My understanding of Ready, Respectful, Safe is developed and I can talk about our school rules with a good understanding. I appreciate why Ready, Respectful, Safe is important.</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seek help when needed in lessons.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edit my work and use a dictionary/ thesaurus.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use classroom resources without being prompted.</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responsible for homework, including reading.</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respond to verbal feedback and make changes to my work.</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have an understanding (rather than tolerance) that some children behave differently and this may affect them and me.</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have an awareness that children in school come from different social/ economic backgrounds.</a:t>
            </a:r>
          </a:p>
        </p:txBody>
      </p:sp>
      <p:sp>
        <p:nvSpPr>
          <p:cNvPr id="18" name="Rectangle 17">
            <a:extLst>
              <a:ext uri="{FF2B5EF4-FFF2-40B4-BE49-F238E27FC236}">
                <a16:creationId xmlns:a16="http://schemas.microsoft.com/office/drawing/2014/main" id="{2E126091-4110-629B-5484-E3DAF3BDC110}"/>
              </a:ext>
            </a:extLst>
          </p:cNvPr>
          <p:cNvSpPr/>
          <p:nvPr/>
        </p:nvSpPr>
        <p:spPr>
          <a:xfrm>
            <a:off x="1900368" y="8459878"/>
            <a:ext cx="4777803" cy="1095380"/>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Britain is built on freedom and equality where everyone is aware of their rights and responsibilities. How do the facts in The Big Book of the UK help us to understand that the people of Britain can be different in many ways?</a:t>
            </a:r>
          </a:p>
        </p:txBody>
      </p:sp>
    </p:spTree>
    <p:extLst>
      <p:ext uri="{BB962C8B-B14F-4D97-AF65-F5344CB8AC3E}">
        <p14:creationId xmlns:p14="http://schemas.microsoft.com/office/powerpoint/2010/main" val="2757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7B09F3AA-3EB4-CEBD-41A9-7FA88FD75727}"/>
              </a:ext>
            </a:extLst>
          </p:cNvPr>
          <p:cNvSpPr/>
          <p:nvPr/>
        </p:nvSpPr>
        <p:spPr>
          <a:xfrm>
            <a:off x="121018" y="1263928"/>
            <a:ext cx="1905803" cy="60292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Kindness</a:t>
            </a:r>
          </a:p>
        </p:txBody>
      </p:sp>
      <p:sp>
        <p:nvSpPr>
          <p:cNvPr id="6" name="Rectangle 5">
            <a:extLst>
              <a:ext uri="{FF2B5EF4-FFF2-40B4-BE49-F238E27FC236}">
                <a16:creationId xmlns:a16="http://schemas.microsoft.com/office/drawing/2014/main" id="{77D866D4-C044-1EE1-6F26-9D8B33187020}"/>
              </a:ext>
            </a:extLst>
          </p:cNvPr>
          <p:cNvSpPr/>
          <p:nvPr/>
        </p:nvSpPr>
        <p:spPr>
          <a:xfrm>
            <a:off x="2133600" y="1263927"/>
            <a:ext cx="4442666" cy="268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teach our children to choose kindness because it is the right choice to make... Kindness is the ability to understand how someone else is feeling or to understand the situation they are in. Kindness is at the root of all healthy relationships. It helps us know how our actions affect others, what actions are needed to be taken to be a good friend or teammate, and it helps us to understand more about the people and the world around us.</a:t>
            </a:r>
          </a:p>
        </p:txBody>
      </p:sp>
      <p:pic>
        <p:nvPicPr>
          <p:cNvPr id="15" name="Picture 14" descr="Diagram, shape, arrow&#10;&#10;Description automatically generated">
            <a:extLst>
              <a:ext uri="{FF2B5EF4-FFF2-40B4-BE49-F238E27FC236}">
                <a16:creationId xmlns:a16="http://schemas.microsoft.com/office/drawing/2014/main" id="{BEA6E6C1-D4ED-7592-483E-AEE6214D31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9" y="1924993"/>
            <a:ext cx="1905802" cy="2026942"/>
          </a:xfrm>
          <a:prstGeom prst="rect">
            <a:avLst/>
          </a:prstGeom>
          <a:noFill/>
          <a:ln>
            <a:noFill/>
          </a:ln>
        </p:spPr>
      </p:pic>
      <p:sp>
        <p:nvSpPr>
          <p:cNvPr id="18" name="TextBox 17">
            <a:extLst>
              <a:ext uri="{FF2B5EF4-FFF2-40B4-BE49-F238E27FC236}">
                <a16:creationId xmlns:a16="http://schemas.microsoft.com/office/drawing/2014/main" id="{BA83376A-54E0-245F-4D6C-49D9BAB1E1D8}"/>
              </a:ext>
            </a:extLst>
          </p:cNvPr>
          <p:cNvSpPr txBox="1"/>
          <p:nvPr/>
        </p:nvSpPr>
        <p:spPr>
          <a:xfrm>
            <a:off x="195026" y="4135925"/>
            <a:ext cx="6858000" cy="369332"/>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No act of kindness, no matter how small, is ever wasted.</a:t>
            </a:r>
            <a:r>
              <a:rPr lang="en-GB" sz="1800" dirty="0">
                <a:solidFill>
                  <a:srgbClr val="202124"/>
                </a:solidFill>
                <a:effectLst/>
                <a:latin typeface="Calibri" panose="020F0502020204030204" pitchFamily="34" charset="0"/>
                <a:ea typeface="Times New Roman" panose="02020603050405020304" pitchFamily="18" charset="0"/>
              </a:rPr>
              <a:t>” (Aesop) </a:t>
            </a:r>
            <a:endParaRPr lang="en-GB" sz="105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3F30A2DA-D6D3-CA26-7DD1-1E96DC7D4305}"/>
              </a:ext>
            </a:extLst>
          </p:cNvPr>
          <p:cNvPicPr>
            <a:picLocks noChangeAspect="1"/>
          </p:cNvPicPr>
          <p:nvPr/>
        </p:nvPicPr>
        <p:blipFill>
          <a:blip r:embed="rId4"/>
          <a:stretch>
            <a:fillRect/>
          </a:stretch>
        </p:blipFill>
        <p:spPr>
          <a:xfrm>
            <a:off x="281734" y="4689247"/>
            <a:ext cx="1237541" cy="1698925"/>
          </a:xfrm>
          <a:prstGeom prst="rect">
            <a:avLst/>
          </a:prstGeom>
        </p:spPr>
      </p:pic>
      <p:sp>
        <p:nvSpPr>
          <p:cNvPr id="24" name="Rectangle 23">
            <a:extLst>
              <a:ext uri="{FF2B5EF4-FFF2-40B4-BE49-F238E27FC236}">
                <a16:creationId xmlns:a16="http://schemas.microsoft.com/office/drawing/2014/main" id="{085D86DB-D550-E03F-ACFD-1F9E5C43A0AC}"/>
              </a:ext>
            </a:extLst>
          </p:cNvPr>
          <p:cNvSpPr/>
          <p:nvPr/>
        </p:nvSpPr>
        <p:spPr>
          <a:xfrm>
            <a:off x="193597" y="8475575"/>
            <a:ext cx="6382669" cy="1356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dirty="0">
              <a:solidFill>
                <a:schemeClr val="tx1"/>
              </a:solidFill>
            </a:endParaRPr>
          </a:p>
          <a:p>
            <a:r>
              <a:rPr lang="en-GB" sz="1400" dirty="0">
                <a:solidFill>
                  <a:schemeClr val="tx1"/>
                </a:solidFill>
              </a:rPr>
              <a:t>What does it mean to be loyal? </a:t>
            </a:r>
          </a:p>
          <a:p>
            <a:r>
              <a:rPr lang="en-GB" sz="1400" dirty="0">
                <a:solidFill>
                  <a:schemeClr val="tx1"/>
                </a:solidFill>
              </a:rPr>
              <a:t>Have you ever put someone else before yourself?</a:t>
            </a:r>
          </a:p>
          <a:p>
            <a:r>
              <a:rPr lang="en-GB" sz="1400" dirty="0">
                <a:solidFill>
                  <a:schemeClr val="tx1"/>
                </a:solidFill>
              </a:rPr>
              <a:t>How did Bertie put the needs of the lion before his own?</a:t>
            </a:r>
          </a:p>
          <a:p>
            <a:r>
              <a:rPr lang="en-GB" sz="1400" dirty="0">
                <a:solidFill>
                  <a:schemeClr val="tx1"/>
                </a:solidFill>
              </a:rPr>
              <a:t>How did Millie put Bertie’s needs before her own?</a:t>
            </a:r>
          </a:p>
        </p:txBody>
      </p:sp>
      <p:sp>
        <p:nvSpPr>
          <p:cNvPr id="25" name="TextBox 24">
            <a:extLst>
              <a:ext uri="{FF2B5EF4-FFF2-40B4-BE49-F238E27FC236}">
                <a16:creationId xmlns:a16="http://schemas.microsoft.com/office/drawing/2014/main" id="{3920F02A-2AE7-571B-D757-2552B4F157E8}"/>
              </a:ext>
            </a:extLst>
          </p:cNvPr>
          <p:cNvSpPr txBox="1"/>
          <p:nvPr/>
        </p:nvSpPr>
        <p:spPr>
          <a:xfrm>
            <a:off x="1641159" y="4505257"/>
            <a:ext cx="4873941" cy="3970318"/>
          </a:xfrm>
          <a:prstGeom prst="rect">
            <a:avLst/>
          </a:prstGeom>
          <a:noFill/>
        </p:spPr>
        <p:txBody>
          <a:bodyPr wrap="square">
            <a:spAutoFit/>
          </a:bodyPr>
          <a:lstStyle/>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can consider kindness before I speak.</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don’t criticise the efforts of others.</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support and am tolerant of my classmates by recognising their visible/ invisible needs. </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have ownership of friendship issues and am starting to resolve friendship problems without an adult.</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able to compliment someone else.</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a good listener.</a:t>
            </a: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convey my support to someone I believe in</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Helvetica" panose="020B0604020202020204" pitchFamily="34" charset="0"/>
              </a:rPr>
              <a:t>I set an example to younger pupils.</a:t>
            </a:r>
            <a:endParaRPr lang="en-GB"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000000"/>
                </a:solidFill>
                <a:effectLst/>
                <a:ea typeface="Calibri" panose="020F0502020204030204" pitchFamily="34" charset="0"/>
                <a:cs typeface="Helvetica" panose="020B0604020202020204" pitchFamily="34" charset="0"/>
              </a:rPr>
              <a:t>I can share – even when I want it, recognising when someone else’s needs are greater than mine.</a:t>
            </a:r>
            <a:endParaRPr lang="en-GB" dirty="0"/>
          </a:p>
        </p:txBody>
      </p:sp>
    </p:spTree>
    <p:extLst>
      <p:ext uri="{BB962C8B-B14F-4D97-AF65-F5344CB8AC3E}">
        <p14:creationId xmlns:p14="http://schemas.microsoft.com/office/powerpoint/2010/main" val="1743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7" name="Rectangle 16">
            <a:extLst>
              <a:ext uri="{FF2B5EF4-FFF2-40B4-BE49-F238E27FC236}">
                <a16:creationId xmlns:a16="http://schemas.microsoft.com/office/drawing/2014/main" id="{1709F65F-CC26-9B0A-EA43-2641F67A680C}"/>
              </a:ext>
            </a:extLst>
          </p:cNvPr>
          <p:cNvSpPr/>
          <p:nvPr/>
        </p:nvSpPr>
        <p:spPr>
          <a:xfrm>
            <a:off x="104220" y="5078646"/>
            <a:ext cx="1621200"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Aspiration</a:t>
            </a:r>
          </a:p>
        </p:txBody>
      </p:sp>
      <p:sp>
        <p:nvSpPr>
          <p:cNvPr id="6" name="Rectangle 5">
            <a:extLst>
              <a:ext uri="{FF2B5EF4-FFF2-40B4-BE49-F238E27FC236}">
                <a16:creationId xmlns:a16="http://schemas.microsoft.com/office/drawing/2014/main" id="{6995057E-E416-12E7-07AB-7DFF9B82B65E}"/>
              </a:ext>
            </a:extLst>
          </p:cNvPr>
          <p:cNvSpPr/>
          <p:nvPr/>
        </p:nvSpPr>
        <p:spPr>
          <a:xfrm>
            <a:off x="2260600" y="1348593"/>
            <a:ext cx="4357384" cy="366731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000000"/>
                </a:solidFill>
                <a:effectLst/>
                <a:ea typeface="Calibri" panose="020F0502020204030204" pitchFamily="34" charset="0"/>
                <a:cs typeface="Arial" panose="020B0604020202020204" pitchFamily="34" charset="0"/>
              </a:rPr>
              <a:t>The idea of </a:t>
            </a:r>
            <a:r>
              <a:rPr lang="en-GB" sz="1350" b="1" dirty="0">
                <a:solidFill>
                  <a:srgbClr val="000000"/>
                </a:solidFill>
                <a:effectLst/>
                <a:ea typeface="Calibri" panose="020F0502020204030204" pitchFamily="34" charset="0"/>
                <a:cs typeface="Arial" panose="020B0604020202020204" pitchFamily="34" charset="0"/>
              </a:rPr>
              <a:t>aspiration</a:t>
            </a:r>
            <a:r>
              <a:rPr lang="en-GB" sz="1350" dirty="0">
                <a:solidFill>
                  <a:srgbClr val="000000"/>
                </a:solidFill>
                <a:effectLst/>
                <a:ea typeface="Calibri" panose="020F0502020204030204" pitchFamily="34" charset="0"/>
                <a:cs typeface="Arial" panose="020B0604020202020204" pitchFamily="34" charset="0"/>
              </a:rPr>
              <a:t> has a positive, upward connotation. Our aspirations create powerful emotions and are deeply embedded within us;  they are aligned with our values, and the very core of who we are. It is important that we all aspire to be or to become something that is seen as better than what or where we currently are (the best version of ourself). We can have social aspirations, career aspirations, and personal aspirations.</a:t>
            </a:r>
          </a:p>
          <a:p>
            <a:r>
              <a:rPr lang="en-GB" sz="1350" dirty="0">
                <a:solidFill>
                  <a:srgbClr val="000000"/>
                </a:solidFill>
                <a:effectLst/>
                <a:ea typeface="Calibri" panose="020F0502020204030204" pitchFamily="34" charset="0"/>
                <a:cs typeface="Arial" panose="020B0604020202020204" pitchFamily="34" charset="0"/>
              </a:rPr>
              <a:t>These days, children spend more time online and it’s eas</a:t>
            </a:r>
            <a:r>
              <a:rPr lang="en-GB" sz="1350" dirty="0">
                <a:solidFill>
                  <a:srgbClr val="000000"/>
                </a:solidFill>
                <a:ea typeface="Calibri" panose="020F0502020204030204" pitchFamily="34" charset="0"/>
                <a:cs typeface="Arial" panose="020B0604020202020204" pitchFamily="34" charset="0"/>
              </a:rPr>
              <a:t>y for children to confuse short-lived celebrity status with achievement; sometimes children can be influenced by social media trends, confusing the number of ‘likes’ someone gains with success. At </a:t>
            </a:r>
            <a:r>
              <a:rPr lang="en-GB" sz="1350" dirty="0" err="1">
                <a:solidFill>
                  <a:srgbClr val="000000"/>
                </a:solidFill>
                <a:ea typeface="Calibri" panose="020F0502020204030204" pitchFamily="34" charset="0"/>
                <a:cs typeface="Arial" panose="020B0604020202020204" pitchFamily="34" charset="0"/>
              </a:rPr>
              <a:t>Muscliff</a:t>
            </a:r>
            <a:r>
              <a:rPr lang="en-GB" sz="1350" dirty="0">
                <a:solidFill>
                  <a:srgbClr val="000000"/>
                </a:solidFill>
                <a:ea typeface="Calibri" panose="020F0502020204030204" pitchFamily="34" charset="0"/>
                <a:cs typeface="Arial" panose="020B0604020202020204" pitchFamily="34" charset="0"/>
              </a:rPr>
              <a:t>, we want children to have a thorough understanding of aspirations and goals so that they can aspire to be the best version of themselves rather than a pale imitation of someone else.</a:t>
            </a:r>
            <a:endParaRPr lang="en-GB" sz="1350" dirty="0">
              <a:effectLst/>
              <a:ea typeface="Calibri" panose="020F0502020204030204" pitchFamily="34" charset="0"/>
              <a:cs typeface="Times New Roman" panose="02020603050405020304" pitchFamily="18" charset="0"/>
            </a:endParaRPr>
          </a:p>
        </p:txBody>
      </p:sp>
      <p:pic>
        <p:nvPicPr>
          <p:cNvPr id="15" name="Picture 14" descr="A picture containing diagram&#10;&#10;Description automatically generated">
            <a:extLst>
              <a:ext uri="{FF2B5EF4-FFF2-40B4-BE49-F238E27FC236}">
                <a16:creationId xmlns:a16="http://schemas.microsoft.com/office/drawing/2014/main" id="{5B4D7FF1-C7D0-DC80-6382-5440C14F61F9}"/>
              </a:ext>
            </a:extLst>
          </p:cNvPr>
          <p:cNvPicPr>
            <a:picLocks noChangeAspect="1"/>
          </p:cNvPicPr>
          <p:nvPr/>
        </p:nvPicPr>
        <p:blipFill rotWithShape="1">
          <a:blip r:embed="rId3">
            <a:extLst>
              <a:ext uri="{28A0092B-C50C-407E-A947-70E740481C1C}">
                <a14:useLocalDpi xmlns:a14="http://schemas.microsoft.com/office/drawing/2010/main" val="0"/>
              </a:ext>
            </a:extLst>
          </a:blip>
          <a:srcRect l="44371" t="17692" r="30096" b="56786"/>
          <a:stretch/>
        </p:blipFill>
        <p:spPr bwMode="auto">
          <a:xfrm>
            <a:off x="119026" y="1348593"/>
            <a:ext cx="2029244" cy="2704761"/>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5A109871-2FFF-017E-89EA-731B46BCD17B}"/>
              </a:ext>
            </a:extLst>
          </p:cNvPr>
          <p:cNvSpPr txBox="1"/>
          <p:nvPr/>
        </p:nvSpPr>
        <p:spPr>
          <a:xfrm>
            <a:off x="128867" y="4122742"/>
            <a:ext cx="2019403" cy="830997"/>
          </a:xfrm>
          <a:prstGeom prst="rect">
            <a:avLst/>
          </a:prstGeom>
          <a:noFill/>
        </p:spPr>
        <p:txBody>
          <a:bodyPr wrap="square">
            <a:spAutoFit/>
          </a:bodyPr>
          <a:lstStyle/>
          <a:p>
            <a:pPr fontAlgn="t"/>
            <a:r>
              <a:rPr lang="en-GB" sz="1200" dirty="0">
                <a:effectLst/>
                <a:latin typeface="Calibri" panose="020F0502020204030204" pitchFamily="34" charset="0"/>
                <a:ea typeface="Times New Roman" panose="02020603050405020304" pitchFamily="18" charset="0"/>
              </a:rPr>
              <a:t>“If you dream and have the ambition and want to work hard, then you can achieve.” (Mo Farah)</a:t>
            </a:r>
            <a:endParaRPr lang="en-GB" sz="120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03F9AFA9-E726-80F4-DD70-F47E3E216D3E}"/>
              </a:ext>
            </a:extLst>
          </p:cNvPr>
          <p:cNvPicPr>
            <a:picLocks noChangeAspect="1"/>
          </p:cNvPicPr>
          <p:nvPr/>
        </p:nvPicPr>
        <p:blipFill>
          <a:blip r:embed="rId4"/>
          <a:stretch>
            <a:fillRect/>
          </a:stretch>
        </p:blipFill>
        <p:spPr>
          <a:xfrm>
            <a:off x="316366" y="5979031"/>
            <a:ext cx="1324793" cy="1935876"/>
          </a:xfrm>
          <a:prstGeom prst="rect">
            <a:avLst/>
          </a:prstGeom>
        </p:spPr>
      </p:pic>
      <p:sp>
        <p:nvSpPr>
          <p:cNvPr id="23" name="TextBox 22">
            <a:extLst>
              <a:ext uri="{FF2B5EF4-FFF2-40B4-BE49-F238E27FC236}">
                <a16:creationId xmlns:a16="http://schemas.microsoft.com/office/drawing/2014/main" id="{C3860346-764E-2B45-6F13-9935A307B966}"/>
              </a:ext>
            </a:extLst>
          </p:cNvPr>
          <p:cNvSpPr txBox="1"/>
          <p:nvPr/>
        </p:nvSpPr>
        <p:spPr>
          <a:xfrm>
            <a:off x="1758571" y="5187980"/>
            <a:ext cx="4938575" cy="3693319"/>
          </a:xfrm>
          <a:prstGeom prst="rect">
            <a:avLst/>
          </a:prstGeom>
          <a:noFill/>
        </p:spPr>
        <p:txBody>
          <a:bodyPr wrap="square">
            <a:spAutoFit/>
          </a:bodyPr>
          <a:lstStyle/>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talk about role models and define them by what they have achieved rather than their celebrity status.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discuss different learning styles;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identify what a positive learning attitude is;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talk about the range of jobs that people do; </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understand what a gender stereotype is; </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talk about skills employers look for in employees;</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work with others in a team;</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discuss the skills everyone needs to succeed. </a:t>
            </a:r>
          </a:p>
          <a:p>
            <a:pPr marL="285750" indent="-28575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 discuss my personal achievements and skills;</a:t>
            </a:r>
            <a:endParaRPr lang="en-GB" dirty="0"/>
          </a:p>
        </p:txBody>
      </p:sp>
      <p:sp>
        <p:nvSpPr>
          <p:cNvPr id="24" name="Rectangle 23">
            <a:extLst>
              <a:ext uri="{FF2B5EF4-FFF2-40B4-BE49-F238E27FC236}">
                <a16:creationId xmlns:a16="http://schemas.microsoft.com/office/drawing/2014/main" id="{4B3597F3-8DF1-4818-8535-91CA3D98B309}"/>
              </a:ext>
            </a:extLst>
          </p:cNvPr>
          <p:cNvSpPr/>
          <p:nvPr/>
        </p:nvSpPr>
        <p:spPr>
          <a:xfrm>
            <a:off x="166967" y="8991213"/>
            <a:ext cx="6451017" cy="78765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If we were looking for a new teacher at our school and William Shakespeare applied for this job, should we give him the job? </a:t>
            </a:r>
          </a:p>
          <a:p>
            <a:endParaRPr lang="en-GB" sz="1400" dirty="0">
              <a:solidFill>
                <a:schemeClr val="tx1"/>
              </a:solidFill>
            </a:endParaRPr>
          </a:p>
        </p:txBody>
      </p:sp>
    </p:spTree>
    <p:extLst>
      <p:ext uri="{BB962C8B-B14F-4D97-AF65-F5344CB8AC3E}">
        <p14:creationId xmlns:p14="http://schemas.microsoft.com/office/powerpoint/2010/main" val="3802724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df879d75-6b86-4634-85d4-74d5b85558d3"/>
    <ds:schemaRef ds:uri="70c5e83d-a7b0-44b5-9eb2-438f4d97f4d9"/>
    <ds:schemaRef ds:uri="http://purl.org/dc/dcmitype/"/>
  </ds:schemaRefs>
</ds:datastoreItem>
</file>

<file path=customXml/itemProps2.xml><?xml version="1.0" encoding="utf-8"?>
<ds:datastoreItem xmlns:ds="http://schemas.openxmlformats.org/officeDocument/2006/customXml" ds:itemID="{3E026331-6E35-437F-A40A-11D211C84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1822</Words>
  <Application>Microsoft Office PowerPoint</Application>
  <PresentationFormat>A4 Paper (210x297 mm)</PresentationFormat>
  <Paragraphs>84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landrews@Muscliff.local</cp:lastModifiedBy>
  <cp:revision>93</cp:revision>
  <cp:lastPrinted>2023-06-30T10:06:55Z</cp:lastPrinted>
  <dcterms:created xsi:type="dcterms:W3CDTF">2020-04-17T10:06:09Z</dcterms:created>
  <dcterms:modified xsi:type="dcterms:W3CDTF">2023-06-30T10:26:38Z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